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7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008E0-F71D-443E-9EC7-18BEE303529E}" type="datetimeFigureOut">
              <a:rPr lang="en-GB" smtClean="0"/>
              <a:t>16.05.19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45B64-3827-4754-A07A-06F4631E2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612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1026A-FA02-CF41-8F84-B0E5E2A4502C}" type="slidenum"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1590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1026A-FA02-CF41-8F84-B0E5E2A4502C}" type="slidenum"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1590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1026A-FA02-CF41-8F84-B0E5E2A4502C}" type="slidenum"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1590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1026A-FA02-CF41-8F84-B0E5E2A4502C}" type="slidenum"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1590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899999"/>
            <a:ext cx="9144000" cy="5580000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8252944" y="169668"/>
            <a:ext cx="89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>
                <a:solidFill>
                  <a:schemeClr val="bg1"/>
                </a:solidFill>
              </a:rPr>
              <a:t>m6</a:t>
            </a:r>
          </a:p>
        </p:txBody>
      </p:sp>
      <p:grpSp>
        <p:nvGrpSpPr>
          <p:cNvPr id="43" name="Gruppierung 42"/>
          <p:cNvGrpSpPr/>
          <p:nvPr/>
        </p:nvGrpSpPr>
        <p:grpSpPr>
          <a:xfrm>
            <a:off x="8252944" y="0"/>
            <a:ext cx="900000" cy="899999"/>
            <a:chOff x="8252944" y="0"/>
            <a:chExt cx="900000" cy="899999"/>
          </a:xfrm>
          <a:solidFill>
            <a:srgbClr val="253F61"/>
          </a:solidFill>
        </p:grpSpPr>
        <p:sp>
          <p:nvSpPr>
            <p:cNvPr id="44" name="Rechteck 43"/>
            <p:cNvSpPr/>
            <p:nvPr/>
          </p:nvSpPr>
          <p:spPr>
            <a:xfrm>
              <a:off x="8252944" y="0"/>
              <a:ext cx="900000" cy="899999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/>
                <a:t>   </a:t>
              </a:r>
            </a:p>
          </p:txBody>
        </p:sp>
        <p:sp>
          <p:nvSpPr>
            <p:cNvPr id="45" name="Textfeld 44"/>
            <p:cNvSpPr txBox="1"/>
            <p:nvPr/>
          </p:nvSpPr>
          <p:spPr>
            <a:xfrm>
              <a:off x="8252944" y="169668"/>
              <a:ext cx="891056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>
                  <a:solidFill>
                    <a:schemeClr val="bg1"/>
                  </a:solidFill>
                </a:rPr>
                <a:t>m9</a:t>
              </a:r>
            </a:p>
          </p:txBody>
        </p:sp>
      </p:grpSp>
      <p:sp>
        <p:nvSpPr>
          <p:cNvPr id="14" name="Freeform 4"/>
          <p:cNvSpPr>
            <a:spLocks noChangeArrowheads="1"/>
          </p:cNvSpPr>
          <p:nvPr/>
        </p:nvSpPr>
        <p:spPr bwMode="auto">
          <a:xfrm>
            <a:off x="4364472" y="5505844"/>
            <a:ext cx="451686" cy="0"/>
          </a:xfrm>
          <a:custGeom>
            <a:avLst/>
            <a:gdLst>
              <a:gd name="T0" fmla="*/ 0 w 1688"/>
              <a:gd name="T1" fmla="*/ 0 h 1"/>
              <a:gd name="T2" fmla="*/ 1687 w 1688"/>
              <a:gd name="T3" fmla="*/ 0 h 1"/>
              <a:gd name="T4" fmla="*/ 0 w 1688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88" h="1">
                <a:moveTo>
                  <a:pt x="0" y="0"/>
                </a:moveTo>
                <a:lnTo>
                  <a:pt x="1687" y="0"/>
                </a:lnTo>
                <a:lnTo>
                  <a:pt x="0" y="0"/>
                </a:lnTo>
              </a:path>
            </a:pathLst>
          </a:custGeom>
          <a:solidFill>
            <a:srgbClr val="ECECE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>
              <a:ln>
                <a:solidFill>
                  <a:srgbClr val="ABCC2A"/>
                </a:solidFill>
              </a:ln>
              <a:solidFill>
                <a:srgbClr val="ABCC2A"/>
              </a:solidFill>
            </a:endParaRPr>
          </a:p>
        </p:txBody>
      </p:sp>
      <p:sp>
        <p:nvSpPr>
          <p:cNvPr id="15" name="Line 5"/>
          <p:cNvSpPr>
            <a:spLocks noChangeShapeType="1"/>
          </p:cNvSpPr>
          <p:nvPr/>
        </p:nvSpPr>
        <p:spPr bwMode="auto">
          <a:xfrm>
            <a:off x="4364472" y="5505844"/>
            <a:ext cx="451686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ln>
                <a:solidFill>
                  <a:srgbClr val="ABCC2A"/>
                </a:solidFill>
              </a:ln>
              <a:solidFill>
                <a:srgbClr val="ABCC2A"/>
              </a:solidFill>
            </a:endParaRPr>
          </a:p>
        </p:txBody>
      </p:sp>
      <p:grpSp>
        <p:nvGrpSpPr>
          <p:cNvPr id="2" name="Gruppierung 1"/>
          <p:cNvGrpSpPr/>
          <p:nvPr/>
        </p:nvGrpSpPr>
        <p:grpSpPr>
          <a:xfrm>
            <a:off x="2548580" y="1581761"/>
            <a:ext cx="3933636" cy="3924083"/>
            <a:chOff x="2836581" y="1543844"/>
            <a:chExt cx="3268663" cy="3260725"/>
          </a:xfrm>
          <a:solidFill>
            <a:srgbClr val="253F61"/>
          </a:solidFill>
        </p:grpSpPr>
        <p:sp>
          <p:nvSpPr>
            <p:cNvPr id="16" name="Freeform 19"/>
            <p:cNvSpPr>
              <a:spLocks noChangeArrowheads="1"/>
            </p:cNvSpPr>
            <p:nvPr/>
          </p:nvSpPr>
          <p:spPr bwMode="auto">
            <a:xfrm>
              <a:off x="3954181" y="2061369"/>
              <a:ext cx="979488" cy="1354138"/>
            </a:xfrm>
            <a:custGeom>
              <a:avLst/>
              <a:gdLst>
                <a:gd name="T0" fmla="*/ 1369 w 2726"/>
                <a:gd name="T1" fmla="*/ 3764 h 3765"/>
                <a:gd name="T2" fmla="*/ 1155 w 2726"/>
                <a:gd name="T3" fmla="*/ 3534 h 3765"/>
                <a:gd name="T4" fmla="*/ 673 w 2726"/>
                <a:gd name="T5" fmla="*/ 2914 h 3765"/>
                <a:gd name="T6" fmla="*/ 190 w 2726"/>
                <a:gd name="T7" fmla="*/ 2161 h 3765"/>
                <a:gd name="T8" fmla="*/ 46 w 2726"/>
                <a:gd name="T9" fmla="*/ 1780 h 3765"/>
                <a:gd name="T10" fmla="*/ 0 w 2726"/>
                <a:gd name="T11" fmla="*/ 1394 h 3765"/>
                <a:gd name="T12" fmla="*/ 12 w 2726"/>
                <a:gd name="T13" fmla="*/ 1220 h 3765"/>
                <a:gd name="T14" fmla="*/ 74 w 2726"/>
                <a:gd name="T15" fmla="*/ 915 h 3765"/>
                <a:gd name="T16" fmla="*/ 250 w 2726"/>
                <a:gd name="T17" fmla="*/ 566 h 3765"/>
                <a:gd name="T18" fmla="*/ 517 w 2726"/>
                <a:gd name="T19" fmla="*/ 290 h 3765"/>
                <a:gd name="T20" fmla="*/ 851 w 2726"/>
                <a:gd name="T21" fmla="*/ 100 h 3765"/>
                <a:gd name="T22" fmla="*/ 1232 w 2726"/>
                <a:gd name="T23" fmla="*/ 7 h 3765"/>
                <a:gd name="T24" fmla="*/ 1639 w 2726"/>
                <a:gd name="T25" fmla="*/ 24 h 3765"/>
                <a:gd name="T26" fmla="*/ 1962 w 2726"/>
                <a:gd name="T27" fmla="*/ 144 h 3765"/>
                <a:gd name="T28" fmla="*/ 2236 w 2726"/>
                <a:gd name="T29" fmla="*/ 328 h 3765"/>
                <a:gd name="T30" fmla="*/ 2465 w 2726"/>
                <a:gd name="T31" fmla="*/ 571 h 3765"/>
                <a:gd name="T32" fmla="*/ 2629 w 2726"/>
                <a:gd name="T33" fmla="*/ 833 h 3765"/>
                <a:gd name="T34" fmla="*/ 2712 w 2726"/>
                <a:gd name="T35" fmla="*/ 1109 h 3765"/>
                <a:gd name="T36" fmla="*/ 2699 w 2726"/>
                <a:gd name="T37" fmla="*/ 1586 h 3765"/>
                <a:gd name="T38" fmla="*/ 2491 w 2726"/>
                <a:gd name="T39" fmla="*/ 2171 h 3765"/>
                <a:gd name="T40" fmla="*/ 1639 w 2726"/>
                <a:gd name="T41" fmla="*/ 3436 h 3765"/>
                <a:gd name="T42" fmla="*/ 1291 w 2726"/>
                <a:gd name="T43" fmla="*/ 626 h 3765"/>
                <a:gd name="T44" fmla="*/ 1070 w 2726"/>
                <a:gd name="T45" fmla="*/ 680 h 3765"/>
                <a:gd name="T46" fmla="*/ 880 w 2726"/>
                <a:gd name="T47" fmla="*/ 791 h 3765"/>
                <a:gd name="T48" fmla="*/ 730 w 2726"/>
                <a:gd name="T49" fmla="*/ 949 h 3765"/>
                <a:gd name="T50" fmla="*/ 633 w 2726"/>
                <a:gd name="T51" fmla="*/ 1147 h 3765"/>
                <a:gd name="T52" fmla="*/ 598 w 2726"/>
                <a:gd name="T53" fmla="*/ 1374 h 3765"/>
                <a:gd name="T54" fmla="*/ 633 w 2726"/>
                <a:gd name="T55" fmla="*/ 1602 h 3765"/>
                <a:gd name="T56" fmla="*/ 730 w 2726"/>
                <a:gd name="T57" fmla="*/ 1804 h 3765"/>
                <a:gd name="T58" fmla="*/ 880 w 2726"/>
                <a:gd name="T59" fmla="*/ 1968 h 3765"/>
                <a:gd name="T60" fmla="*/ 1070 w 2726"/>
                <a:gd name="T61" fmla="*/ 2084 h 3765"/>
                <a:gd name="T62" fmla="*/ 1291 w 2726"/>
                <a:gd name="T63" fmla="*/ 2141 h 3765"/>
                <a:gd name="T64" fmla="*/ 1524 w 2726"/>
                <a:gd name="T65" fmla="*/ 2129 h 3765"/>
                <a:gd name="T66" fmla="*/ 1736 w 2726"/>
                <a:gd name="T67" fmla="*/ 2051 h 3765"/>
                <a:gd name="T68" fmla="*/ 1914 w 2726"/>
                <a:gd name="T69" fmla="*/ 1918 h 3765"/>
                <a:gd name="T70" fmla="*/ 2047 w 2726"/>
                <a:gd name="T71" fmla="*/ 1740 h 3765"/>
                <a:gd name="T72" fmla="*/ 2124 w 2726"/>
                <a:gd name="T73" fmla="*/ 1529 h 3765"/>
                <a:gd name="T74" fmla="*/ 2136 w 2726"/>
                <a:gd name="T75" fmla="*/ 1295 h 3765"/>
                <a:gd name="T76" fmla="*/ 2079 w 2726"/>
                <a:gd name="T77" fmla="*/ 1077 h 3765"/>
                <a:gd name="T78" fmla="*/ 1963 w 2726"/>
                <a:gd name="T79" fmla="*/ 892 h 3765"/>
                <a:gd name="T80" fmla="*/ 1799 w 2726"/>
                <a:gd name="T81" fmla="*/ 748 h 3765"/>
                <a:gd name="T82" fmla="*/ 1598 w 2726"/>
                <a:gd name="T83" fmla="*/ 655 h 3765"/>
                <a:gd name="T84" fmla="*/ 1369 w 2726"/>
                <a:gd name="T85" fmla="*/ 622 h 3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726" h="3765">
                  <a:moveTo>
                    <a:pt x="1639" y="3436"/>
                  </a:moveTo>
                  <a:lnTo>
                    <a:pt x="1639" y="3436"/>
                  </a:lnTo>
                  <a:lnTo>
                    <a:pt x="1369" y="3764"/>
                  </a:lnTo>
                  <a:lnTo>
                    <a:pt x="1329" y="3724"/>
                  </a:lnTo>
                  <a:lnTo>
                    <a:pt x="1251" y="3642"/>
                  </a:lnTo>
                  <a:lnTo>
                    <a:pt x="1155" y="3534"/>
                  </a:lnTo>
                  <a:lnTo>
                    <a:pt x="1107" y="3476"/>
                  </a:lnTo>
                  <a:lnTo>
                    <a:pt x="1061" y="3417"/>
                  </a:lnTo>
                  <a:lnTo>
                    <a:pt x="673" y="2914"/>
                  </a:lnTo>
                  <a:lnTo>
                    <a:pt x="492" y="2663"/>
                  </a:lnTo>
                  <a:lnTo>
                    <a:pt x="328" y="2413"/>
                  </a:lnTo>
                  <a:lnTo>
                    <a:pt x="190" y="2161"/>
                  </a:lnTo>
                  <a:lnTo>
                    <a:pt x="133" y="2035"/>
                  </a:lnTo>
                  <a:lnTo>
                    <a:pt x="85" y="1908"/>
                  </a:lnTo>
                  <a:lnTo>
                    <a:pt x="46" y="1780"/>
                  </a:lnTo>
                  <a:lnTo>
                    <a:pt x="19" y="1652"/>
                  </a:lnTo>
                  <a:lnTo>
                    <a:pt x="3" y="1523"/>
                  </a:lnTo>
                  <a:lnTo>
                    <a:pt x="0" y="1394"/>
                  </a:lnTo>
                  <a:lnTo>
                    <a:pt x="1" y="1350"/>
                  </a:lnTo>
                  <a:lnTo>
                    <a:pt x="3" y="1307"/>
                  </a:lnTo>
                  <a:lnTo>
                    <a:pt x="12" y="1220"/>
                  </a:lnTo>
                  <a:lnTo>
                    <a:pt x="24" y="1133"/>
                  </a:lnTo>
                  <a:lnTo>
                    <a:pt x="38" y="1046"/>
                  </a:lnTo>
                  <a:lnTo>
                    <a:pt x="74" y="915"/>
                  </a:lnTo>
                  <a:lnTo>
                    <a:pt x="121" y="792"/>
                  </a:lnTo>
                  <a:lnTo>
                    <a:pt x="180" y="675"/>
                  </a:lnTo>
                  <a:lnTo>
                    <a:pt x="250" y="566"/>
                  </a:lnTo>
                  <a:lnTo>
                    <a:pt x="330" y="466"/>
                  </a:lnTo>
                  <a:lnTo>
                    <a:pt x="419" y="374"/>
                  </a:lnTo>
                  <a:lnTo>
                    <a:pt x="517" y="290"/>
                  </a:lnTo>
                  <a:lnTo>
                    <a:pt x="622" y="217"/>
                  </a:lnTo>
                  <a:lnTo>
                    <a:pt x="733" y="153"/>
                  </a:lnTo>
                  <a:lnTo>
                    <a:pt x="851" y="100"/>
                  </a:lnTo>
                  <a:lnTo>
                    <a:pt x="974" y="57"/>
                  </a:lnTo>
                  <a:lnTo>
                    <a:pt x="1101" y="26"/>
                  </a:lnTo>
                  <a:lnTo>
                    <a:pt x="1232" y="7"/>
                  </a:lnTo>
                  <a:lnTo>
                    <a:pt x="1366" y="0"/>
                  </a:lnTo>
                  <a:lnTo>
                    <a:pt x="1502" y="5"/>
                  </a:lnTo>
                  <a:lnTo>
                    <a:pt x="1639" y="24"/>
                  </a:lnTo>
                  <a:lnTo>
                    <a:pt x="1752" y="57"/>
                  </a:lnTo>
                  <a:lnTo>
                    <a:pt x="1859" y="97"/>
                  </a:lnTo>
                  <a:lnTo>
                    <a:pt x="1962" y="144"/>
                  </a:lnTo>
                  <a:lnTo>
                    <a:pt x="2058" y="198"/>
                  </a:lnTo>
                  <a:lnTo>
                    <a:pt x="2150" y="259"/>
                  </a:lnTo>
                  <a:lnTo>
                    <a:pt x="2236" y="328"/>
                  </a:lnTo>
                  <a:lnTo>
                    <a:pt x="2316" y="404"/>
                  </a:lnTo>
                  <a:lnTo>
                    <a:pt x="2391" y="487"/>
                  </a:lnTo>
                  <a:lnTo>
                    <a:pt x="2465" y="571"/>
                  </a:lnTo>
                  <a:lnTo>
                    <a:pt x="2530" y="657"/>
                  </a:lnTo>
                  <a:lnTo>
                    <a:pt x="2584" y="744"/>
                  </a:lnTo>
                  <a:lnTo>
                    <a:pt x="2629" y="833"/>
                  </a:lnTo>
                  <a:lnTo>
                    <a:pt x="2665" y="924"/>
                  </a:lnTo>
                  <a:lnTo>
                    <a:pt x="2693" y="1016"/>
                  </a:lnTo>
                  <a:lnTo>
                    <a:pt x="2712" y="1109"/>
                  </a:lnTo>
                  <a:lnTo>
                    <a:pt x="2724" y="1203"/>
                  </a:lnTo>
                  <a:lnTo>
                    <a:pt x="2725" y="1393"/>
                  </a:lnTo>
                  <a:lnTo>
                    <a:pt x="2699" y="1586"/>
                  </a:lnTo>
                  <a:lnTo>
                    <a:pt x="2649" y="1781"/>
                  </a:lnTo>
                  <a:lnTo>
                    <a:pt x="2579" y="1976"/>
                  </a:lnTo>
                  <a:lnTo>
                    <a:pt x="2491" y="2171"/>
                  </a:lnTo>
                  <a:lnTo>
                    <a:pt x="2389" y="2364"/>
                  </a:lnTo>
                  <a:lnTo>
                    <a:pt x="2153" y="2743"/>
                  </a:lnTo>
                  <a:lnTo>
                    <a:pt x="1639" y="3436"/>
                  </a:lnTo>
                  <a:close/>
                  <a:moveTo>
                    <a:pt x="1369" y="622"/>
                  </a:moveTo>
                  <a:lnTo>
                    <a:pt x="1369" y="622"/>
                  </a:lnTo>
                  <a:lnTo>
                    <a:pt x="1291" y="626"/>
                  </a:lnTo>
                  <a:lnTo>
                    <a:pt x="1214" y="637"/>
                  </a:lnTo>
                  <a:lnTo>
                    <a:pt x="1141" y="655"/>
                  </a:lnTo>
                  <a:lnTo>
                    <a:pt x="1070" y="680"/>
                  </a:lnTo>
                  <a:lnTo>
                    <a:pt x="1002" y="711"/>
                  </a:lnTo>
                  <a:lnTo>
                    <a:pt x="939" y="748"/>
                  </a:lnTo>
                  <a:lnTo>
                    <a:pt x="880" y="791"/>
                  </a:lnTo>
                  <a:lnTo>
                    <a:pt x="825" y="839"/>
                  </a:lnTo>
                  <a:lnTo>
                    <a:pt x="775" y="892"/>
                  </a:lnTo>
                  <a:lnTo>
                    <a:pt x="730" y="949"/>
                  </a:lnTo>
                  <a:lnTo>
                    <a:pt x="692" y="1011"/>
                  </a:lnTo>
                  <a:lnTo>
                    <a:pt x="659" y="1077"/>
                  </a:lnTo>
                  <a:lnTo>
                    <a:pt x="633" y="1147"/>
                  </a:lnTo>
                  <a:lnTo>
                    <a:pt x="614" y="1220"/>
                  </a:lnTo>
                  <a:lnTo>
                    <a:pt x="602" y="1295"/>
                  </a:lnTo>
                  <a:lnTo>
                    <a:pt x="598" y="1374"/>
                  </a:lnTo>
                  <a:lnTo>
                    <a:pt x="602" y="1452"/>
                  </a:lnTo>
                  <a:lnTo>
                    <a:pt x="614" y="1529"/>
                  </a:lnTo>
                  <a:lnTo>
                    <a:pt x="633" y="1602"/>
                  </a:lnTo>
                  <a:lnTo>
                    <a:pt x="659" y="1673"/>
                  </a:lnTo>
                  <a:lnTo>
                    <a:pt x="692" y="1740"/>
                  </a:lnTo>
                  <a:lnTo>
                    <a:pt x="730" y="1804"/>
                  </a:lnTo>
                  <a:lnTo>
                    <a:pt x="775" y="1863"/>
                  </a:lnTo>
                  <a:lnTo>
                    <a:pt x="825" y="1918"/>
                  </a:lnTo>
                  <a:lnTo>
                    <a:pt x="880" y="1968"/>
                  </a:lnTo>
                  <a:lnTo>
                    <a:pt x="939" y="2012"/>
                  </a:lnTo>
                  <a:lnTo>
                    <a:pt x="1002" y="2051"/>
                  </a:lnTo>
                  <a:lnTo>
                    <a:pt x="1070" y="2084"/>
                  </a:lnTo>
                  <a:lnTo>
                    <a:pt x="1141" y="2110"/>
                  </a:lnTo>
                  <a:lnTo>
                    <a:pt x="1214" y="2129"/>
                  </a:lnTo>
                  <a:lnTo>
                    <a:pt x="1291" y="2141"/>
                  </a:lnTo>
                  <a:lnTo>
                    <a:pt x="1369" y="2145"/>
                  </a:lnTo>
                  <a:lnTo>
                    <a:pt x="1448" y="2141"/>
                  </a:lnTo>
                  <a:lnTo>
                    <a:pt x="1524" y="2129"/>
                  </a:lnTo>
                  <a:lnTo>
                    <a:pt x="1598" y="2110"/>
                  </a:lnTo>
                  <a:lnTo>
                    <a:pt x="1668" y="2084"/>
                  </a:lnTo>
                  <a:lnTo>
                    <a:pt x="1736" y="2051"/>
                  </a:lnTo>
                  <a:lnTo>
                    <a:pt x="1799" y="2012"/>
                  </a:lnTo>
                  <a:lnTo>
                    <a:pt x="1859" y="1968"/>
                  </a:lnTo>
                  <a:lnTo>
                    <a:pt x="1914" y="1918"/>
                  </a:lnTo>
                  <a:lnTo>
                    <a:pt x="1963" y="1863"/>
                  </a:lnTo>
                  <a:lnTo>
                    <a:pt x="2008" y="1804"/>
                  </a:lnTo>
                  <a:lnTo>
                    <a:pt x="2047" y="1740"/>
                  </a:lnTo>
                  <a:lnTo>
                    <a:pt x="2079" y="1673"/>
                  </a:lnTo>
                  <a:lnTo>
                    <a:pt x="2105" y="1602"/>
                  </a:lnTo>
                  <a:lnTo>
                    <a:pt x="2124" y="1529"/>
                  </a:lnTo>
                  <a:lnTo>
                    <a:pt x="2136" y="1452"/>
                  </a:lnTo>
                  <a:lnTo>
                    <a:pt x="2140" y="1374"/>
                  </a:lnTo>
                  <a:lnTo>
                    <a:pt x="2136" y="1295"/>
                  </a:lnTo>
                  <a:lnTo>
                    <a:pt x="2124" y="1220"/>
                  </a:lnTo>
                  <a:lnTo>
                    <a:pt x="2105" y="1147"/>
                  </a:lnTo>
                  <a:lnTo>
                    <a:pt x="2079" y="1077"/>
                  </a:lnTo>
                  <a:lnTo>
                    <a:pt x="2047" y="1011"/>
                  </a:lnTo>
                  <a:lnTo>
                    <a:pt x="2008" y="949"/>
                  </a:lnTo>
                  <a:lnTo>
                    <a:pt x="1963" y="892"/>
                  </a:lnTo>
                  <a:lnTo>
                    <a:pt x="1914" y="839"/>
                  </a:lnTo>
                  <a:lnTo>
                    <a:pt x="1859" y="791"/>
                  </a:lnTo>
                  <a:lnTo>
                    <a:pt x="1799" y="748"/>
                  </a:lnTo>
                  <a:lnTo>
                    <a:pt x="1736" y="711"/>
                  </a:lnTo>
                  <a:lnTo>
                    <a:pt x="1668" y="680"/>
                  </a:lnTo>
                  <a:lnTo>
                    <a:pt x="1598" y="655"/>
                  </a:lnTo>
                  <a:lnTo>
                    <a:pt x="1524" y="637"/>
                  </a:lnTo>
                  <a:lnTo>
                    <a:pt x="1448" y="626"/>
                  </a:lnTo>
                  <a:lnTo>
                    <a:pt x="1369" y="622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ECECEC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" name="Freeform 20"/>
            <p:cNvSpPr>
              <a:spLocks noChangeArrowheads="1"/>
            </p:cNvSpPr>
            <p:nvPr/>
          </p:nvSpPr>
          <p:spPr bwMode="auto">
            <a:xfrm>
              <a:off x="2961993" y="3709194"/>
              <a:ext cx="2962275" cy="88900"/>
            </a:xfrm>
            <a:custGeom>
              <a:avLst/>
              <a:gdLst>
                <a:gd name="T0" fmla="*/ 8234 w 8235"/>
                <a:gd name="T1" fmla="*/ 251 h 252"/>
                <a:gd name="T2" fmla="*/ 7714 w 8235"/>
                <a:gd name="T3" fmla="*/ 251 h 252"/>
                <a:gd name="T4" fmla="*/ 7714 w 8235"/>
                <a:gd name="T5" fmla="*/ 0 h 252"/>
                <a:gd name="T6" fmla="*/ 8234 w 8235"/>
                <a:gd name="T7" fmla="*/ 0 h 252"/>
                <a:gd name="T8" fmla="*/ 8234 w 8235"/>
                <a:gd name="T9" fmla="*/ 251 h 252"/>
                <a:gd name="T10" fmla="*/ 7463 w 8235"/>
                <a:gd name="T11" fmla="*/ 251 h 252"/>
                <a:gd name="T12" fmla="*/ 6942 w 8235"/>
                <a:gd name="T13" fmla="*/ 251 h 252"/>
                <a:gd name="T14" fmla="*/ 6942 w 8235"/>
                <a:gd name="T15" fmla="*/ 0 h 252"/>
                <a:gd name="T16" fmla="*/ 7463 w 8235"/>
                <a:gd name="T17" fmla="*/ 0 h 252"/>
                <a:gd name="T18" fmla="*/ 7463 w 8235"/>
                <a:gd name="T19" fmla="*/ 251 h 252"/>
                <a:gd name="T20" fmla="*/ 6692 w 8235"/>
                <a:gd name="T21" fmla="*/ 251 h 252"/>
                <a:gd name="T22" fmla="*/ 6171 w 8235"/>
                <a:gd name="T23" fmla="*/ 251 h 252"/>
                <a:gd name="T24" fmla="*/ 6171 w 8235"/>
                <a:gd name="T25" fmla="*/ 0 h 252"/>
                <a:gd name="T26" fmla="*/ 6692 w 8235"/>
                <a:gd name="T27" fmla="*/ 0 h 252"/>
                <a:gd name="T28" fmla="*/ 6692 w 8235"/>
                <a:gd name="T29" fmla="*/ 251 h 252"/>
                <a:gd name="T30" fmla="*/ 5920 w 8235"/>
                <a:gd name="T31" fmla="*/ 251 h 252"/>
                <a:gd name="T32" fmla="*/ 5400 w 8235"/>
                <a:gd name="T33" fmla="*/ 251 h 252"/>
                <a:gd name="T34" fmla="*/ 5400 w 8235"/>
                <a:gd name="T35" fmla="*/ 0 h 252"/>
                <a:gd name="T36" fmla="*/ 5920 w 8235"/>
                <a:gd name="T37" fmla="*/ 0 h 252"/>
                <a:gd name="T38" fmla="*/ 5920 w 8235"/>
                <a:gd name="T39" fmla="*/ 251 h 252"/>
                <a:gd name="T40" fmla="*/ 5149 w 8235"/>
                <a:gd name="T41" fmla="*/ 251 h 252"/>
                <a:gd name="T42" fmla="*/ 4628 w 8235"/>
                <a:gd name="T43" fmla="*/ 251 h 252"/>
                <a:gd name="T44" fmla="*/ 4628 w 8235"/>
                <a:gd name="T45" fmla="*/ 0 h 252"/>
                <a:gd name="T46" fmla="*/ 5149 w 8235"/>
                <a:gd name="T47" fmla="*/ 0 h 252"/>
                <a:gd name="T48" fmla="*/ 5149 w 8235"/>
                <a:gd name="T49" fmla="*/ 251 h 252"/>
                <a:gd name="T50" fmla="*/ 4378 w 8235"/>
                <a:gd name="T51" fmla="*/ 251 h 252"/>
                <a:gd name="T52" fmla="*/ 3857 w 8235"/>
                <a:gd name="T53" fmla="*/ 251 h 252"/>
                <a:gd name="T54" fmla="*/ 3857 w 8235"/>
                <a:gd name="T55" fmla="*/ 0 h 252"/>
                <a:gd name="T56" fmla="*/ 4378 w 8235"/>
                <a:gd name="T57" fmla="*/ 0 h 252"/>
                <a:gd name="T58" fmla="*/ 4378 w 8235"/>
                <a:gd name="T59" fmla="*/ 251 h 252"/>
                <a:gd name="T60" fmla="*/ 3606 w 8235"/>
                <a:gd name="T61" fmla="*/ 251 h 252"/>
                <a:gd name="T62" fmla="*/ 3086 w 8235"/>
                <a:gd name="T63" fmla="*/ 251 h 252"/>
                <a:gd name="T64" fmla="*/ 3086 w 8235"/>
                <a:gd name="T65" fmla="*/ 0 h 252"/>
                <a:gd name="T66" fmla="*/ 3606 w 8235"/>
                <a:gd name="T67" fmla="*/ 0 h 252"/>
                <a:gd name="T68" fmla="*/ 3606 w 8235"/>
                <a:gd name="T69" fmla="*/ 251 h 252"/>
                <a:gd name="T70" fmla="*/ 2835 w 8235"/>
                <a:gd name="T71" fmla="*/ 251 h 252"/>
                <a:gd name="T72" fmla="*/ 2314 w 8235"/>
                <a:gd name="T73" fmla="*/ 251 h 252"/>
                <a:gd name="T74" fmla="*/ 2314 w 8235"/>
                <a:gd name="T75" fmla="*/ 0 h 252"/>
                <a:gd name="T76" fmla="*/ 2835 w 8235"/>
                <a:gd name="T77" fmla="*/ 0 h 252"/>
                <a:gd name="T78" fmla="*/ 2835 w 8235"/>
                <a:gd name="T79" fmla="*/ 251 h 252"/>
                <a:gd name="T80" fmla="*/ 2064 w 8235"/>
                <a:gd name="T81" fmla="*/ 251 h 252"/>
                <a:gd name="T82" fmla="*/ 1543 w 8235"/>
                <a:gd name="T83" fmla="*/ 251 h 252"/>
                <a:gd name="T84" fmla="*/ 1543 w 8235"/>
                <a:gd name="T85" fmla="*/ 0 h 252"/>
                <a:gd name="T86" fmla="*/ 2064 w 8235"/>
                <a:gd name="T87" fmla="*/ 0 h 252"/>
                <a:gd name="T88" fmla="*/ 2064 w 8235"/>
                <a:gd name="T89" fmla="*/ 251 h 252"/>
                <a:gd name="T90" fmla="*/ 1292 w 8235"/>
                <a:gd name="T91" fmla="*/ 251 h 252"/>
                <a:gd name="T92" fmla="*/ 772 w 8235"/>
                <a:gd name="T93" fmla="*/ 251 h 252"/>
                <a:gd name="T94" fmla="*/ 772 w 8235"/>
                <a:gd name="T95" fmla="*/ 0 h 252"/>
                <a:gd name="T96" fmla="*/ 1292 w 8235"/>
                <a:gd name="T97" fmla="*/ 0 h 252"/>
                <a:gd name="T98" fmla="*/ 1292 w 8235"/>
                <a:gd name="T99" fmla="*/ 251 h 252"/>
                <a:gd name="T100" fmla="*/ 521 w 8235"/>
                <a:gd name="T101" fmla="*/ 251 h 252"/>
                <a:gd name="T102" fmla="*/ 0 w 8235"/>
                <a:gd name="T103" fmla="*/ 251 h 252"/>
                <a:gd name="T104" fmla="*/ 0 w 8235"/>
                <a:gd name="T105" fmla="*/ 0 h 252"/>
                <a:gd name="T106" fmla="*/ 521 w 8235"/>
                <a:gd name="T107" fmla="*/ 0 h 252"/>
                <a:gd name="T108" fmla="*/ 521 w 8235"/>
                <a:gd name="T109" fmla="*/ 25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235" h="252">
                  <a:moveTo>
                    <a:pt x="8234" y="251"/>
                  </a:moveTo>
                  <a:lnTo>
                    <a:pt x="7714" y="251"/>
                  </a:lnTo>
                  <a:lnTo>
                    <a:pt x="7714" y="0"/>
                  </a:lnTo>
                  <a:lnTo>
                    <a:pt x="8234" y="0"/>
                  </a:lnTo>
                  <a:lnTo>
                    <a:pt x="8234" y="251"/>
                  </a:lnTo>
                  <a:close/>
                  <a:moveTo>
                    <a:pt x="7463" y="251"/>
                  </a:moveTo>
                  <a:lnTo>
                    <a:pt x="6942" y="251"/>
                  </a:lnTo>
                  <a:lnTo>
                    <a:pt x="6942" y="0"/>
                  </a:lnTo>
                  <a:lnTo>
                    <a:pt x="7463" y="0"/>
                  </a:lnTo>
                  <a:lnTo>
                    <a:pt x="7463" y="251"/>
                  </a:lnTo>
                  <a:close/>
                  <a:moveTo>
                    <a:pt x="6692" y="251"/>
                  </a:moveTo>
                  <a:lnTo>
                    <a:pt x="6171" y="251"/>
                  </a:lnTo>
                  <a:lnTo>
                    <a:pt x="6171" y="0"/>
                  </a:lnTo>
                  <a:lnTo>
                    <a:pt x="6692" y="0"/>
                  </a:lnTo>
                  <a:lnTo>
                    <a:pt x="6692" y="251"/>
                  </a:lnTo>
                  <a:close/>
                  <a:moveTo>
                    <a:pt x="5920" y="251"/>
                  </a:moveTo>
                  <a:lnTo>
                    <a:pt x="5400" y="251"/>
                  </a:lnTo>
                  <a:lnTo>
                    <a:pt x="5400" y="0"/>
                  </a:lnTo>
                  <a:lnTo>
                    <a:pt x="5920" y="0"/>
                  </a:lnTo>
                  <a:lnTo>
                    <a:pt x="5920" y="251"/>
                  </a:lnTo>
                  <a:close/>
                  <a:moveTo>
                    <a:pt x="5149" y="251"/>
                  </a:moveTo>
                  <a:lnTo>
                    <a:pt x="4628" y="251"/>
                  </a:lnTo>
                  <a:lnTo>
                    <a:pt x="4628" y="0"/>
                  </a:lnTo>
                  <a:lnTo>
                    <a:pt x="5149" y="0"/>
                  </a:lnTo>
                  <a:lnTo>
                    <a:pt x="5149" y="251"/>
                  </a:lnTo>
                  <a:close/>
                  <a:moveTo>
                    <a:pt x="4378" y="251"/>
                  </a:moveTo>
                  <a:lnTo>
                    <a:pt x="3857" y="251"/>
                  </a:lnTo>
                  <a:lnTo>
                    <a:pt x="3857" y="0"/>
                  </a:lnTo>
                  <a:lnTo>
                    <a:pt x="4378" y="0"/>
                  </a:lnTo>
                  <a:lnTo>
                    <a:pt x="4378" y="251"/>
                  </a:lnTo>
                  <a:close/>
                  <a:moveTo>
                    <a:pt x="3606" y="251"/>
                  </a:moveTo>
                  <a:lnTo>
                    <a:pt x="3086" y="251"/>
                  </a:lnTo>
                  <a:lnTo>
                    <a:pt x="3086" y="0"/>
                  </a:lnTo>
                  <a:lnTo>
                    <a:pt x="3606" y="0"/>
                  </a:lnTo>
                  <a:lnTo>
                    <a:pt x="3606" y="251"/>
                  </a:lnTo>
                  <a:close/>
                  <a:moveTo>
                    <a:pt x="2835" y="251"/>
                  </a:moveTo>
                  <a:lnTo>
                    <a:pt x="2314" y="251"/>
                  </a:lnTo>
                  <a:lnTo>
                    <a:pt x="2314" y="0"/>
                  </a:lnTo>
                  <a:lnTo>
                    <a:pt x="2835" y="0"/>
                  </a:lnTo>
                  <a:lnTo>
                    <a:pt x="2835" y="251"/>
                  </a:lnTo>
                  <a:close/>
                  <a:moveTo>
                    <a:pt x="2064" y="251"/>
                  </a:moveTo>
                  <a:lnTo>
                    <a:pt x="1543" y="251"/>
                  </a:lnTo>
                  <a:lnTo>
                    <a:pt x="1543" y="0"/>
                  </a:lnTo>
                  <a:lnTo>
                    <a:pt x="2064" y="0"/>
                  </a:lnTo>
                  <a:lnTo>
                    <a:pt x="2064" y="251"/>
                  </a:lnTo>
                  <a:close/>
                  <a:moveTo>
                    <a:pt x="1292" y="251"/>
                  </a:moveTo>
                  <a:lnTo>
                    <a:pt x="772" y="251"/>
                  </a:lnTo>
                  <a:lnTo>
                    <a:pt x="772" y="0"/>
                  </a:lnTo>
                  <a:lnTo>
                    <a:pt x="1292" y="0"/>
                  </a:lnTo>
                  <a:lnTo>
                    <a:pt x="1292" y="251"/>
                  </a:lnTo>
                  <a:close/>
                  <a:moveTo>
                    <a:pt x="521" y="251"/>
                  </a:moveTo>
                  <a:lnTo>
                    <a:pt x="0" y="251"/>
                  </a:lnTo>
                  <a:lnTo>
                    <a:pt x="0" y="0"/>
                  </a:lnTo>
                  <a:lnTo>
                    <a:pt x="521" y="0"/>
                  </a:lnTo>
                  <a:lnTo>
                    <a:pt x="521" y="251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ECECEC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" name="Freeform 21"/>
            <p:cNvSpPr>
              <a:spLocks noChangeArrowheads="1"/>
            </p:cNvSpPr>
            <p:nvPr/>
          </p:nvSpPr>
          <p:spPr bwMode="auto">
            <a:xfrm>
              <a:off x="4447893" y="3472657"/>
              <a:ext cx="0" cy="547688"/>
            </a:xfrm>
            <a:custGeom>
              <a:avLst/>
              <a:gdLst>
                <a:gd name="T0" fmla="*/ 0 w 1"/>
                <a:gd name="T1" fmla="*/ 0 h 1525"/>
                <a:gd name="T2" fmla="*/ 0 w 1"/>
                <a:gd name="T3" fmla="*/ 1524 h 1525"/>
                <a:gd name="T4" fmla="*/ 0 w 1"/>
                <a:gd name="T5" fmla="*/ 0 h 1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525">
                  <a:moveTo>
                    <a:pt x="0" y="0"/>
                  </a:moveTo>
                  <a:lnTo>
                    <a:pt x="0" y="1524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ECECEC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" name="Line 22"/>
            <p:cNvSpPr>
              <a:spLocks noChangeShapeType="1"/>
            </p:cNvSpPr>
            <p:nvPr/>
          </p:nvSpPr>
          <p:spPr bwMode="auto">
            <a:xfrm>
              <a:off x="4447893" y="3472657"/>
              <a:ext cx="0" cy="547688"/>
            </a:xfrm>
            <a:prstGeom prst="lin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ECECE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" name="Freeform 23"/>
            <p:cNvSpPr>
              <a:spLocks noChangeArrowheads="1"/>
            </p:cNvSpPr>
            <p:nvPr/>
          </p:nvSpPr>
          <p:spPr bwMode="auto">
            <a:xfrm>
              <a:off x="4419318" y="3452019"/>
              <a:ext cx="47625" cy="588963"/>
            </a:xfrm>
            <a:custGeom>
              <a:avLst/>
              <a:gdLst>
                <a:gd name="T0" fmla="*/ 77 w 136"/>
                <a:gd name="T1" fmla="*/ 1639 h 1640"/>
                <a:gd name="T2" fmla="*/ 63 w 136"/>
                <a:gd name="T3" fmla="*/ 1638 h 1640"/>
                <a:gd name="T4" fmla="*/ 49 w 136"/>
                <a:gd name="T5" fmla="*/ 1636 h 1640"/>
                <a:gd name="T6" fmla="*/ 36 w 136"/>
                <a:gd name="T7" fmla="*/ 1631 h 1640"/>
                <a:gd name="T8" fmla="*/ 24 w 136"/>
                <a:gd name="T9" fmla="*/ 1624 h 1640"/>
                <a:gd name="T10" fmla="*/ 14 w 136"/>
                <a:gd name="T11" fmla="*/ 1616 h 1640"/>
                <a:gd name="T12" fmla="*/ 7 w 136"/>
                <a:gd name="T13" fmla="*/ 1606 h 1640"/>
                <a:gd name="T14" fmla="*/ 2 w 136"/>
                <a:gd name="T15" fmla="*/ 1595 h 1640"/>
                <a:gd name="T16" fmla="*/ 0 w 136"/>
                <a:gd name="T17" fmla="*/ 1581 h 1640"/>
                <a:gd name="T18" fmla="*/ 1 w 136"/>
                <a:gd name="T19" fmla="*/ 51 h 1640"/>
                <a:gd name="T20" fmla="*/ 4 w 136"/>
                <a:gd name="T21" fmla="*/ 38 h 1640"/>
                <a:gd name="T22" fmla="*/ 10 w 136"/>
                <a:gd name="T23" fmla="*/ 27 h 1640"/>
                <a:gd name="T24" fmla="*/ 19 w 136"/>
                <a:gd name="T25" fmla="*/ 18 h 1640"/>
                <a:gd name="T26" fmla="*/ 30 w 136"/>
                <a:gd name="T27" fmla="*/ 11 h 1640"/>
                <a:gd name="T28" fmla="*/ 42 w 136"/>
                <a:gd name="T29" fmla="*/ 6 h 1640"/>
                <a:gd name="T30" fmla="*/ 56 w 136"/>
                <a:gd name="T31" fmla="*/ 2 h 1640"/>
                <a:gd name="T32" fmla="*/ 70 w 136"/>
                <a:gd name="T33" fmla="*/ 1 h 1640"/>
                <a:gd name="T34" fmla="*/ 84 w 136"/>
                <a:gd name="T35" fmla="*/ 1 h 1640"/>
                <a:gd name="T36" fmla="*/ 97 w 136"/>
                <a:gd name="T37" fmla="*/ 2 h 1640"/>
                <a:gd name="T38" fmla="*/ 107 w 136"/>
                <a:gd name="T39" fmla="*/ 6 h 1640"/>
                <a:gd name="T40" fmla="*/ 117 w 136"/>
                <a:gd name="T41" fmla="*/ 11 h 1640"/>
                <a:gd name="T42" fmla="*/ 124 w 136"/>
                <a:gd name="T43" fmla="*/ 18 h 1640"/>
                <a:gd name="T44" fmla="*/ 129 w 136"/>
                <a:gd name="T45" fmla="*/ 27 h 1640"/>
                <a:gd name="T46" fmla="*/ 133 w 136"/>
                <a:gd name="T47" fmla="*/ 38 h 1640"/>
                <a:gd name="T48" fmla="*/ 135 w 136"/>
                <a:gd name="T49" fmla="*/ 51 h 1640"/>
                <a:gd name="T50" fmla="*/ 135 w 136"/>
                <a:gd name="T51" fmla="*/ 1581 h 1640"/>
                <a:gd name="T52" fmla="*/ 134 w 136"/>
                <a:gd name="T53" fmla="*/ 1595 h 1640"/>
                <a:gd name="T54" fmla="*/ 131 w 136"/>
                <a:gd name="T55" fmla="*/ 1606 h 1640"/>
                <a:gd name="T56" fmla="*/ 127 w 136"/>
                <a:gd name="T57" fmla="*/ 1616 h 1640"/>
                <a:gd name="T58" fmla="*/ 120 w 136"/>
                <a:gd name="T59" fmla="*/ 1624 h 1640"/>
                <a:gd name="T60" fmla="*/ 112 w 136"/>
                <a:gd name="T61" fmla="*/ 1631 h 1640"/>
                <a:gd name="T62" fmla="*/ 102 w 136"/>
                <a:gd name="T63" fmla="*/ 1636 h 1640"/>
                <a:gd name="T64" fmla="*/ 91 w 136"/>
                <a:gd name="T65" fmla="*/ 1638 h 1640"/>
                <a:gd name="T66" fmla="*/ 77 w 136"/>
                <a:gd name="T67" fmla="*/ 1639 h 1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6" h="1640">
                  <a:moveTo>
                    <a:pt x="77" y="1639"/>
                  </a:moveTo>
                  <a:lnTo>
                    <a:pt x="77" y="1639"/>
                  </a:lnTo>
                  <a:lnTo>
                    <a:pt x="70" y="1639"/>
                  </a:lnTo>
                  <a:lnTo>
                    <a:pt x="63" y="1638"/>
                  </a:lnTo>
                  <a:lnTo>
                    <a:pt x="56" y="1637"/>
                  </a:lnTo>
                  <a:lnTo>
                    <a:pt x="49" y="1636"/>
                  </a:lnTo>
                  <a:lnTo>
                    <a:pt x="42" y="1633"/>
                  </a:lnTo>
                  <a:lnTo>
                    <a:pt x="36" y="1631"/>
                  </a:lnTo>
                  <a:lnTo>
                    <a:pt x="30" y="1628"/>
                  </a:lnTo>
                  <a:lnTo>
                    <a:pt x="24" y="1624"/>
                  </a:lnTo>
                  <a:lnTo>
                    <a:pt x="19" y="1621"/>
                  </a:lnTo>
                  <a:lnTo>
                    <a:pt x="14" y="1616"/>
                  </a:lnTo>
                  <a:lnTo>
                    <a:pt x="10" y="1612"/>
                  </a:lnTo>
                  <a:lnTo>
                    <a:pt x="7" y="1606"/>
                  </a:lnTo>
                  <a:lnTo>
                    <a:pt x="4" y="1601"/>
                  </a:lnTo>
                  <a:lnTo>
                    <a:pt x="2" y="1595"/>
                  </a:lnTo>
                  <a:lnTo>
                    <a:pt x="1" y="1588"/>
                  </a:lnTo>
                  <a:lnTo>
                    <a:pt x="0" y="1581"/>
                  </a:lnTo>
                  <a:lnTo>
                    <a:pt x="0" y="57"/>
                  </a:lnTo>
                  <a:lnTo>
                    <a:pt x="1" y="51"/>
                  </a:lnTo>
                  <a:lnTo>
                    <a:pt x="2" y="44"/>
                  </a:lnTo>
                  <a:lnTo>
                    <a:pt x="4" y="38"/>
                  </a:lnTo>
                  <a:lnTo>
                    <a:pt x="7" y="32"/>
                  </a:lnTo>
                  <a:lnTo>
                    <a:pt x="10" y="27"/>
                  </a:lnTo>
                  <a:lnTo>
                    <a:pt x="14" y="23"/>
                  </a:lnTo>
                  <a:lnTo>
                    <a:pt x="19" y="18"/>
                  </a:lnTo>
                  <a:lnTo>
                    <a:pt x="24" y="15"/>
                  </a:lnTo>
                  <a:lnTo>
                    <a:pt x="30" y="11"/>
                  </a:lnTo>
                  <a:lnTo>
                    <a:pt x="36" y="8"/>
                  </a:lnTo>
                  <a:lnTo>
                    <a:pt x="42" y="6"/>
                  </a:lnTo>
                  <a:lnTo>
                    <a:pt x="49" y="4"/>
                  </a:lnTo>
                  <a:lnTo>
                    <a:pt x="56" y="2"/>
                  </a:lnTo>
                  <a:lnTo>
                    <a:pt x="63" y="1"/>
                  </a:lnTo>
                  <a:lnTo>
                    <a:pt x="70" y="1"/>
                  </a:lnTo>
                  <a:lnTo>
                    <a:pt x="77" y="0"/>
                  </a:lnTo>
                  <a:lnTo>
                    <a:pt x="84" y="1"/>
                  </a:lnTo>
                  <a:lnTo>
                    <a:pt x="91" y="1"/>
                  </a:lnTo>
                  <a:lnTo>
                    <a:pt x="97" y="2"/>
                  </a:lnTo>
                  <a:lnTo>
                    <a:pt x="102" y="4"/>
                  </a:lnTo>
                  <a:lnTo>
                    <a:pt x="107" y="6"/>
                  </a:lnTo>
                  <a:lnTo>
                    <a:pt x="112" y="8"/>
                  </a:lnTo>
                  <a:lnTo>
                    <a:pt x="117" y="11"/>
                  </a:lnTo>
                  <a:lnTo>
                    <a:pt x="120" y="15"/>
                  </a:lnTo>
                  <a:lnTo>
                    <a:pt x="124" y="18"/>
                  </a:lnTo>
                  <a:lnTo>
                    <a:pt x="127" y="23"/>
                  </a:lnTo>
                  <a:lnTo>
                    <a:pt x="129" y="27"/>
                  </a:lnTo>
                  <a:lnTo>
                    <a:pt x="131" y="32"/>
                  </a:lnTo>
                  <a:lnTo>
                    <a:pt x="133" y="38"/>
                  </a:lnTo>
                  <a:lnTo>
                    <a:pt x="134" y="44"/>
                  </a:lnTo>
                  <a:lnTo>
                    <a:pt x="135" y="51"/>
                  </a:lnTo>
                  <a:lnTo>
                    <a:pt x="135" y="57"/>
                  </a:lnTo>
                  <a:lnTo>
                    <a:pt x="135" y="1581"/>
                  </a:lnTo>
                  <a:lnTo>
                    <a:pt x="135" y="1588"/>
                  </a:lnTo>
                  <a:lnTo>
                    <a:pt x="134" y="1595"/>
                  </a:lnTo>
                  <a:lnTo>
                    <a:pt x="133" y="1601"/>
                  </a:lnTo>
                  <a:lnTo>
                    <a:pt x="131" y="1606"/>
                  </a:lnTo>
                  <a:lnTo>
                    <a:pt x="129" y="1612"/>
                  </a:lnTo>
                  <a:lnTo>
                    <a:pt x="127" y="1616"/>
                  </a:lnTo>
                  <a:lnTo>
                    <a:pt x="124" y="1621"/>
                  </a:lnTo>
                  <a:lnTo>
                    <a:pt x="120" y="1624"/>
                  </a:lnTo>
                  <a:lnTo>
                    <a:pt x="117" y="1628"/>
                  </a:lnTo>
                  <a:lnTo>
                    <a:pt x="112" y="1631"/>
                  </a:lnTo>
                  <a:lnTo>
                    <a:pt x="107" y="1633"/>
                  </a:lnTo>
                  <a:lnTo>
                    <a:pt x="102" y="1636"/>
                  </a:lnTo>
                  <a:lnTo>
                    <a:pt x="97" y="1637"/>
                  </a:lnTo>
                  <a:lnTo>
                    <a:pt x="91" y="1638"/>
                  </a:lnTo>
                  <a:lnTo>
                    <a:pt x="84" y="1639"/>
                  </a:lnTo>
                  <a:lnTo>
                    <a:pt x="77" y="163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ECECEC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" name="Freeform 24"/>
            <p:cNvSpPr>
              <a:spLocks noChangeArrowheads="1"/>
            </p:cNvSpPr>
            <p:nvPr/>
          </p:nvSpPr>
          <p:spPr bwMode="auto">
            <a:xfrm>
              <a:off x="5565493" y="3472657"/>
              <a:ext cx="0" cy="547688"/>
            </a:xfrm>
            <a:custGeom>
              <a:avLst/>
              <a:gdLst>
                <a:gd name="T0" fmla="*/ 0 w 1"/>
                <a:gd name="T1" fmla="*/ 0 h 1525"/>
                <a:gd name="T2" fmla="*/ 0 w 1"/>
                <a:gd name="T3" fmla="*/ 1524 h 1525"/>
                <a:gd name="T4" fmla="*/ 0 w 1"/>
                <a:gd name="T5" fmla="*/ 0 h 1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525">
                  <a:moveTo>
                    <a:pt x="0" y="0"/>
                  </a:moveTo>
                  <a:lnTo>
                    <a:pt x="0" y="1524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ECECEC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5565493" y="3472657"/>
              <a:ext cx="0" cy="547688"/>
            </a:xfrm>
            <a:prstGeom prst="lin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ECECE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" name="Freeform 26"/>
            <p:cNvSpPr>
              <a:spLocks noChangeArrowheads="1"/>
            </p:cNvSpPr>
            <p:nvPr/>
          </p:nvSpPr>
          <p:spPr bwMode="auto">
            <a:xfrm>
              <a:off x="5544856" y="3452019"/>
              <a:ext cx="47625" cy="588963"/>
            </a:xfrm>
            <a:custGeom>
              <a:avLst/>
              <a:gdLst>
                <a:gd name="T0" fmla="*/ 58 w 136"/>
                <a:gd name="T1" fmla="*/ 1639 h 1640"/>
                <a:gd name="T2" fmla="*/ 50 w 136"/>
                <a:gd name="T3" fmla="*/ 1638 h 1640"/>
                <a:gd name="T4" fmla="*/ 41 w 136"/>
                <a:gd name="T5" fmla="*/ 1636 h 1640"/>
                <a:gd name="T6" fmla="*/ 31 w 136"/>
                <a:gd name="T7" fmla="*/ 1631 h 1640"/>
                <a:gd name="T8" fmla="*/ 22 w 136"/>
                <a:gd name="T9" fmla="*/ 1624 h 1640"/>
                <a:gd name="T10" fmla="*/ 13 w 136"/>
                <a:gd name="T11" fmla="*/ 1616 h 1640"/>
                <a:gd name="T12" fmla="*/ 6 w 136"/>
                <a:gd name="T13" fmla="*/ 1606 h 1640"/>
                <a:gd name="T14" fmla="*/ 2 w 136"/>
                <a:gd name="T15" fmla="*/ 1595 h 1640"/>
                <a:gd name="T16" fmla="*/ 0 w 136"/>
                <a:gd name="T17" fmla="*/ 1581 h 1640"/>
                <a:gd name="T18" fmla="*/ 0 w 136"/>
                <a:gd name="T19" fmla="*/ 51 h 1640"/>
                <a:gd name="T20" fmla="*/ 4 w 136"/>
                <a:gd name="T21" fmla="*/ 38 h 1640"/>
                <a:gd name="T22" fmla="*/ 9 w 136"/>
                <a:gd name="T23" fmla="*/ 27 h 1640"/>
                <a:gd name="T24" fmla="*/ 17 w 136"/>
                <a:gd name="T25" fmla="*/ 18 h 1640"/>
                <a:gd name="T26" fmla="*/ 26 w 136"/>
                <a:gd name="T27" fmla="*/ 11 h 1640"/>
                <a:gd name="T28" fmla="*/ 36 w 136"/>
                <a:gd name="T29" fmla="*/ 6 h 1640"/>
                <a:gd name="T30" fmla="*/ 45 w 136"/>
                <a:gd name="T31" fmla="*/ 2 h 1640"/>
                <a:gd name="T32" fmla="*/ 54 w 136"/>
                <a:gd name="T33" fmla="*/ 1 h 1640"/>
                <a:gd name="T34" fmla="*/ 65 w 136"/>
                <a:gd name="T35" fmla="*/ 1 h 1640"/>
                <a:gd name="T36" fmla="*/ 79 w 136"/>
                <a:gd name="T37" fmla="*/ 2 h 1640"/>
                <a:gd name="T38" fmla="*/ 93 w 136"/>
                <a:gd name="T39" fmla="*/ 6 h 1640"/>
                <a:gd name="T40" fmla="*/ 105 w 136"/>
                <a:gd name="T41" fmla="*/ 11 h 1640"/>
                <a:gd name="T42" fmla="*/ 116 w 136"/>
                <a:gd name="T43" fmla="*/ 18 h 1640"/>
                <a:gd name="T44" fmla="*/ 125 w 136"/>
                <a:gd name="T45" fmla="*/ 27 h 1640"/>
                <a:gd name="T46" fmla="*/ 131 w 136"/>
                <a:gd name="T47" fmla="*/ 38 h 1640"/>
                <a:gd name="T48" fmla="*/ 135 w 136"/>
                <a:gd name="T49" fmla="*/ 51 h 1640"/>
                <a:gd name="T50" fmla="*/ 135 w 136"/>
                <a:gd name="T51" fmla="*/ 1581 h 1640"/>
                <a:gd name="T52" fmla="*/ 133 w 136"/>
                <a:gd name="T53" fmla="*/ 1595 h 1640"/>
                <a:gd name="T54" fmla="*/ 128 w 136"/>
                <a:gd name="T55" fmla="*/ 1606 h 1640"/>
                <a:gd name="T56" fmla="*/ 121 w 136"/>
                <a:gd name="T57" fmla="*/ 1616 h 1640"/>
                <a:gd name="T58" fmla="*/ 111 w 136"/>
                <a:gd name="T59" fmla="*/ 1624 h 1640"/>
                <a:gd name="T60" fmla="*/ 99 w 136"/>
                <a:gd name="T61" fmla="*/ 1631 h 1640"/>
                <a:gd name="T62" fmla="*/ 86 w 136"/>
                <a:gd name="T63" fmla="*/ 1636 h 1640"/>
                <a:gd name="T64" fmla="*/ 72 w 136"/>
                <a:gd name="T65" fmla="*/ 1638 h 1640"/>
                <a:gd name="T66" fmla="*/ 58 w 136"/>
                <a:gd name="T67" fmla="*/ 1639 h 1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6" h="1640">
                  <a:moveTo>
                    <a:pt x="58" y="1639"/>
                  </a:moveTo>
                  <a:lnTo>
                    <a:pt x="58" y="1639"/>
                  </a:lnTo>
                  <a:lnTo>
                    <a:pt x="54" y="1639"/>
                  </a:lnTo>
                  <a:lnTo>
                    <a:pt x="50" y="1638"/>
                  </a:lnTo>
                  <a:lnTo>
                    <a:pt x="45" y="1637"/>
                  </a:lnTo>
                  <a:lnTo>
                    <a:pt x="41" y="1636"/>
                  </a:lnTo>
                  <a:lnTo>
                    <a:pt x="36" y="1633"/>
                  </a:lnTo>
                  <a:lnTo>
                    <a:pt x="31" y="1631"/>
                  </a:lnTo>
                  <a:lnTo>
                    <a:pt x="26" y="1628"/>
                  </a:lnTo>
                  <a:lnTo>
                    <a:pt x="22" y="1624"/>
                  </a:lnTo>
                  <a:lnTo>
                    <a:pt x="17" y="1621"/>
                  </a:lnTo>
                  <a:lnTo>
                    <a:pt x="13" y="1616"/>
                  </a:lnTo>
                  <a:lnTo>
                    <a:pt x="9" y="1612"/>
                  </a:lnTo>
                  <a:lnTo>
                    <a:pt x="6" y="1606"/>
                  </a:lnTo>
                  <a:lnTo>
                    <a:pt x="4" y="1601"/>
                  </a:lnTo>
                  <a:lnTo>
                    <a:pt x="2" y="1595"/>
                  </a:lnTo>
                  <a:lnTo>
                    <a:pt x="0" y="1588"/>
                  </a:lnTo>
                  <a:lnTo>
                    <a:pt x="0" y="1581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4"/>
                  </a:lnTo>
                  <a:lnTo>
                    <a:pt x="4" y="38"/>
                  </a:lnTo>
                  <a:lnTo>
                    <a:pt x="6" y="32"/>
                  </a:lnTo>
                  <a:lnTo>
                    <a:pt x="9" y="27"/>
                  </a:lnTo>
                  <a:lnTo>
                    <a:pt x="13" y="23"/>
                  </a:lnTo>
                  <a:lnTo>
                    <a:pt x="17" y="18"/>
                  </a:lnTo>
                  <a:lnTo>
                    <a:pt x="22" y="15"/>
                  </a:lnTo>
                  <a:lnTo>
                    <a:pt x="26" y="11"/>
                  </a:lnTo>
                  <a:lnTo>
                    <a:pt x="31" y="8"/>
                  </a:lnTo>
                  <a:lnTo>
                    <a:pt x="36" y="6"/>
                  </a:lnTo>
                  <a:lnTo>
                    <a:pt x="41" y="4"/>
                  </a:lnTo>
                  <a:lnTo>
                    <a:pt x="45" y="2"/>
                  </a:lnTo>
                  <a:lnTo>
                    <a:pt x="50" y="1"/>
                  </a:lnTo>
                  <a:lnTo>
                    <a:pt x="54" y="1"/>
                  </a:lnTo>
                  <a:lnTo>
                    <a:pt x="58" y="0"/>
                  </a:lnTo>
                  <a:lnTo>
                    <a:pt x="65" y="1"/>
                  </a:lnTo>
                  <a:lnTo>
                    <a:pt x="72" y="1"/>
                  </a:lnTo>
                  <a:lnTo>
                    <a:pt x="79" y="2"/>
                  </a:lnTo>
                  <a:lnTo>
                    <a:pt x="86" y="4"/>
                  </a:lnTo>
                  <a:lnTo>
                    <a:pt x="93" y="6"/>
                  </a:lnTo>
                  <a:lnTo>
                    <a:pt x="99" y="8"/>
                  </a:lnTo>
                  <a:lnTo>
                    <a:pt x="105" y="11"/>
                  </a:lnTo>
                  <a:lnTo>
                    <a:pt x="111" y="15"/>
                  </a:lnTo>
                  <a:lnTo>
                    <a:pt x="116" y="18"/>
                  </a:lnTo>
                  <a:lnTo>
                    <a:pt x="121" y="23"/>
                  </a:lnTo>
                  <a:lnTo>
                    <a:pt x="125" y="27"/>
                  </a:lnTo>
                  <a:lnTo>
                    <a:pt x="128" y="32"/>
                  </a:lnTo>
                  <a:lnTo>
                    <a:pt x="131" y="38"/>
                  </a:lnTo>
                  <a:lnTo>
                    <a:pt x="133" y="44"/>
                  </a:lnTo>
                  <a:lnTo>
                    <a:pt x="135" y="51"/>
                  </a:lnTo>
                  <a:lnTo>
                    <a:pt x="135" y="57"/>
                  </a:lnTo>
                  <a:lnTo>
                    <a:pt x="135" y="1581"/>
                  </a:lnTo>
                  <a:lnTo>
                    <a:pt x="135" y="1588"/>
                  </a:lnTo>
                  <a:lnTo>
                    <a:pt x="133" y="1595"/>
                  </a:lnTo>
                  <a:lnTo>
                    <a:pt x="131" y="1601"/>
                  </a:lnTo>
                  <a:lnTo>
                    <a:pt x="128" y="1606"/>
                  </a:lnTo>
                  <a:lnTo>
                    <a:pt x="125" y="1612"/>
                  </a:lnTo>
                  <a:lnTo>
                    <a:pt x="121" y="1616"/>
                  </a:lnTo>
                  <a:lnTo>
                    <a:pt x="116" y="1621"/>
                  </a:lnTo>
                  <a:lnTo>
                    <a:pt x="111" y="1624"/>
                  </a:lnTo>
                  <a:lnTo>
                    <a:pt x="105" y="1628"/>
                  </a:lnTo>
                  <a:lnTo>
                    <a:pt x="99" y="1631"/>
                  </a:lnTo>
                  <a:lnTo>
                    <a:pt x="93" y="1633"/>
                  </a:lnTo>
                  <a:lnTo>
                    <a:pt x="86" y="1636"/>
                  </a:lnTo>
                  <a:lnTo>
                    <a:pt x="79" y="1637"/>
                  </a:lnTo>
                  <a:lnTo>
                    <a:pt x="72" y="1638"/>
                  </a:lnTo>
                  <a:lnTo>
                    <a:pt x="65" y="1639"/>
                  </a:lnTo>
                  <a:lnTo>
                    <a:pt x="58" y="163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ECECEC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" name="Freeform 27"/>
            <p:cNvSpPr>
              <a:spLocks noChangeArrowheads="1"/>
            </p:cNvSpPr>
            <p:nvPr/>
          </p:nvSpPr>
          <p:spPr bwMode="auto">
            <a:xfrm>
              <a:off x="3330293" y="3472657"/>
              <a:ext cx="0" cy="547688"/>
            </a:xfrm>
            <a:custGeom>
              <a:avLst/>
              <a:gdLst>
                <a:gd name="T0" fmla="*/ 0 w 1"/>
                <a:gd name="T1" fmla="*/ 0 h 1525"/>
                <a:gd name="T2" fmla="*/ 0 w 1"/>
                <a:gd name="T3" fmla="*/ 1524 h 1525"/>
                <a:gd name="T4" fmla="*/ 0 w 1"/>
                <a:gd name="T5" fmla="*/ 0 h 1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525">
                  <a:moveTo>
                    <a:pt x="0" y="0"/>
                  </a:moveTo>
                  <a:lnTo>
                    <a:pt x="0" y="1524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ECECEC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3330293" y="3472657"/>
              <a:ext cx="0" cy="547688"/>
            </a:xfrm>
            <a:prstGeom prst="lin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ECECE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" name="Freeform 29"/>
            <p:cNvSpPr>
              <a:spLocks noChangeArrowheads="1"/>
            </p:cNvSpPr>
            <p:nvPr/>
          </p:nvSpPr>
          <p:spPr bwMode="auto">
            <a:xfrm>
              <a:off x="3309656" y="3452019"/>
              <a:ext cx="47625" cy="588963"/>
            </a:xfrm>
            <a:custGeom>
              <a:avLst/>
              <a:gdLst>
                <a:gd name="T0" fmla="*/ 57 w 135"/>
                <a:gd name="T1" fmla="*/ 1639 h 1640"/>
                <a:gd name="T2" fmla="*/ 49 w 135"/>
                <a:gd name="T3" fmla="*/ 1638 h 1640"/>
                <a:gd name="T4" fmla="*/ 40 w 135"/>
                <a:gd name="T5" fmla="*/ 1636 h 1640"/>
                <a:gd name="T6" fmla="*/ 31 w 135"/>
                <a:gd name="T7" fmla="*/ 1631 h 1640"/>
                <a:gd name="T8" fmla="*/ 22 w 135"/>
                <a:gd name="T9" fmla="*/ 1624 h 1640"/>
                <a:gd name="T10" fmla="*/ 13 w 135"/>
                <a:gd name="T11" fmla="*/ 1616 h 1640"/>
                <a:gd name="T12" fmla="*/ 7 w 135"/>
                <a:gd name="T13" fmla="*/ 1606 h 1640"/>
                <a:gd name="T14" fmla="*/ 2 w 135"/>
                <a:gd name="T15" fmla="*/ 1595 h 1640"/>
                <a:gd name="T16" fmla="*/ 0 w 135"/>
                <a:gd name="T17" fmla="*/ 1581 h 1640"/>
                <a:gd name="T18" fmla="*/ 1 w 135"/>
                <a:gd name="T19" fmla="*/ 51 h 1640"/>
                <a:gd name="T20" fmla="*/ 4 w 135"/>
                <a:gd name="T21" fmla="*/ 38 h 1640"/>
                <a:gd name="T22" fmla="*/ 10 w 135"/>
                <a:gd name="T23" fmla="*/ 27 h 1640"/>
                <a:gd name="T24" fmla="*/ 17 w 135"/>
                <a:gd name="T25" fmla="*/ 18 h 1640"/>
                <a:gd name="T26" fmla="*/ 26 w 135"/>
                <a:gd name="T27" fmla="*/ 11 h 1640"/>
                <a:gd name="T28" fmla="*/ 36 w 135"/>
                <a:gd name="T29" fmla="*/ 6 h 1640"/>
                <a:gd name="T30" fmla="*/ 45 w 135"/>
                <a:gd name="T31" fmla="*/ 2 h 1640"/>
                <a:gd name="T32" fmla="*/ 54 w 135"/>
                <a:gd name="T33" fmla="*/ 1 h 1640"/>
                <a:gd name="T34" fmla="*/ 65 w 135"/>
                <a:gd name="T35" fmla="*/ 1 h 1640"/>
                <a:gd name="T36" fmla="*/ 79 w 135"/>
                <a:gd name="T37" fmla="*/ 2 h 1640"/>
                <a:gd name="T38" fmla="*/ 92 w 135"/>
                <a:gd name="T39" fmla="*/ 6 h 1640"/>
                <a:gd name="T40" fmla="*/ 105 w 135"/>
                <a:gd name="T41" fmla="*/ 11 h 1640"/>
                <a:gd name="T42" fmla="*/ 116 w 135"/>
                <a:gd name="T43" fmla="*/ 18 h 1640"/>
                <a:gd name="T44" fmla="*/ 124 w 135"/>
                <a:gd name="T45" fmla="*/ 27 h 1640"/>
                <a:gd name="T46" fmla="*/ 131 w 135"/>
                <a:gd name="T47" fmla="*/ 38 h 1640"/>
                <a:gd name="T48" fmla="*/ 134 w 135"/>
                <a:gd name="T49" fmla="*/ 51 h 1640"/>
                <a:gd name="T50" fmla="*/ 134 w 135"/>
                <a:gd name="T51" fmla="*/ 1581 h 1640"/>
                <a:gd name="T52" fmla="*/ 133 w 135"/>
                <a:gd name="T53" fmla="*/ 1595 h 1640"/>
                <a:gd name="T54" fmla="*/ 128 w 135"/>
                <a:gd name="T55" fmla="*/ 1606 h 1640"/>
                <a:gd name="T56" fmla="*/ 120 w 135"/>
                <a:gd name="T57" fmla="*/ 1616 h 1640"/>
                <a:gd name="T58" fmla="*/ 110 w 135"/>
                <a:gd name="T59" fmla="*/ 1624 h 1640"/>
                <a:gd name="T60" fmla="*/ 99 w 135"/>
                <a:gd name="T61" fmla="*/ 1631 h 1640"/>
                <a:gd name="T62" fmla="*/ 86 w 135"/>
                <a:gd name="T63" fmla="*/ 1636 h 1640"/>
                <a:gd name="T64" fmla="*/ 72 w 135"/>
                <a:gd name="T65" fmla="*/ 1638 h 1640"/>
                <a:gd name="T66" fmla="*/ 57 w 135"/>
                <a:gd name="T67" fmla="*/ 1639 h 1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5" h="1640">
                  <a:moveTo>
                    <a:pt x="57" y="1639"/>
                  </a:moveTo>
                  <a:lnTo>
                    <a:pt x="57" y="1639"/>
                  </a:lnTo>
                  <a:lnTo>
                    <a:pt x="54" y="1639"/>
                  </a:lnTo>
                  <a:lnTo>
                    <a:pt x="49" y="1638"/>
                  </a:lnTo>
                  <a:lnTo>
                    <a:pt x="45" y="1637"/>
                  </a:lnTo>
                  <a:lnTo>
                    <a:pt x="40" y="1636"/>
                  </a:lnTo>
                  <a:lnTo>
                    <a:pt x="36" y="1633"/>
                  </a:lnTo>
                  <a:lnTo>
                    <a:pt x="31" y="1631"/>
                  </a:lnTo>
                  <a:lnTo>
                    <a:pt x="26" y="1628"/>
                  </a:lnTo>
                  <a:lnTo>
                    <a:pt x="22" y="1624"/>
                  </a:lnTo>
                  <a:lnTo>
                    <a:pt x="17" y="1621"/>
                  </a:lnTo>
                  <a:lnTo>
                    <a:pt x="13" y="1616"/>
                  </a:lnTo>
                  <a:lnTo>
                    <a:pt x="10" y="1612"/>
                  </a:lnTo>
                  <a:lnTo>
                    <a:pt x="7" y="1606"/>
                  </a:lnTo>
                  <a:lnTo>
                    <a:pt x="4" y="1601"/>
                  </a:lnTo>
                  <a:lnTo>
                    <a:pt x="2" y="1595"/>
                  </a:lnTo>
                  <a:lnTo>
                    <a:pt x="1" y="1588"/>
                  </a:lnTo>
                  <a:lnTo>
                    <a:pt x="0" y="1581"/>
                  </a:lnTo>
                  <a:lnTo>
                    <a:pt x="0" y="57"/>
                  </a:lnTo>
                  <a:lnTo>
                    <a:pt x="1" y="51"/>
                  </a:lnTo>
                  <a:lnTo>
                    <a:pt x="2" y="44"/>
                  </a:lnTo>
                  <a:lnTo>
                    <a:pt x="4" y="38"/>
                  </a:lnTo>
                  <a:lnTo>
                    <a:pt x="7" y="32"/>
                  </a:lnTo>
                  <a:lnTo>
                    <a:pt x="10" y="27"/>
                  </a:lnTo>
                  <a:lnTo>
                    <a:pt x="13" y="23"/>
                  </a:lnTo>
                  <a:lnTo>
                    <a:pt x="17" y="18"/>
                  </a:lnTo>
                  <a:lnTo>
                    <a:pt x="22" y="15"/>
                  </a:lnTo>
                  <a:lnTo>
                    <a:pt x="26" y="11"/>
                  </a:lnTo>
                  <a:lnTo>
                    <a:pt x="31" y="8"/>
                  </a:lnTo>
                  <a:lnTo>
                    <a:pt x="36" y="6"/>
                  </a:lnTo>
                  <a:lnTo>
                    <a:pt x="40" y="4"/>
                  </a:lnTo>
                  <a:lnTo>
                    <a:pt x="45" y="2"/>
                  </a:lnTo>
                  <a:lnTo>
                    <a:pt x="49" y="1"/>
                  </a:lnTo>
                  <a:lnTo>
                    <a:pt x="54" y="1"/>
                  </a:lnTo>
                  <a:lnTo>
                    <a:pt x="57" y="0"/>
                  </a:lnTo>
                  <a:lnTo>
                    <a:pt x="65" y="1"/>
                  </a:lnTo>
                  <a:lnTo>
                    <a:pt x="72" y="1"/>
                  </a:lnTo>
                  <a:lnTo>
                    <a:pt x="79" y="2"/>
                  </a:lnTo>
                  <a:lnTo>
                    <a:pt x="86" y="4"/>
                  </a:lnTo>
                  <a:lnTo>
                    <a:pt x="92" y="6"/>
                  </a:lnTo>
                  <a:lnTo>
                    <a:pt x="99" y="8"/>
                  </a:lnTo>
                  <a:lnTo>
                    <a:pt x="105" y="11"/>
                  </a:lnTo>
                  <a:lnTo>
                    <a:pt x="110" y="15"/>
                  </a:lnTo>
                  <a:lnTo>
                    <a:pt x="116" y="18"/>
                  </a:lnTo>
                  <a:lnTo>
                    <a:pt x="120" y="23"/>
                  </a:lnTo>
                  <a:lnTo>
                    <a:pt x="124" y="27"/>
                  </a:lnTo>
                  <a:lnTo>
                    <a:pt x="128" y="32"/>
                  </a:lnTo>
                  <a:lnTo>
                    <a:pt x="131" y="38"/>
                  </a:lnTo>
                  <a:lnTo>
                    <a:pt x="133" y="44"/>
                  </a:lnTo>
                  <a:lnTo>
                    <a:pt x="134" y="51"/>
                  </a:lnTo>
                  <a:lnTo>
                    <a:pt x="134" y="57"/>
                  </a:lnTo>
                  <a:lnTo>
                    <a:pt x="134" y="1581"/>
                  </a:lnTo>
                  <a:lnTo>
                    <a:pt x="134" y="1588"/>
                  </a:lnTo>
                  <a:lnTo>
                    <a:pt x="133" y="1595"/>
                  </a:lnTo>
                  <a:lnTo>
                    <a:pt x="131" y="1601"/>
                  </a:lnTo>
                  <a:lnTo>
                    <a:pt x="128" y="1606"/>
                  </a:lnTo>
                  <a:lnTo>
                    <a:pt x="124" y="1612"/>
                  </a:lnTo>
                  <a:lnTo>
                    <a:pt x="120" y="1616"/>
                  </a:lnTo>
                  <a:lnTo>
                    <a:pt x="116" y="1621"/>
                  </a:lnTo>
                  <a:lnTo>
                    <a:pt x="110" y="1624"/>
                  </a:lnTo>
                  <a:lnTo>
                    <a:pt x="105" y="1628"/>
                  </a:lnTo>
                  <a:lnTo>
                    <a:pt x="99" y="1631"/>
                  </a:lnTo>
                  <a:lnTo>
                    <a:pt x="92" y="1633"/>
                  </a:lnTo>
                  <a:lnTo>
                    <a:pt x="86" y="1636"/>
                  </a:lnTo>
                  <a:lnTo>
                    <a:pt x="79" y="1637"/>
                  </a:lnTo>
                  <a:lnTo>
                    <a:pt x="72" y="1638"/>
                  </a:lnTo>
                  <a:lnTo>
                    <a:pt x="65" y="1639"/>
                  </a:lnTo>
                  <a:lnTo>
                    <a:pt x="57" y="163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ECECEC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" name="Freeform 30"/>
            <p:cNvSpPr>
              <a:spLocks noChangeArrowheads="1"/>
            </p:cNvSpPr>
            <p:nvPr/>
          </p:nvSpPr>
          <p:spPr bwMode="auto">
            <a:xfrm>
              <a:off x="2836581" y="1543844"/>
              <a:ext cx="3268663" cy="3260725"/>
            </a:xfrm>
            <a:custGeom>
              <a:avLst/>
              <a:gdLst>
                <a:gd name="T0" fmla="*/ 4087 w 9083"/>
                <a:gd name="T1" fmla="*/ 9038 h 9062"/>
                <a:gd name="T2" fmla="*/ 2782 w 9083"/>
                <a:gd name="T3" fmla="*/ 8706 h 9062"/>
                <a:gd name="T4" fmla="*/ 1659 w 9083"/>
                <a:gd name="T5" fmla="*/ 8028 h 9062"/>
                <a:gd name="T6" fmla="*/ 779 w 9083"/>
                <a:gd name="T7" fmla="*/ 7066 h 9062"/>
                <a:gd name="T8" fmla="*/ 205 w 9083"/>
                <a:gd name="T9" fmla="*/ 5880 h 9062"/>
                <a:gd name="T10" fmla="*/ 0 w 9083"/>
                <a:gd name="T11" fmla="*/ 4531 h 9062"/>
                <a:gd name="T12" fmla="*/ 205 w 9083"/>
                <a:gd name="T13" fmla="*/ 3182 h 9062"/>
                <a:gd name="T14" fmla="*/ 779 w 9083"/>
                <a:gd name="T15" fmla="*/ 1996 h 9062"/>
                <a:gd name="T16" fmla="*/ 1659 w 9083"/>
                <a:gd name="T17" fmla="*/ 1033 h 9062"/>
                <a:gd name="T18" fmla="*/ 2782 w 9083"/>
                <a:gd name="T19" fmla="*/ 355 h 9062"/>
                <a:gd name="T20" fmla="*/ 4087 w 9083"/>
                <a:gd name="T21" fmla="*/ 23 h 9062"/>
                <a:gd name="T22" fmla="*/ 5466 w 9083"/>
                <a:gd name="T23" fmla="*/ 92 h 9062"/>
                <a:gd name="T24" fmla="*/ 6713 w 9083"/>
                <a:gd name="T25" fmla="*/ 546 h 9062"/>
                <a:gd name="T26" fmla="*/ 7757 w 9083"/>
                <a:gd name="T27" fmla="*/ 1325 h 9062"/>
                <a:gd name="T28" fmla="*/ 8536 w 9083"/>
                <a:gd name="T29" fmla="*/ 2369 h 9062"/>
                <a:gd name="T30" fmla="*/ 8990 w 9083"/>
                <a:gd name="T31" fmla="*/ 3617 h 9062"/>
                <a:gd name="T32" fmla="*/ 9059 w 9083"/>
                <a:gd name="T33" fmla="*/ 4995 h 9062"/>
                <a:gd name="T34" fmla="*/ 8727 w 9083"/>
                <a:gd name="T35" fmla="*/ 6296 h 9062"/>
                <a:gd name="T36" fmla="*/ 8049 w 9083"/>
                <a:gd name="T37" fmla="*/ 7414 h 9062"/>
                <a:gd name="T38" fmla="*/ 7086 w 9083"/>
                <a:gd name="T39" fmla="*/ 8289 h 9062"/>
                <a:gd name="T40" fmla="*/ 5900 w 9083"/>
                <a:gd name="T41" fmla="*/ 8858 h 9062"/>
                <a:gd name="T42" fmla="*/ 4551 w 9083"/>
                <a:gd name="T43" fmla="*/ 9061 h 9062"/>
                <a:gd name="T44" fmla="*/ 4112 w 9083"/>
                <a:gd name="T45" fmla="*/ 273 h 9062"/>
                <a:gd name="T46" fmla="*/ 2882 w 9083"/>
                <a:gd name="T47" fmla="*/ 589 h 9062"/>
                <a:gd name="T48" fmla="*/ 1825 w 9083"/>
                <a:gd name="T49" fmla="*/ 1232 h 9062"/>
                <a:gd name="T50" fmla="*/ 999 w 9083"/>
                <a:gd name="T51" fmla="*/ 2143 h 9062"/>
                <a:gd name="T52" fmla="*/ 462 w 9083"/>
                <a:gd name="T53" fmla="*/ 3263 h 9062"/>
                <a:gd name="T54" fmla="*/ 270 w 9083"/>
                <a:gd name="T55" fmla="*/ 4531 h 9062"/>
                <a:gd name="T56" fmla="*/ 462 w 9083"/>
                <a:gd name="T57" fmla="*/ 5800 h 9062"/>
                <a:gd name="T58" fmla="*/ 999 w 9083"/>
                <a:gd name="T59" fmla="*/ 6919 h 9062"/>
                <a:gd name="T60" fmla="*/ 1825 w 9083"/>
                <a:gd name="T61" fmla="*/ 7830 h 9062"/>
                <a:gd name="T62" fmla="*/ 2882 w 9083"/>
                <a:gd name="T63" fmla="*/ 8473 h 9062"/>
                <a:gd name="T64" fmla="*/ 4112 w 9083"/>
                <a:gd name="T65" fmla="*/ 8789 h 9062"/>
                <a:gd name="T66" fmla="*/ 5411 w 9083"/>
                <a:gd name="T67" fmla="*/ 8724 h 9062"/>
                <a:gd name="T68" fmla="*/ 6587 w 9083"/>
                <a:gd name="T69" fmla="*/ 8292 h 9062"/>
                <a:gd name="T70" fmla="*/ 7574 w 9083"/>
                <a:gd name="T71" fmla="*/ 7553 h 9062"/>
                <a:gd name="T72" fmla="*/ 8313 w 9083"/>
                <a:gd name="T73" fmla="*/ 6566 h 9062"/>
                <a:gd name="T74" fmla="*/ 8745 w 9083"/>
                <a:gd name="T75" fmla="*/ 5391 h 9062"/>
                <a:gd name="T76" fmla="*/ 8810 w 9083"/>
                <a:gd name="T77" fmla="*/ 4096 h 9062"/>
                <a:gd name="T78" fmla="*/ 8494 w 9083"/>
                <a:gd name="T79" fmla="*/ 2870 h 9062"/>
                <a:gd name="T80" fmla="*/ 7851 w 9083"/>
                <a:gd name="T81" fmla="*/ 1813 h 9062"/>
                <a:gd name="T82" fmla="*/ 6940 w 9083"/>
                <a:gd name="T83" fmla="*/ 985 h 9062"/>
                <a:gd name="T84" fmla="*/ 5820 w 9083"/>
                <a:gd name="T85" fmla="*/ 444 h 9062"/>
                <a:gd name="T86" fmla="*/ 4551 w 9083"/>
                <a:gd name="T87" fmla="*/ 251 h 9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083" h="9062">
                  <a:moveTo>
                    <a:pt x="4551" y="9061"/>
                  </a:moveTo>
                  <a:lnTo>
                    <a:pt x="4551" y="9061"/>
                  </a:lnTo>
                  <a:lnTo>
                    <a:pt x="4087" y="9038"/>
                  </a:lnTo>
                  <a:lnTo>
                    <a:pt x="3636" y="8969"/>
                  </a:lnTo>
                  <a:lnTo>
                    <a:pt x="3200" y="8858"/>
                  </a:lnTo>
                  <a:lnTo>
                    <a:pt x="2782" y="8706"/>
                  </a:lnTo>
                  <a:lnTo>
                    <a:pt x="2385" y="8515"/>
                  </a:lnTo>
                  <a:lnTo>
                    <a:pt x="2010" y="8289"/>
                  </a:lnTo>
                  <a:lnTo>
                    <a:pt x="1659" y="8028"/>
                  </a:lnTo>
                  <a:lnTo>
                    <a:pt x="1336" y="7736"/>
                  </a:lnTo>
                  <a:lnTo>
                    <a:pt x="1042" y="7414"/>
                  </a:lnTo>
                  <a:lnTo>
                    <a:pt x="779" y="7066"/>
                  </a:lnTo>
                  <a:lnTo>
                    <a:pt x="551" y="6692"/>
                  </a:lnTo>
                  <a:lnTo>
                    <a:pt x="359" y="6296"/>
                  </a:lnTo>
                  <a:lnTo>
                    <a:pt x="205" y="5880"/>
                  </a:lnTo>
                  <a:lnTo>
                    <a:pt x="93" y="5446"/>
                  </a:lnTo>
                  <a:lnTo>
                    <a:pt x="24" y="4995"/>
                  </a:lnTo>
                  <a:lnTo>
                    <a:pt x="0" y="4531"/>
                  </a:lnTo>
                  <a:lnTo>
                    <a:pt x="24" y="4067"/>
                  </a:lnTo>
                  <a:lnTo>
                    <a:pt x="93" y="3617"/>
                  </a:lnTo>
                  <a:lnTo>
                    <a:pt x="205" y="3182"/>
                  </a:lnTo>
                  <a:lnTo>
                    <a:pt x="359" y="2766"/>
                  </a:lnTo>
                  <a:lnTo>
                    <a:pt x="551" y="2369"/>
                  </a:lnTo>
                  <a:lnTo>
                    <a:pt x="779" y="1996"/>
                  </a:lnTo>
                  <a:lnTo>
                    <a:pt x="1042" y="1647"/>
                  </a:lnTo>
                  <a:lnTo>
                    <a:pt x="1336" y="1325"/>
                  </a:lnTo>
                  <a:lnTo>
                    <a:pt x="1659" y="1033"/>
                  </a:lnTo>
                  <a:lnTo>
                    <a:pt x="2010" y="773"/>
                  </a:lnTo>
                  <a:lnTo>
                    <a:pt x="2385" y="546"/>
                  </a:lnTo>
                  <a:lnTo>
                    <a:pt x="2782" y="355"/>
                  </a:lnTo>
                  <a:lnTo>
                    <a:pt x="3200" y="203"/>
                  </a:lnTo>
                  <a:lnTo>
                    <a:pt x="3636" y="92"/>
                  </a:lnTo>
                  <a:lnTo>
                    <a:pt x="4087" y="23"/>
                  </a:lnTo>
                  <a:lnTo>
                    <a:pt x="4551" y="0"/>
                  </a:lnTo>
                  <a:lnTo>
                    <a:pt x="5015" y="23"/>
                  </a:lnTo>
                  <a:lnTo>
                    <a:pt x="5466" y="92"/>
                  </a:lnTo>
                  <a:lnTo>
                    <a:pt x="5900" y="203"/>
                  </a:lnTo>
                  <a:lnTo>
                    <a:pt x="6317" y="355"/>
                  </a:lnTo>
                  <a:lnTo>
                    <a:pt x="6713" y="546"/>
                  </a:lnTo>
                  <a:lnTo>
                    <a:pt x="7086" y="773"/>
                  </a:lnTo>
                  <a:lnTo>
                    <a:pt x="7435" y="1033"/>
                  </a:lnTo>
                  <a:lnTo>
                    <a:pt x="7757" y="1325"/>
                  </a:lnTo>
                  <a:lnTo>
                    <a:pt x="8049" y="1647"/>
                  </a:lnTo>
                  <a:lnTo>
                    <a:pt x="8309" y="1996"/>
                  </a:lnTo>
                  <a:lnTo>
                    <a:pt x="8536" y="2369"/>
                  </a:lnTo>
                  <a:lnTo>
                    <a:pt x="8727" y="2766"/>
                  </a:lnTo>
                  <a:lnTo>
                    <a:pt x="8879" y="3182"/>
                  </a:lnTo>
                  <a:lnTo>
                    <a:pt x="8990" y="3617"/>
                  </a:lnTo>
                  <a:lnTo>
                    <a:pt x="9059" y="4067"/>
                  </a:lnTo>
                  <a:lnTo>
                    <a:pt x="9082" y="4531"/>
                  </a:lnTo>
                  <a:lnTo>
                    <a:pt x="9059" y="4995"/>
                  </a:lnTo>
                  <a:lnTo>
                    <a:pt x="8990" y="5446"/>
                  </a:lnTo>
                  <a:lnTo>
                    <a:pt x="8879" y="5880"/>
                  </a:lnTo>
                  <a:lnTo>
                    <a:pt x="8727" y="6296"/>
                  </a:lnTo>
                  <a:lnTo>
                    <a:pt x="8536" y="6692"/>
                  </a:lnTo>
                  <a:lnTo>
                    <a:pt x="8309" y="7066"/>
                  </a:lnTo>
                  <a:lnTo>
                    <a:pt x="8049" y="7414"/>
                  </a:lnTo>
                  <a:lnTo>
                    <a:pt x="7757" y="7736"/>
                  </a:lnTo>
                  <a:lnTo>
                    <a:pt x="7435" y="8028"/>
                  </a:lnTo>
                  <a:lnTo>
                    <a:pt x="7086" y="8289"/>
                  </a:lnTo>
                  <a:lnTo>
                    <a:pt x="6713" y="8515"/>
                  </a:lnTo>
                  <a:lnTo>
                    <a:pt x="6317" y="8706"/>
                  </a:lnTo>
                  <a:lnTo>
                    <a:pt x="5900" y="8858"/>
                  </a:lnTo>
                  <a:lnTo>
                    <a:pt x="5466" y="8969"/>
                  </a:lnTo>
                  <a:lnTo>
                    <a:pt x="5015" y="9038"/>
                  </a:lnTo>
                  <a:lnTo>
                    <a:pt x="4551" y="9061"/>
                  </a:lnTo>
                  <a:close/>
                  <a:moveTo>
                    <a:pt x="4551" y="251"/>
                  </a:moveTo>
                  <a:lnTo>
                    <a:pt x="4551" y="251"/>
                  </a:lnTo>
                  <a:lnTo>
                    <a:pt x="4112" y="273"/>
                  </a:lnTo>
                  <a:lnTo>
                    <a:pt x="3686" y="338"/>
                  </a:lnTo>
                  <a:lnTo>
                    <a:pt x="3275" y="444"/>
                  </a:lnTo>
                  <a:lnTo>
                    <a:pt x="2882" y="589"/>
                  </a:lnTo>
                  <a:lnTo>
                    <a:pt x="2507" y="770"/>
                  </a:lnTo>
                  <a:lnTo>
                    <a:pt x="2154" y="985"/>
                  </a:lnTo>
                  <a:lnTo>
                    <a:pt x="1825" y="1232"/>
                  </a:lnTo>
                  <a:lnTo>
                    <a:pt x="1521" y="1509"/>
                  </a:lnTo>
                  <a:lnTo>
                    <a:pt x="1245" y="1813"/>
                  </a:lnTo>
                  <a:lnTo>
                    <a:pt x="999" y="2143"/>
                  </a:lnTo>
                  <a:lnTo>
                    <a:pt x="785" y="2496"/>
                  </a:lnTo>
                  <a:lnTo>
                    <a:pt x="606" y="2870"/>
                  </a:lnTo>
                  <a:lnTo>
                    <a:pt x="462" y="3263"/>
                  </a:lnTo>
                  <a:lnTo>
                    <a:pt x="357" y="3672"/>
                  </a:lnTo>
                  <a:lnTo>
                    <a:pt x="292" y="4096"/>
                  </a:lnTo>
                  <a:lnTo>
                    <a:pt x="270" y="4531"/>
                  </a:lnTo>
                  <a:lnTo>
                    <a:pt x="292" y="4967"/>
                  </a:lnTo>
                  <a:lnTo>
                    <a:pt x="357" y="5391"/>
                  </a:lnTo>
                  <a:lnTo>
                    <a:pt x="462" y="5800"/>
                  </a:lnTo>
                  <a:lnTo>
                    <a:pt x="606" y="6192"/>
                  </a:lnTo>
                  <a:lnTo>
                    <a:pt x="785" y="6566"/>
                  </a:lnTo>
                  <a:lnTo>
                    <a:pt x="999" y="6919"/>
                  </a:lnTo>
                  <a:lnTo>
                    <a:pt x="1245" y="7249"/>
                  </a:lnTo>
                  <a:lnTo>
                    <a:pt x="1521" y="7553"/>
                  </a:lnTo>
                  <a:lnTo>
                    <a:pt x="1825" y="7830"/>
                  </a:lnTo>
                  <a:lnTo>
                    <a:pt x="2154" y="8077"/>
                  </a:lnTo>
                  <a:lnTo>
                    <a:pt x="2507" y="8292"/>
                  </a:lnTo>
                  <a:lnTo>
                    <a:pt x="2882" y="8473"/>
                  </a:lnTo>
                  <a:lnTo>
                    <a:pt x="3275" y="8618"/>
                  </a:lnTo>
                  <a:lnTo>
                    <a:pt x="3686" y="8724"/>
                  </a:lnTo>
                  <a:lnTo>
                    <a:pt x="4112" y="8789"/>
                  </a:lnTo>
                  <a:lnTo>
                    <a:pt x="4551" y="8811"/>
                  </a:lnTo>
                  <a:lnTo>
                    <a:pt x="4987" y="8789"/>
                  </a:lnTo>
                  <a:lnTo>
                    <a:pt x="5411" y="8724"/>
                  </a:lnTo>
                  <a:lnTo>
                    <a:pt x="5820" y="8618"/>
                  </a:lnTo>
                  <a:lnTo>
                    <a:pt x="6213" y="8473"/>
                  </a:lnTo>
                  <a:lnTo>
                    <a:pt x="6587" y="8292"/>
                  </a:lnTo>
                  <a:lnTo>
                    <a:pt x="6940" y="8077"/>
                  </a:lnTo>
                  <a:lnTo>
                    <a:pt x="7269" y="7830"/>
                  </a:lnTo>
                  <a:lnTo>
                    <a:pt x="7574" y="7553"/>
                  </a:lnTo>
                  <a:lnTo>
                    <a:pt x="7851" y="7249"/>
                  </a:lnTo>
                  <a:lnTo>
                    <a:pt x="8098" y="6919"/>
                  </a:lnTo>
                  <a:lnTo>
                    <a:pt x="8313" y="6566"/>
                  </a:lnTo>
                  <a:lnTo>
                    <a:pt x="8494" y="6192"/>
                  </a:lnTo>
                  <a:lnTo>
                    <a:pt x="8639" y="5800"/>
                  </a:lnTo>
                  <a:lnTo>
                    <a:pt x="8745" y="5391"/>
                  </a:lnTo>
                  <a:lnTo>
                    <a:pt x="8810" y="4967"/>
                  </a:lnTo>
                  <a:lnTo>
                    <a:pt x="8832" y="4531"/>
                  </a:lnTo>
                  <a:lnTo>
                    <a:pt x="8810" y="4096"/>
                  </a:lnTo>
                  <a:lnTo>
                    <a:pt x="8745" y="3672"/>
                  </a:lnTo>
                  <a:lnTo>
                    <a:pt x="8639" y="3263"/>
                  </a:lnTo>
                  <a:lnTo>
                    <a:pt x="8494" y="2870"/>
                  </a:lnTo>
                  <a:lnTo>
                    <a:pt x="8313" y="2496"/>
                  </a:lnTo>
                  <a:lnTo>
                    <a:pt x="8098" y="2143"/>
                  </a:lnTo>
                  <a:lnTo>
                    <a:pt x="7851" y="1813"/>
                  </a:lnTo>
                  <a:lnTo>
                    <a:pt x="7574" y="1509"/>
                  </a:lnTo>
                  <a:lnTo>
                    <a:pt x="7269" y="1232"/>
                  </a:lnTo>
                  <a:lnTo>
                    <a:pt x="6940" y="985"/>
                  </a:lnTo>
                  <a:lnTo>
                    <a:pt x="6587" y="770"/>
                  </a:lnTo>
                  <a:lnTo>
                    <a:pt x="6213" y="589"/>
                  </a:lnTo>
                  <a:lnTo>
                    <a:pt x="5820" y="444"/>
                  </a:lnTo>
                  <a:lnTo>
                    <a:pt x="5411" y="338"/>
                  </a:lnTo>
                  <a:lnTo>
                    <a:pt x="4987" y="273"/>
                  </a:lnTo>
                  <a:lnTo>
                    <a:pt x="4551" y="251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ECECEC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2" name="Rechteck 21"/>
          <p:cNvSpPr/>
          <p:nvPr/>
        </p:nvSpPr>
        <p:spPr>
          <a:xfrm>
            <a:off x="355600" y="900000"/>
            <a:ext cx="2799345" cy="5580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/>
              <a:t>   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452694" y="1078973"/>
            <a:ext cx="2793208" cy="12926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2800">
                <a:solidFill>
                  <a:srgbClr val="595A5A"/>
                </a:solidFill>
              </a:rPr>
              <a:t>FUSION EVOLUTION ROADMAPS</a:t>
            </a:r>
            <a:endParaRPr lang="de-DE" sz="2000">
              <a:solidFill>
                <a:srgbClr val="595A5A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2159000" y="6494502"/>
            <a:ext cx="699755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900">
                <a:solidFill>
                  <a:srgbClr val="595959"/>
                </a:solidFill>
              </a:rPr>
              <a:t>Graphic: EUROfusion, Reinald Fenke, CC BY 4.0, www.euro-fusion.org</a:t>
            </a:r>
          </a:p>
        </p:txBody>
      </p:sp>
    </p:spTree>
    <p:extLst>
      <p:ext uri="{BB962C8B-B14F-4D97-AF65-F5344CB8AC3E}">
        <p14:creationId xmlns:p14="http://schemas.microsoft.com/office/powerpoint/2010/main" val="2070177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900000"/>
            <a:ext cx="9144000" cy="5580000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/>
          <p:cNvSpPr/>
          <p:nvPr/>
        </p:nvSpPr>
        <p:spPr>
          <a:xfrm>
            <a:off x="355600" y="899999"/>
            <a:ext cx="7897344" cy="408686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/>
              <a:t>   </a:t>
            </a:r>
          </a:p>
        </p:txBody>
      </p:sp>
      <p:grpSp>
        <p:nvGrpSpPr>
          <p:cNvPr id="42" name="Gruppierung 41"/>
          <p:cNvGrpSpPr/>
          <p:nvPr/>
        </p:nvGrpSpPr>
        <p:grpSpPr>
          <a:xfrm>
            <a:off x="1806947" y="2658667"/>
            <a:ext cx="6445997" cy="2186787"/>
            <a:chOff x="1470470" y="2654367"/>
            <a:chExt cx="228991" cy="2186787"/>
          </a:xfrm>
        </p:grpSpPr>
        <p:sp>
          <p:nvSpPr>
            <p:cNvPr id="46" name="Line 3"/>
            <p:cNvSpPr>
              <a:spLocks noChangeShapeType="1"/>
            </p:cNvSpPr>
            <p:nvPr/>
          </p:nvSpPr>
          <p:spPr bwMode="auto">
            <a:xfrm>
              <a:off x="1470470" y="2654367"/>
              <a:ext cx="228991" cy="0"/>
            </a:xfrm>
            <a:prstGeom prst="line">
              <a:avLst/>
            </a:prstGeom>
            <a:noFill/>
            <a:ln w="63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" name="Line 4"/>
            <p:cNvSpPr>
              <a:spLocks noChangeShapeType="1"/>
            </p:cNvSpPr>
            <p:nvPr/>
          </p:nvSpPr>
          <p:spPr bwMode="auto">
            <a:xfrm>
              <a:off x="1470470" y="4403472"/>
              <a:ext cx="228991" cy="0"/>
            </a:xfrm>
            <a:prstGeom prst="line">
              <a:avLst/>
            </a:prstGeom>
            <a:noFill/>
            <a:ln w="63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8" name="Line 5"/>
            <p:cNvSpPr>
              <a:spLocks noChangeShapeType="1"/>
            </p:cNvSpPr>
            <p:nvPr/>
          </p:nvSpPr>
          <p:spPr bwMode="auto">
            <a:xfrm>
              <a:off x="1470470" y="4841154"/>
              <a:ext cx="228991" cy="0"/>
            </a:xfrm>
            <a:prstGeom prst="line">
              <a:avLst/>
            </a:prstGeom>
            <a:noFill/>
            <a:ln w="63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9" name="Line 6"/>
            <p:cNvSpPr>
              <a:spLocks noChangeShapeType="1"/>
            </p:cNvSpPr>
            <p:nvPr/>
          </p:nvSpPr>
          <p:spPr bwMode="auto">
            <a:xfrm>
              <a:off x="1470470" y="3092050"/>
              <a:ext cx="228991" cy="0"/>
            </a:xfrm>
            <a:prstGeom prst="line">
              <a:avLst/>
            </a:prstGeom>
            <a:noFill/>
            <a:ln w="63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0" name="Line 7"/>
            <p:cNvSpPr>
              <a:spLocks noChangeShapeType="1"/>
            </p:cNvSpPr>
            <p:nvPr/>
          </p:nvSpPr>
          <p:spPr bwMode="auto">
            <a:xfrm>
              <a:off x="1470470" y="3528920"/>
              <a:ext cx="228991" cy="0"/>
            </a:xfrm>
            <a:prstGeom prst="line">
              <a:avLst/>
            </a:prstGeom>
            <a:noFill/>
            <a:ln w="63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" name="Line 8"/>
            <p:cNvSpPr>
              <a:spLocks noChangeShapeType="1"/>
            </p:cNvSpPr>
            <p:nvPr/>
          </p:nvSpPr>
          <p:spPr bwMode="auto">
            <a:xfrm>
              <a:off x="1470470" y="3966602"/>
              <a:ext cx="228991" cy="0"/>
            </a:xfrm>
            <a:prstGeom prst="line">
              <a:avLst/>
            </a:prstGeom>
            <a:noFill/>
            <a:ln w="63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cxnSp>
        <p:nvCxnSpPr>
          <p:cNvPr id="10" name="Gerade Verbindung 9"/>
          <p:cNvCxnSpPr/>
          <p:nvPr/>
        </p:nvCxnSpPr>
        <p:spPr>
          <a:xfrm flipV="1">
            <a:off x="1809086" y="2658667"/>
            <a:ext cx="6242714" cy="1849802"/>
          </a:xfrm>
          <a:prstGeom prst="line">
            <a:avLst/>
          </a:prstGeom>
          <a:ln>
            <a:solidFill>
              <a:srgbClr val="253F6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8252944" y="169668"/>
            <a:ext cx="89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>
                <a:solidFill>
                  <a:schemeClr val="bg1"/>
                </a:solidFill>
              </a:rPr>
              <a:t>m6</a:t>
            </a:r>
          </a:p>
        </p:txBody>
      </p:sp>
      <p:grpSp>
        <p:nvGrpSpPr>
          <p:cNvPr id="43" name="Gruppierung 42"/>
          <p:cNvGrpSpPr/>
          <p:nvPr/>
        </p:nvGrpSpPr>
        <p:grpSpPr>
          <a:xfrm>
            <a:off x="8252944" y="0"/>
            <a:ext cx="900000" cy="899999"/>
            <a:chOff x="8252944" y="0"/>
            <a:chExt cx="900000" cy="899999"/>
          </a:xfrm>
          <a:solidFill>
            <a:srgbClr val="253F61"/>
          </a:solidFill>
        </p:grpSpPr>
        <p:sp>
          <p:nvSpPr>
            <p:cNvPr id="44" name="Rechteck 43"/>
            <p:cNvSpPr/>
            <p:nvPr/>
          </p:nvSpPr>
          <p:spPr>
            <a:xfrm>
              <a:off x="8252944" y="0"/>
              <a:ext cx="900000" cy="899999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/>
                <a:t>   </a:t>
              </a:r>
            </a:p>
          </p:txBody>
        </p:sp>
        <p:sp>
          <p:nvSpPr>
            <p:cNvPr id="45" name="Textfeld 44"/>
            <p:cNvSpPr txBox="1"/>
            <p:nvPr/>
          </p:nvSpPr>
          <p:spPr>
            <a:xfrm>
              <a:off x="8252944" y="169668"/>
              <a:ext cx="891056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>
                  <a:solidFill>
                    <a:schemeClr val="bg1"/>
                  </a:solidFill>
                </a:rPr>
                <a:t>m9</a:t>
              </a:r>
            </a:p>
          </p:txBody>
        </p:sp>
      </p:grpSp>
      <p:sp>
        <p:nvSpPr>
          <p:cNvPr id="19" name="Textfeld 18"/>
          <p:cNvSpPr txBox="1"/>
          <p:nvPr/>
        </p:nvSpPr>
        <p:spPr>
          <a:xfrm>
            <a:off x="452694" y="1078973"/>
            <a:ext cx="7599106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sz="2800">
                <a:solidFill>
                  <a:srgbClr val="595A5A"/>
                </a:solidFill>
              </a:rPr>
              <a:t>THE PROGRESS IN FUSION RESEARCH </a:t>
            </a:r>
          </a:p>
        </p:txBody>
      </p:sp>
      <p:sp>
        <p:nvSpPr>
          <p:cNvPr id="13" name="Freeform 2"/>
          <p:cNvSpPr>
            <a:spLocks noChangeArrowheads="1"/>
          </p:cNvSpPr>
          <p:nvPr/>
        </p:nvSpPr>
        <p:spPr bwMode="auto">
          <a:xfrm>
            <a:off x="998683" y="2113558"/>
            <a:ext cx="810402" cy="3589968"/>
          </a:xfrm>
          <a:custGeom>
            <a:avLst/>
            <a:gdLst>
              <a:gd name="T0" fmla="*/ 4406 w 4407"/>
              <a:gd name="T1" fmla="*/ 17312 h 19500"/>
              <a:gd name="T2" fmla="*/ 4362 w 4407"/>
              <a:gd name="T3" fmla="*/ 17756 h 19500"/>
              <a:gd name="T4" fmla="*/ 4236 w 4407"/>
              <a:gd name="T5" fmla="*/ 18168 h 19500"/>
              <a:gd name="T6" fmla="*/ 4035 w 4407"/>
              <a:gd name="T7" fmla="*/ 18539 h 19500"/>
              <a:gd name="T8" fmla="*/ 3769 w 4407"/>
              <a:gd name="T9" fmla="*/ 18862 h 19500"/>
              <a:gd name="T10" fmla="*/ 3446 w 4407"/>
              <a:gd name="T11" fmla="*/ 19128 h 19500"/>
              <a:gd name="T12" fmla="*/ 3074 w 4407"/>
              <a:gd name="T13" fmla="*/ 19329 h 19500"/>
              <a:gd name="T14" fmla="*/ 2662 w 4407"/>
              <a:gd name="T15" fmla="*/ 19455 h 19500"/>
              <a:gd name="T16" fmla="*/ 2218 w 4407"/>
              <a:gd name="T17" fmla="*/ 19499 h 19500"/>
              <a:gd name="T18" fmla="*/ 1773 w 4407"/>
              <a:gd name="T19" fmla="*/ 19455 h 19500"/>
              <a:gd name="T20" fmla="*/ 1358 w 4407"/>
              <a:gd name="T21" fmla="*/ 19329 h 19500"/>
              <a:gd name="T22" fmla="*/ 981 w 4407"/>
              <a:gd name="T23" fmla="*/ 19128 h 19500"/>
              <a:gd name="T24" fmla="*/ 652 w 4407"/>
              <a:gd name="T25" fmla="*/ 18862 h 19500"/>
              <a:gd name="T26" fmla="*/ 381 w 4407"/>
              <a:gd name="T27" fmla="*/ 18539 h 19500"/>
              <a:gd name="T28" fmla="*/ 175 w 4407"/>
              <a:gd name="T29" fmla="*/ 18168 h 19500"/>
              <a:gd name="T30" fmla="*/ 45 w 4407"/>
              <a:gd name="T31" fmla="*/ 17756 h 19500"/>
              <a:gd name="T32" fmla="*/ 0 w 4407"/>
              <a:gd name="T33" fmla="*/ 17312 h 19500"/>
              <a:gd name="T34" fmla="*/ 12 w 4407"/>
              <a:gd name="T35" fmla="*/ 1993 h 19500"/>
              <a:gd name="T36" fmla="*/ 100 w 4407"/>
              <a:gd name="T37" fmla="*/ 1561 h 19500"/>
              <a:gd name="T38" fmla="*/ 269 w 4407"/>
              <a:gd name="T39" fmla="*/ 1164 h 19500"/>
              <a:gd name="T40" fmla="*/ 509 w 4407"/>
              <a:gd name="T41" fmla="*/ 810 h 19500"/>
              <a:gd name="T42" fmla="*/ 810 w 4407"/>
              <a:gd name="T43" fmla="*/ 509 h 19500"/>
              <a:gd name="T44" fmla="*/ 1164 w 4407"/>
              <a:gd name="T45" fmla="*/ 269 h 19500"/>
              <a:gd name="T46" fmla="*/ 1561 w 4407"/>
              <a:gd name="T47" fmla="*/ 100 h 19500"/>
              <a:gd name="T48" fmla="*/ 1993 w 4407"/>
              <a:gd name="T49" fmla="*/ 12 h 19500"/>
              <a:gd name="T50" fmla="*/ 2444 w 4407"/>
              <a:gd name="T51" fmla="*/ 12 h 19500"/>
              <a:gd name="T52" fmla="*/ 2873 w 4407"/>
              <a:gd name="T53" fmla="*/ 100 h 19500"/>
              <a:gd name="T54" fmla="*/ 3266 w 4407"/>
              <a:gd name="T55" fmla="*/ 269 h 19500"/>
              <a:gd name="T56" fmla="*/ 3614 w 4407"/>
              <a:gd name="T57" fmla="*/ 509 h 19500"/>
              <a:gd name="T58" fmla="*/ 3910 w 4407"/>
              <a:gd name="T59" fmla="*/ 810 h 19500"/>
              <a:gd name="T60" fmla="*/ 4144 w 4407"/>
              <a:gd name="T61" fmla="*/ 1164 h 19500"/>
              <a:gd name="T62" fmla="*/ 4309 w 4407"/>
              <a:gd name="T63" fmla="*/ 1561 h 19500"/>
              <a:gd name="T64" fmla="*/ 4395 w 4407"/>
              <a:gd name="T65" fmla="*/ 1993 h 19500"/>
              <a:gd name="T66" fmla="*/ 4406 w 4407"/>
              <a:gd name="T67" fmla="*/ 17312 h 19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07" h="19500">
                <a:moveTo>
                  <a:pt x="4406" y="17312"/>
                </a:moveTo>
                <a:lnTo>
                  <a:pt x="4406" y="17312"/>
                </a:lnTo>
                <a:lnTo>
                  <a:pt x="4395" y="17537"/>
                </a:lnTo>
                <a:lnTo>
                  <a:pt x="4362" y="17756"/>
                </a:lnTo>
                <a:lnTo>
                  <a:pt x="4309" y="17966"/>
                </a:lnTo>
                <a:lnTo>
                  <a:pt x="4236" y="18168"/>
                </a:lnTo>
                <a:lnTo>
                  <a:pt x="4144" y="18359"/>
                </a:lnTo>
                <a:lnTo>
                  <a:pt x="4035" y="18539"/>
                </a:lnTo>
                <a:lnTo>
                  <a:pt x="3910" y="18707"/>
                </a:lnTo>
                <a:lnTo>
                  <a:pt x="3769" y="18862"/>
                </a:lnTo>
                <a:lnTo>
                  <a:pt x="3614" y="19003"/>
                </a:lnTo>
                <a:lnTo>
                  <a:pt x="3446" y="19128"/>
                </a:lnTo>
                <a:lnTo>
                  <a:pt x="3266" y="19237"/>
                </a:lnTo>
                <a:lnTo>
                  <a:pt x="3074" y="19329"/>
                </a:lnTo>
                <a:lnTo>
                  <a:pt x="2873" y="19402"/>
                </a:lnTo>
                <a:lnTo>
                  <a:pt x="2662" y="19455"/>
                </a:lnTo>
                <a:lnTo>
                  <a:pt x="2444" y="19488"/>
                </a:lnTo>
                <a:lnTo>
                  <a:pt x="2218" y="19499"/>
                </a:lnTo>
                <a:lnTo>
                  <a:pt x="1993" y="19488"/>
                </a:lnTo>
                <a:lnTo>
                  <a:pt x="1773" y="19455"/>
                </a:lnTo>
                <a:lnTo>
                  <a:pt x="1561" y="19402"/>
                </a:lnTo>
                <a:lnTo>
                  <a:pt x="1358" y="19329"/>
                </a:lnTo>
                <a:lnTo>
                  <a:pt x="1164" y="19237"/>
                </a:lnTo>
                <a:lnTo>
                  <a:pt x="981" y="19128"/>
                </a:lnTo>
                <a:lnTo>
                  <a:pt x="810" y="19003"/>
                </a:lnTo>
                <a:lnTo>
                  <a:pt x="652" y="18862"/>
                </a:lnTo>
                <a:lnTo>
                  <a:pt x="509" y="18707"/>
                </a:lnTo>
                <a:lnTo>
                  <a:pt x="381" y="18539"/>
                </a:lnTo>
                <a:lnTo>
                  <a:pt x="269" y="18359"/>
                </a:lnTo>
                <a:lnTo>
                  <a:pt x="175" y="18168"/>
                </a:lnTo>
                <a:lnTo>
                  <a:pt x="100" y="17966"/>
                </a:lnTo>
                <a:lnTo>
                  <a:pt x="45" y="17756"/>
                </a:lnTo>
                <a:lnTo>
                  <a:pt x="12" y="17537"/>
                </a:lnTo>
                <a:lnTo>
                  <a:pt x="0" y="17312"/>
                </a:lnTo>
                <a:lnTo>
                  <a:pt x="0" y="2219"/>
                </a:lnTo>
                <a:lnTo>
                  <a:pt x="12" y="1993"/>
                </a:lnTo>
                <a:lnTo>
                  <a:pt x="45" y="1774"/>
                </a:lnTo>
                <a:lnTo>
                  <a:pt x="100" y="1561"/>
                </a:lnTo>
                <a:lnTo>
                  <a:pt x="175" y="1358"/>
                </a:lnTo>
                <a:lnTo>
                  <a:pt x="269" y="1164"/>
                </a:lnTo>
                <a:lnTo>
                  <a:pt x="381" y="981"/>
                </a:lnTo>
                <a:lnTo>
                  <a:pt x="509" y="810"/>
                </a:lnTo>
                <a:lnTo>
                  <a:pt x="652" y="652"/>
                </a:lnTo>
                <a:lnTo>
                  <a:pt x="810" y="509"/>
                </a:lnTo>
                <a:lnTo>
                  <a:pt x="981" y="381"/>
                </a:lnTo>
                <a:lnTo>
                  <a:pt x="1164" y="269"/>
                </a:lnTo>
                <a:lnTo>
                  <a:pt x="1358" y="175"/>
                </a:lnTo>
                <a:lnTo>
                  <a:pt x="1561" y="100"/>
                </a:lnTo>
                <a:lnTo>
                  <a:pt x="1773" y="45"/>
                </a:lnTo>
                <a:lnTo>
                  <a:pt x="1993" y="12"/>
                </a:lnTo>
                <a:lnTo>
                  <a:pt x="2218" y="0"/>
                </a:lnTo>
                <a:lnTo>
                  <a:pt x="2444" y="12"/>
                </a:lnTo>
                <a:lnTo>
                  <a:pt x="2662" y="45"/>
                </a:lnTo>
                <a:lnTo>
                  <a:pt x="2873" y="100"/>
                </a:lnTo>
                <a:lnTo>
                  <a:pt x="3074" y="175"/>
                </a:lnTo>
                <a:lnTo>
                  <a:pt x="3266" y="269"/>
                </a:lnTo>
                <a:lnTo>
                  <a:pt x="3446" y="381"/>
                </a:lnTo>
                <a:lnTo>
                  <a:pt x="3614" y="509"/>
                </a:lnTo>
                <a:lnTo>
                  <a:pt x="3769" y="652"/>
                </a:lnTo>
                <a:lnTo>
                  <a:pt x="3910" y="810"/>
                </a:lnTo>
                <a:lnTo>
                  <a:pt x="4035" y="981"/>
                </a:lnTo>
                <a:lnTo>
                  <a:pt x="4144" y="1164"/>
                </a:lnTo>
                <a:lnTo>
                  <a:pt x="4236" y="1358"/>
                </a:lnTo>
                <a:lnTo>
                  <a:pt x="4309" y="1561"/>
                </a:lnTo>
                <a:lnTo>
                  <a:pt x="4362" y="1774"/>
                </a:lnTo>
                <a:lnTo>
                  <a:pt x="4395" y="1993"/>
                </a:lnTo>
                <a:lnTo>
                  <a:pt x="4406" y="2219"/>
                </a:lnTo>
                <a:lnTo>
                  <a:pt x="4406" y="17312"/>
                </a:lnTo>
              </a:path>
            </a:pathLst>
          </a:custGeom>
          <a:solidFill>
            <a:srgbClr val="9D9D9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6" name="Gruppierung 5"/>
          <p:cNvGrpSpPr/>
          <p:nvPr/>
        </p:nvGrpSpPr>
        <p:grpSpPr>
          <a:xfrm>
            <a:off x="1478937" y="2654367"/>
            <a:ext cx="228991" cy="2186787"/>
            <a:chOff x="1470470" y="2654367"/>
            <a:chExt cx="228991" cy="2186787"/>
          </a:xfrm>
        </p:grpSpPr>
        <p:sp>
          <p:nvSpPr>
            <p:cNvPr id="14" name="Line 3"/>
            <p:cNvSpPr>
              <a:spLocks noChangeShapeType="1"/>
            </p:cNvSpPr>
            <p:nvPr/>
          </p:nvSpPr>
          <p:spPr bwMode="auto">
            <a:xfrm>
              <a:off x="1470470" y="2654367"/>
              <a:ext cx="228991" cy="0"/>
            </a:xfrm>
            <a:prstGeom prst="line">
              <a:avLst/>
            </a:prstGeom>
            <a:noFill/>
            <a:ln w="22680">
              <a:solidFill>
                <a:srgbClr val="595A5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" name="Line 4"/>
            <p:cNvSpPr>
              <a:spLocks noChangeShapeType="1"/>
            </p:cNvSpPr>
            <p:nvPr/>
          </p:nvSpPr>
          <p:spPr bwMode="auto">
            <a:xfrm>
              <a:off x="1470470" y="4403472"/>
              <a:ext cx="228991" cy="0"/>
            </a:xfrm>
            <a:prstGeom prst="line">
              <a:avLst/>
            </a:prstGeom>
            <a:noFill/>
            <a:ln w="22680">
              <a:solidFill>
                <a:srgbClr val="595A5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6" name="Line 5"/>
            <p:cNvSpPr>
              <a:spLocks noChangeShapeType="1"/>
            </p:cNvSpPr>
            <p:nvPr/>
          </p:nvSpPr>
          <p:spPr bwMode="auto">
            <a:xfrm>
              <a:off x="1470470" y="4841154"/>
              <a:ext cx="228991" cy="0"/>
            </a:xfrm>
            <a:prstGeom prst="line">
              <a:avLst/>
            </a:prstGeom>
            <a:noFill/>
            <a:ln w="22680">
              <a:solidFill>
                <a:srgbClr val="595A5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7" name="Line 6"/>
            <p:cNvSpPr>
              <a:spLocks noChangeShapeType="1"/>
            </p:cNvSpPr>
            <p:nvPr/>
          </p:nvSpPr>
          <p:spPr bwMode="auto">
            <a:xfrm>
              <a:off x="1470470" y="3092050"/>
              <a:ext cx="228991" cy="0"/>
            </a:xfrm>
            <a:prstGeom prst="line">
              <a:avLst/>
            </a:prstGeom>
            <a:noFill/>
            <a:ln w="22680">
              <a:solidFill>
                <a:srgbClr val="595A5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" name="Line 7"/>
            <p:cNvSpPr>
              <a:spLocks noChangeShapeType="1"/>
            </p:cNvSpPr>
            <p:nvPr/>
          </p:nvSpPr>
          <p:spPr bwMode="auto">
            <a:xfrm>
              <a:off x="1470470" y="3528920"/>
              <a:ext cx="228991" cy="0"/>
            </a:xfrm>
            <a:prstGeom prst="line">
              <a:avLst/>
            </a:prstGeom>
            <a:noFill/>
            <a:ln w="22680">
              <a:solidFill>
                <a:srgbClr val="595A5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" name="Line 8"/>
            <p:cNvSpPr>
              <a:spLocks noChangeShapeType="1"/>
            </p:cNvSpPr>
            <p:nvPr/>
          </p:nvSpPr>
          <p:spPr bwMode="auto">
            <a:xfrm>
              <a:off x="1470470" y="3966602"/>
              <a:ext cx="228991" cy="0"/>
            </a:xfrm>
            <a:prstGeom prst="line">
              <a:avLst/>
            </a:prstGeom>
            <a:noFill/>
            <a:ln w="22680">
              <a:solidFill>
                <a:srgbClr val="595A5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1" name="Freeform 9"/>
          <p:cNvSpPr>
            <a:spLocks noChangeArrowheads="1"/>
          </p:cNvSpPr>
          <p:nvPr/>
        </p:nvSpPr>
        <p:spPr bwMode="auto">
          <a:xfrm>
            <a:off x="1148908" y="2458669"/>
            <a:ext cx="511576" cy="3095444"/>
          </a:xfrm>
          <a:custGeom>
            <a:avLst/>
            <a:gdLst>
              <a:gd name="T0" fmla="*/ 1780 w 2781"/>
              <a:gd name="T1" fmla="*/ 14093 h 16813"/>
              <a:gd name="T2" fmla="*/ 1778 w 2781"/>
              <a:gd name="T3" fmla="*/ 365 h 16813"/>
              <a:gd name="T4" fmla="*/ 1762 w 2781"/>
              <a:gd name="T5" fmla="*/ 287 h 16813"/>
              <a:gd name="T6" fmla="*/ 1731 w 2781"/>
              <a:gd name="T7" fmla="*/ 215 h 16813"/>
              <a:gd name="T8" fmla="*/ 1689 w 2781"/>
              <a:gd name="T9" fmla="*/ 150 h 16813"/>
              <a:gd name="T10" fmla="*/ 1636 w 2781"/>
              <a:gd name="T11" fmla="*/ 95 h 16813"/>
              <a:gd name="T12" fmla="*/ 1576 w 2781"/>
              <a:gd name="T13" fmla="*/ 50 h 16813"/>
              <a:gd name="T14" fmla="*/ 1510 w 2781"/>
              <a:gd name="T15" fmla="*/ 19 h 16813"/>
              <a:gd name="T16" fmla="*/ 1441 w 2781"/>
              <a:gd name="T17" fmla="*/ 2 h 16813"/>
              <a:gd name="T18" fmla="*/ 1365 w 2781"/>
              <a:gd name="T19" fmla="*/ 2 h 16813"/>
              <a:gd name="T20" fmla="*/ 1290 w 2781"/>
              <a:gd name="T21" fmla="*/ 19 h 16813"/>
              <a:gd name="T22" fmla="*/ 1222 w 2781"/>
              <a:gd name="T23" fmla="*/ 50 h 16813"/>
              <a:gd name="T24" fmla="*/ 1162 w 2781"/>
              <a:gd name="T25" fmla="*/ 95 h 16813"/>
              <a:gd name="T26" fmla="*/ 1112 w 2781"/>
              <a:gd name="T27" fmla="*/ 150 h 16813"/>
              <a:gd name="T28" fmla="*/ 1073 w 2781"/>
              <a:gd name="T29" fmla="*/ 215 h 16813"/>
              <a:gd name="T30" fmla="*/ 1046 w 2781"/>
              <a:gd name="T31" fmla="*/ 287 h 16813"/>
              <a:gd name="T32" fmla="*/ 1032 w 2781"/>
              <a:gd name="T33" fmla="*/ 365 h 16813"/>
              <a:gd name="T34" fmla="*/ 1031 w 2781"/>
              <a:gd name="T35" fmla="*/ 14093 h 16813"/>
              <a:gd name="T36" fmla="*/ 816 w 2781"/>
              <a:gd name="T37" fmla="*/ 14169 h 16813"/>
              <a:gd name="T38" fmla="*/ 619 w 2781"/>
              <a:gd name="T39" fmla="*/ 14277 h 16813"/>
              <a:gd name="T40" fmla="*/ 443 w 2781"/>
              <a:gd name="T41" fmla="*/ 14414 h 16813"/>
              <a:gd name="T42" fmla="*/ 292 w 2781"/>
              <a:gd name="T43" fmla="*/ 14577 h 16813"/>
              <a:gd name="T44" fmla="*/ 169 w 2781"/>
              <a:gd name="T45" fmla="*/ 14764 h 16813"/>
              <a:gd name="T46" fmla="*/ 77 w 2781"/>
              <a:gd name="T47" fmla="*/ 14972 h 16813"/>
              <a:gd name="T48" fmla="*/ 20 w 2781"/>
              <a:gd name="T49" fmla="*/ 15197 h 16813"/>
              <a:gd name="T50" fmla="*/ 0 w 2781"/>
              <a:gd name="T51" fmla="*/ 15437 h 16813"/>
              <a:gd name="T52" fmla="*/ 28 w 2781"/>
              <a:gd name="T53" fmla="*/ 15712 h 16813"/>
              <a:gd name="T54" fmla="*/ 110 w 2781"/>
              <a:gd name="T55" fmla="*/ 15968 h 16813"/>
              <a:gd name="T56" fmla="*/ 239 w 2781"/>
              <a:gd name="T57" fmla="*/ 16202 h 16813"/>
              <a:gd name="T58" fmla="*/ 410 w 2781"/>
              <a:gd name="T59" fmla="*/ 16406 h 16813"/>
              <a:gd name="T60" fmla="*/ 618 w 2781"/>
              <a:gd name="T61" fmla="*/ 16575 h 16813"/>
              <a:gd name="T62" fmla="*/ 856 w 2781"/>
              <a:gd name="T63" fmla="*/ 16703 h 16813"/>
              <a:gd name="T64" fmla="*/ 1121 w 2781"/>
              <a:gd name="T65" fmla="*/ 16784 h 16813"/>
              <a:gd name="T66" fmla="*/ 1405 w 2781"/>
              <a:gd name="T67" fmla="*/ 16812 h 16813"/>
              <a:gd name="T68" fmla="*/ 1680 w 2781"/>
              <a:gd name="T69" fmla="*/ 16784 h 16813"/>
              <a:gd name="T70" fmla="*/ 1937 w 2781"/>
              <a:gd name="T71" fmla="*/ 16703 h 16813"/>
              <a:gd name="T72" fmla="*/ 2170 w 2781"/>
              <a:gd name="T73" fmla="*/ 16575 h 16813"/>
              <a:gd name="T74" fmla="*/ 2374 w 2781"/>
              <a:gd name="T75" fmla="*/ 16406 h 16813"/>
              <a:gd name="T76" fmla="*/ 2543 w 2781"/>
              <a:gd name="T77" fmla="*/ 16202 h 16813"/>
              <a:gd name="T78" fmla="*/ 2671 w 2781"/>
              <a:gd name="T79" fmla="*/ 15968 h 16813"/>
              <a:gd name="T80" fmla="*/ 2752 w 2781"/>
              <a:gd name="T81" fmla="*/ 15712 h 16813"/>
              <a:gd name="T82" fmla="*/ 2780 w 2781"/>
              <a:gd name="T83" fmla="*/ 15437 h 16813"/>
              <a:gd name="T84" fmla="*/ 2760 w 2781"/>
              <a:gd name="T85" fmla="*/ 15197 h 16813"/>
              <a:gd name="T86" fmla="*/ 2703 w 2781"/>
              <a:gd name="T87" fmla="*/ 14972 h 16813"/>
              <a:gd name="T88" fmla="*/ 2612 w 2781"/>
              <a:gd name="T89" fmla="*/ 14764 h 16813"/>
              <a:gd name="T90" fmla="*/ 2491 w 2781"/>
              <a:gd name="T91" fmla="*/ 14577 h 16813"/>
              <a:gd name="T92" fmla="*/ 2344 w 2781"/>
              <a:gd name="T93" fmla="*/ 14414 h 16813"/>
              <a:gd name="T94" fmla="*/ 2174 w 2781"/>
              <a:gd name="T95" fmla="*/ 14277 h 16813"/>
              <a:gd name="T96" fmla="*/ 1985 w 2781"/>
              <a:gd name="T97" fmla="*/ 14169 h 16813"/>
              <a:gd name="T98" fmla="*/ 1780 w 2781"/>
              <a:gd name="T99" fmla="*/ 14093 h 168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781" h="16813">
                <a:moveTo>
                  <a:pt x="1780" y="14093"/>
                </a:moveTo>
                <a:lnTo>
                  <a:pt x="1780" y="14093"/>
                </a:lnTo>
                <a:lnTo>
                  <a:pt x="1780" y="406"/>
                </a:lnTo>
                <a:lnTo>
                  <a:pt x="1778" y="365"/>
                </a:lnTo>
                <a:lnTo>
                  <a:pt x="1772" y="326"/>
                </a:lnTo>
                <a:lnTo>
                  <a:pt x="1762" y="287"/>
                </a:lnTo>
                <a:lnTo>
                  <a:pt x="1748" y="250"/>
                </a:lnTo>
                <a:lnTo>
                  <a:pt x="1731" y="215"/>
                </a:lnTo>
                <a:lnTo>
                  <a:pt x="1711" y="182"/>
                </a:lnTo>
                <a:lnTo>
                  <a:pt x="1689" y="150"/>
                </a:lnTo>
                <a:lnTo>
                  <a:pt x="1663" y="121"/>
                </a:lnTo>
                <a:lnTo>
                  <a:pt x="1636" y="95"/>
                </a:lnTo>
                <a:lnTo>
                  <a:pt x="1607" y="71"/>
                </a:lnTo>
                <a:lnTo>
                  <a:pt x="1576" y="50"/>
                </a:lnTo>
                <a:lnTo>
                  <a:pt x="1543" y="33"/>
                </a:lnTo>
                <a:lnTo>
                  <a:pt x="1510" y="19"/>
                </a:lnTo>
                <a:lnTo>
                  <a:pt x="1476" y="8"/>
                </a:lnTo>
                <a:lnTo>
                  <a:pt x="1441" y="2"/>
                </a:lnTo>
                <a:lnTo>
                  <a:pt x="1405" y="0"/>
                </a:lnTo>
                <a:lnTo>
                  <a:pt x="1365" y="2"/>
                </a:lnTo>
                <a:lnTo>
                  <a:pt x="1327" y="8"/>
                </a:lnTo>
                <a:lnTo>
                  <a:pt x="1290" y="19"/>
                </a:lnTo>
                <a:lnTo>
                  <a:pt x="1255" y="33"/>
                </a:lnTo>
                <a:lnTo>
                  <a:pt x="1222" y="50"/>
                </a:lnTo>
                <a:lnTo>
                  <a:pt x="1191" y="71"/>
                </a:lnTo>
                <a:lnTo>
                  <a:pt x="1162" y="95"/>
                </a:lnTo>
                <a:lnTo>
                  <a:pt x="1136" y="121"/>
                </a:lnTo>
                <a:lnTo>
                  <a:pt x="1112" y="150"/>
                </a:lnTo>
                <a:lnTo>
                  <a:pt x="1091" y="182"/>
                </a:lnTo>
                <a:lnTo>
                  <a:pt x="1073" y="215"/>
                </a:lnTo>
                <a:lnTo>
                  <a:pt x="1058" y="250"/>
                </a:lnTo>
                <a:lnTo>
                  <a:pt x="1046" y="287"/>
                </a:lnTo>
                <a:lnTo>
                  <a:pt x="1038" y="326"/>
                </a:lnTo>
                <a:lnTo>
                  <a:pt x="1032" y="365"/>
                </a:lnTo>
                <a:lnTo>
                  <a:pt x="1031" y="406"/>
                </a:lnTo>
                <a:lnTo>
                  <a:pt x="1031" y="14093"/>
                </a:lnTo>
                <a:lnTo>
                  <a:pt x="921" y="14127"/>
                </a:lnTo>
                <a:lnTo>
                  <a:pt x="816" y="14169"/>
                </a:lnTo>
                <a:lnTo>
                  <a:pt x="715" y="14219"/>
                </a:lnTo>
                <a:lnTo>
                  <a:pt x="619" y="14277"/>
                </a:lnTo>
                <a:lnTo>
                  <a:pt x="528" y="14342"/>
                </a:lnTo>
                <a:lnTo>
                  <a:pt x="443" y="14414"/>
                </a:lnTo>
                <a:lnTo>
                  <a:pt x="365" y="14492"/>
                </a:lnTo>
                <a:lnTo>
                  <a:pt x="292" y="14577"/>
                </a:lnTo>
                <a:lnTo>
                  <a:pt x="227" y="14668"/>
                </a:lnTo>
                <a:lnTo>
                  <a:pt x="169" y="14764"/>
                </a:lnTo>
                <a:lnTo>
                  <a:pt x="119" y="14866"/>
                </a:lnTo>
                <a:lnTo>
                  <a:pt x="77" y="14972"/>
                </a:lnTo>
                <a:lnTo>
                  <a:pt x="44" y="15082"/>
                </a:lnTo>
                <a:lnTo>
                  <a:pt x="20" y="15197"/>
                </a:lnTo>
                <a:lnTo>
                  <a:pt x="5" y="15315"/>
                </a:lnTo>
                <a:lnTo>
                  <a:pt x="0" y="15437"/>
                </a:lnTo>
                <a:lnTo>
                  <a:pt x="7" y="15576"/>
                </a:lnTo>
                <a:lnTo>
                  <a:pt x="28" y="15712"/>
                </a:lnTo>
                <a:lnTo>
                  <a:pt x="63" y="15842"/>
                </a:lnTo>
                <a:lnTo>
                  <a:pt x="110" y="15968"/>
                </a:lnTo>
                <a:lnTo>
                  <a:pt x="169" y="16088"/>
                </a:lnTo>
                <a:lnTo>
                  <a:pt x="239" y="16202"/>
                </a:lnTo>
                <a:lnTo>
                  <a:pt x="319" y="16308"/>
                </a:lnTo>
                <a:lnTo>
                  <a:pt x="410" y="16406"/>
                </a:lnTo>
                <a:lnTo>
                  <a:pt x="509" y="16495"/>
                </a:lnTo>
                <a:lnTo>
                  <a:pt x="618" y="16575"/>
                </a:lnTo>
                <a:lnTo>
                  <a:pt x="733" y="16644"/>
                </a:lnTo>
                <a:lnTo>
                  <a:pt x="856" y="16703"/>
                </a:lnTo>
                <a:lnTo>
                  <a:pt x="986" y="16749"/>
                </a:lnTo>
                <a:lnTo>
                  <a:pt x="1121" y="16784"/>
                </a:lnTo>
                <a:lnTo>
                  <a:pt x="1261" y="16805"/>
                </a:lnTo>
                <a:lnTo>
                  <a:pt x="1405" y="16812"/>
                </a:lnTo>
                <a:lnTo>
                  <a:pt x="1545" y="16805"/>
                </a:lnTo>
                <a:lnTo>
                  <a:pt x="1680" y="16784"/>
                </a:lnTo>
                <a:lnTo>
                  <a:pt x="1811" y="16749"/>
                </a:lnTo>
                <a:lnTo>
                  <a:pt x="1937" y="16703"/>
                </a:lnTo>
                <a:lnTo>
                  <a:pt x="2057" y="16644"/>
                </a:lnTo>
                <a:lnTo>
                  <a:pt x="2170" y="16575"/>
                </a:lnTo>
                <a:lnTo>
                  <a:pt x="2276" y="16495"/>
                </a:lnTo>
                <a:lnTo>
                  <a:pt x="2374" y="16406"/>
                </a:lnTo>
                <a:lnTo>
                  <a:pt x="2463" y="16308"/>
                </a:lnTo>
                <a:lnTo>
                  <a:pt x="2543" y="16202"/>
                </a:lnTo>
                <a:lnTo>
                  <a:pt x="2612" y="16088"/>
                </a:lnTo>
                <a:lnTo>
                  <a:pt x="2671" y="15968"/>
                </a:lnTo>
                <a:lnTo>
                  <a:pt x="2718" y="15842"/>
                </a:lnTo>
                <a:lnTo>
                  <a:pt x="2752" y="15712"/>
                </a:lnTo>
                <a:lnTo>
                  <a:pt x="2773" y="15576"/>
                </a:lnTo>
                <a:lnTo>
                  <a:pt x="2780" y="15437"/>
                </a:lnTo>
                <a:lnTo>
                  <a:pt x="2775" y="15315"/>
                </a:lnTo>
                <a:lnTo>
                  <a:pt x="2760" y="15197"/>
                </a:lnTo>
                <a:lnTo>
                  <a:pt x="2736" y="15082"/>
                </a:lnTo>
                <a:lnTo>
                  <a:pt x="2703" y="14972"/>
                </a:lnTo>
                <a:lnTo>
                  <a:pt x="2662" y="14866"/>
                </a:lnTo>
                <a:lnTo>
                  <a:pt x="2612" y="14764"/>
                </a:lnTo>
                <a:lnTo>
                  <a:pt x="2555" y="14668"/>
                </a:lnTo>
                <a:lnTo>
                  <a:pt x="2491" y="14577"/>
                </a:lnTo>
                <a:lnTo>
                  <a:pt x="2421" y="14492"/>
                </a:lnTo>
                <a:lnTo>
                  <a:pt x="2344" y="14414"/>
                </a:lnTo>
                <a:lnTo>
                  <a:pt x="2262" y="14342"/>
                </a:lnTo>
                <a:lnTo>
                  <a:pt x="2174" y="14277"/>
                </a:lnTo>
                <a:lnTo>
                  <a:pt x="2082" y="14219"/>
                </a:lnTo>
                <a:lnTo>
                  <a:pt x="1985" y="14169"/>
                </a:lnTo>
                <a:lnTo>
                  <a:pt x="1884" y="14127"/>
                </a:lnTo>
                <a:lnTo>
                  <a:pt x="1780" y="14093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1D1D1B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" name="Freeform 10"/>
          <p:cNvSpPr>
            <a:spLocks noChangeArrowheads="1"/>
          </p:cNvSpPr>
          <p:nvPr/>
        </p:nvSpPr>
        <p:spPr bwMode="auto">
          <a:xfrm>
            <a:off x="1148908" y="3310485"/>
            <a:ext cx="511576" cy="2243628"/>
          </a:xfrm>
          <a:custGeom>
            <a:avLst/>
            <a:gdLst>
              <a:gd name="T0" fmla="*/ 1031 w 2781"/>
              <a:gd name="T1" fmla="*/ 0 h 12188"/>
              <a:gd name="T2" fmla="*/ 921 w 2781"/>
              <a:gd name="T3" fmla="*/ 9502 h 12188"/>
              <a:gd name="T4" fmla="*/ 715 w 2781"/>
              <a:gd name="T5" fmla="*/ 9594 h 12188"/>
              <a:gd name="T6" fmla="*/ 528 w 2781"/>
              <a:gd name="T7" fmla="*/ 9717 h 12188"/>
              <a:gd name="T8" fmla="*/ 365 w 2781"/>
              <a:gd name="T9" fmla="*/ 9867 h 12188"/>
              <a:gd name="T10" fmla="*/ 227 w 2781"/>
              <a:gd name="T11" fmla="*/ 10043 h 12188"/>
              <a:gd name="T12" fmla="*/ 119 w 2781"/>
              <a:gd name="T13" fmla="*/ 10241 h 12188"/>
              <a:gd name="T14" fmla="*/ 44 w 2781"/>
              <a:gd name="T15" fmla="*/ 10457 h 12188"/>
              <a:gd name="T16" fmla="*/ 5 w 2781"/>
              <a:gd name="T17" fmla="*/ 10690 h 12188"/>
              <a:gd name="T18" fmla="*/ 7 w 2781"/>
              <a:gd name="T19" fmla="*/ 10951 h 12188"/>
              <a:gd name="T20" fmla="*/ 63 w 2781"/>
              <a:gd name="T21" fmla="*/ 11217 h 12188"/>
              <a:gd name="T22" fmla="*/ 169 w 2781"/>
              <a:gd name="T23" fmla="*/ 11463 h 12188"/>
              <a:gd name="T24" fmla="*/ 319 w 2781"/>
              <a:gd name="T25" fmla="*/ 11683 h 12188"/>
              <a:gd name="T26" fmla="*/ 509 w 2781"/>
              <a:gd name="T27" fmla="*/ 11870 h 12188"/>
              <a:gd name="T28" fmla="*/ 733 w 2781"/>
              <a:gd name="T29" fmla="*/ 12019 h 12188"/>
              <a:gd name="T30" fmla="*/ 986 w 2781"/>
              <a:gd name="T31" fmla="*/ 12124 h 12188"/>
              <a:gd name="T32" fmla="*/ 1261 w 2781"/>
              <a:gd name="T33" fmla="*/ 12180 h 12188"/>
              <a:gd name="T34" fmla="*/ 1545 w 2781"/>
              <a:gd name="T35" fmla="*/ 12180 h 12188"/>
              <a:gd name="T36" fmla="*/ 1811 w 2781"/>
              <a:gd name="T37" fmla="*/ 12124 h 12188"/>
              <a:gd name="T38" fmla="*/ 2057 w 2781"/>
              <a:gd name="T39" fmla="*/ 12019 h 12188"/>
              <a:gd name="T40" fmla="*/ 2276 w 2781"/>
              <a:gd name="T41" fmla="*/ 11870 h 12188"/>
              <a:gd name="T42" fmla="*/ 2463 w 2781"/>
              <a:gd name="T43" fmla="*/ 11683 h 12188"/>
              <a:gd name="T44" fmla="*/ 2612 w 2781"/>
              <a:gd name="T45" fmla="*/ 11463 h 12188"/>
              <a:gd name="T46" fmla="*/ 2718 w 2781"/>
              <a:gd name="T47" fmla="*/ 11217 h 12188"/>
              <a:gd name="T48" fmla="*/ 2773 w 2781"/>
              <a:gd name="T49" fmla="*/ 10951 h 12188"/>
              <a:gd name="T50" fmla="*/ 2775 w 2781"/>
              <a:gd name="T51" fmla="*/ 10690 h 12188"/>
              <a:gd name="T52" fmla="*/ 2736 w 2781"/>
              <a:gd name="T53" fmla="*/ 10457 h 12188"/>
              <a:gd name="T54" fmla="*/ 2662 w 2781"/>
              <a:gd name="T55" fmla="*/ 10241 h 12188"/>
              <a:gd name="T56" fmla="*/ 2555 w 2781"/>
              <a:gd name="T57" fmla="*/ 10043 h 12188"/>
              <a:gd name="T58" fmla="*/ 2421 w 2781"/>
              <a:gd name="T59" fmla="*/ 9867 h 12188"/>
              <a:gd name="T60" fmla="*/ 2262 w 2781"/>
              <a:gd name="T61" fmla="*/ 9717 h 12188"/>
              <a:gd name="T62" fmla="*/ 2082 w 2781"/>
              <a:gd name="T63" fmla="*/ 9594 h 12188"/>
              <a:gd name="T64" fmla="*/ 1884 w 2781"/>
              <a:gd name="T65" fmla="*/ 9502 h 12188"/>
              <a:gd name="T66" fmla="*/ 1780 w 2781"/>
              <a:gd name="T67" fmla="*/ 0 h 12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781" h="12188">
                <a:moveTo>
                  <a:pt x="1031" y="0"/>
                </a:moveTo>
                <a:lnTo>
                  <a:pt x="1031" y="0"/>
                </a:lnTo>
                <a:lnTo>
                  <a:pt x="1031" y="9468"/>
                </a:lnTo>
                <a:lnTo>
                  <a:pt x="921" y="9502"/>
                </a:lnTo>
                <a:lnTo>
                  <a:pt x="816" y="9544"/>
                </a:lnTo>
                <a:lnTo>
                  <a:pt x="715" y="9594"/>
                </a:lnTo>
                <a:lnTo>
                  <a:pt x="619" y="9652"/>
                </a:lnTo>
                <a:lnTo>
                  <a:pt x="528" y="9717"/>
                </a:lnTo>
                <a:lnTo>
                  <a:pt x="443" y="9789"/>
                </a:lnTo>
                <a:lnTo>
                  <a:pt x="365" y="9867"/>
                </a:lnTo>
                <a:lnTo>
                  <a:pt x="292" y="9952"/>
                </a:lnTo>
                <a:lnTo>
                  <a:pt x="227" y="10043"/>
                </a:lnTo>
                <a:lnTo>
                  <a:pt x="169" y="10139"/>
                </a:lnTo>
                <a:lnTo>
                  <a:pt x="119" y="10241"/>
                </a:lnTo>
                <a:lnTo>
                  <a:pt x="77" y="10347"/>
                </a:lnTo>
                <a:lnTo>
                  <a:pt x="44" y="10457"/>
                </a:lnTo>
                <a:lnTo>
                  <a:pt x="20" y="10572"/>
                </a:lnTo>
                <a:lnTo>
                  <a:pt x="5" y="10690"/>
                </a:lnTo>
                <a:lnTo>
                  <a:pt x="0" y="10812"/>
                </a:lnTo>
                <a:lnTo>
                  <a:pt x="7" y="10951"/>
                </a:lnTo>
                <a:lnTo>
                  <a:pt x="28" y="11087"/>
                </a:lnTo>
                <a:lnTo>
                  <a:pt x="63" y="11217"/>
                </a:lnTo>
                <a:lnTo>
                  <a:pt x="110" y="11343"/>
                </a:lnTo>
                <a:lnTo>
                  <a:pt x="169" y="11463"/>
                </a:lnTo>
                <a:lnTo>
                  <a:pt x="239" y="11577"/>
                </a:lnTo>
                <a:lnTo>
                  <a:pt x="319" y="11683"/>
                </a:lnTo>
                <a:lnTo>
                  <a:pt x="410" y="11781"/>
                </a:lnTo>
                <a:lnTo>
                  <a:pt x="509" y="11870"/>
                </a:lnTo>
                <a:lnTo>
                  <a:pt x="618" y="11950"/>
                </a:lnTo>
                <a:lnTo>
                  <a:pt x="733" y="12019"/>
                </a:lnTo>
                <a:lnTo>
                  <a:pt x="856" y="12078"/>
                </a:lnTo>
                <a:lnTo>
                  <a:pt x="986" y="12124"/>
                </a:lnTo>
                <a:lnTo>
                  <a:pt x="1121" y="12159"/>
                </a:lnTo>
                <a:lnTo>
                  <a:pt x="1261" y="12180"/>
                </a:lnTo>
                <a:lnTo>
                  <a:pt x="1405" y="12187"/>
                </a:lnTo>
                <a:lnTo>
                  <a:pt x="1545" y="12180"/>
                </a:lnTo>
                <a:lnTo>
                  <a:pt x="1680" y="12159"/>
                </a:lnTo>
                <a:lnTo>
                  <a:pt x="1811" y="12124"/>
                </a:lnTo>
                <a:lnTo>
                  <a:pt x="1937" y="12078"/>
                </a:lnTo>
                <a:lnTo>
                  <a:pt x="2057" y="12019"/>
                </a:lnTo>
                <a:lnTo>
                  <a:pt x="2170" y="11950"/>
                </a:lnTo>
                <a:lnTo>
                  <a:pt x="2276" y="11870"/>
                </a:lnTo>
                <a:lnTo>
                  <a:pt x="2374" y="11781"/>
                </a:lnTo>
                <a:lnTo>
                  <a:pt x="2463" y="11683"/>
                </a:lnTo>
                <a:lnTo>
                  <a:pt x="2543" y="11577"/>
                </a:lnTo>
                <a:lnTo>
                  <a:pt x="2612" y="11463"/>
                </a:lnTo>
                <a:lnTo>
                  <a:pt x="2671" y="11343"/>
                </a:lnTo>
                <a:lnTo>
                  <a:pt x="2718" y="11217"/>
                </a:lnTo>
                <a:lnTo>
                  <a:pt x="2752" y="11087"/>
                </a:lnTo>
                <a:lnTo>
                  <a:pt x="2773" y="10951"/>
                </a:lnTo>
                <a:lnTo>
                  <a:pt x="2780" y="10812"/>
                </a:lnTo>
                <a:lnTo>
                  <a:pt x="2775" y="10690"/>
                </a:lnTo>
                <a:lnTo>
                  <a:pt x="2760" y="10572"/>
                </a:lnTo>
                <a:lnTo>
                  <a:pt x="2736" y="10457"/>
                </a:lnTo>
                <a:lnTo>
                  <a:pt x="2703" y="10347"/>
                </a:lnTo>
                <a:lnTo>
                  <a:pt x="2662" y="10241"/>
                </a:lnTo>
                <a:lnTo>
                  <a:pt x="2612" y="10139"/>
                </a:lnTo>
                <a:lnTo>
                  <a:pt x="2555" y="10043"/>
                </a:lnTo>
                <a:lnTo>
                  <a:pt x="2491" y="9952"/>
                </a:lnTo>
                <a:lnTo>
                  <a:pt x="2421" y="9867"/>
                </a:lnTo>
                <a:lnTo>
                  <a:pt x="2344" y="9789"/>
                </a:lnTo>
                <a:lnTo>
                  <a:pt x="2262" y="9717"/>
                </a:lnTo>
                <a:lnTo>
                  <a:pt x="2174" y="9652"/>
                </a:lnTo>
                <a:lnTo>
                  <a:pt x="2082" y="9594"/>
                </a:lnTo>
                <a:lnTo>
                  <a:pt x="1985" y="9544"/>
                </a:lnTo>
                <a:lnTo>
                  <a:pt x="1884" y="9502"/>
                </a:lnTo>
                <a:lnTo>
                  <a:pt x="1780" y="9468"/>
                </a:lnTo>
                <a:lnTo>
                  <a:pt x="1780" y="0"/>
                </a:lnTo>
                <a:lnTo>
                  <a:pt x="1031" y="0"/>
                </a:lnTo>
              </a:path>
            </a:pathLst>
          </a:custGeom>
          <a:solidFill>
            <a:srgbClr val="CD0920"/>
          </a:solidFill>
          <a:ln>
            <a:noFill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2035938" y="5078220"/>
            <a:ext cx="6403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>
                <a:solidFill>
                  <a:srgbClr val="595A5A"/>
                </a:solidFill>
              </a:rPr>
              <a:t>1970	1980	1990	2000	2010	2020	</a:t>
            </a:r>
            <a:r>
              <a:rPr lang="de-DE" sz="1000" b="1" dirty="0" smtClean="0">
                <a:solidFill>
                  <a:srgbClr val="595A5A"/>
                </a:solidFill>
              </a:rPr>
              <a:t>2030 onwads </a:t>
            </a:r>
            <a:endParaRPr lang="de-DE" sz="1000" dirty="0"/>
          </a:p>
        </p:txBody>
      </p:sp>
      <p:sp>
        <p:nvSpPr>
          <p:cNvPr id="24" name="Rechteck 23"/>
          <p:cNvSpPr/>
          <p:nvPr/>
        </p:nvSpPr>
        <p:spPr>
          <a:xfrm>
            <a:off x="998684" y="1701891"/>
            <a:ext cx="8104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b="1">
                <a:solidFill>
                  <a:srgbClr val="595A5A"/>
                </a:solidFill>
              </a:rPr>
              <a:t>M°C</a:t>
            </a:r>
            <a:endParaRPr lang="de-DE"/>
          </a:p>
        </p:txBody>
      </p:sp>
      <p:sp>
        <p:nvSpPr>
          <p:cNvPr id="25" name="Rechteck 24"/>
          <p:cNvSpPr/>
          <p:nvPr/>
        </p:nvSpPr>
        <p:spPr>
          <a:xfrm>
            <a:off x="178600" y="2722103"/>
            <a:ext cx="810402" cy="2756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3500"/>
              </a:lnSpc>
            </a:pPr>
            <a:r>
              <a:rPr lang="de-DE" b="1">
                <a:solidFill>
                  <a:srgbClr val="595A5A"/>
                </a:solidFill>
              </a:rPr>
              <a:t>1000</a:t>
            </a:r>
          </a:p>
          <a:p>
            <a:pPr algn="r">
              <a:lnSpc>
                <a:spcPts val="3500"/>
              </a:lnSpc>
            </a:pPr>
            <a:r>
              <a:rPr lang="de-DE" b="1">
                <a:solidFill>
                  <a:srgbClr val="595A5A"/>
                </a:solidFill>
              </a:rPr>
              <a:t>100</a:t>
            </a:r>
          </a:p>
          <a:p>
            <a:pPr algn="r">
              <a:lnSpc>
                <a:spcPts val="3500"/>
              </a:lnSpc>
            </a:pPr>
            <a:r>
              <a:rPr lang="de-DE" b="1">
                <a:solidFill>
                  <a:srgbClr val="595A5A"/>
                </a:solidFill>
              </a:rPr>
              <a:t>10</a:t>
            </a:r>
          </a:p>
          <a:p>
            <a:pPr algn="r">
              <a:lnSpc>
                <a:spcPts val="3500"/>
              </a:lnSpc>
            </a:pPr>
            <a:r>
              <a:rPr lang="de-DE" b="1">
                <a:solidFill>
                  <a:srgbClr val="595A5A"/>
                </a:solidFill>
              </a:rPr>
              <a:t>1</a:t>
            </a:r>
          </a:p>
          <a:p>
            <a:pPr algn="r">
              <a:lnSpc>
                <a:spcPts val="3500"/>
              </a:lnSpc>
            </a:pPr>
            <a:r>
              <a:rPr lang="de-DE" b="1">
                <a:solidFill>
                  <a:srgbClr val="595A5A"/>
                </a:solidFill>
              </a:rPr>
              <a:t>0</a:t>
            </a:r>
          </a:p>
          <a:p>
            <a:pPr algn="r">
              <a:lnSpc>
                <a:spcPts val="3500"/>
              </a:lnSpc>
            </a:pPr>
            <a:endParaRPr lang="de-DE" b="1">
              <a:solidFill>
                <a:srgbClr val="595A5A"/>
              </a:solidFill>
            </a:endParaRPr>
          </a:p>
        </p:txBody>
      </p:sp>
      <p:grpSp>
        <p:nvGrpSpPr>
          <p:cNvPr id="26" name="Gruppierung 25"/>
          <p:cNvGrpSpPr/>
          <p:nvPr/>
        </p:nvGrpSpPr>
        <p:grpSpPr>
          <a:xfrm>
            <a:off x="1104236" y="2654367"/>
            <a:ext cx="228991" cy="2186787"/>
            <a:chOff x="1470470" y="2654367"/>
            <a:chExt cx="228991" cy="2186787"/>
          </a:xfrm>
        </p:grpSpPr>
        <p:sp>
          <p:nvSpPr>
            <p:cNvPr id="27" name="Line 3"/>
            <p:cNvSpPr>
              <a:spLocks noChangeShapeType="1"/>
            </p:cNvSpPr>
            <p:nvPr/>
          </p:nvSpPr>
          <p:spPr bwMode="auto">
            <a:xfrm>
              <a:off x="1470470" y="2654367"/>
              <a:ext cx="228991" cy="0"/>
            </a:xfrm>
            <a:prstGeom prst="line">
              <a:avLst/>
            </a:prstGeom>
            <a:noFill/>
            <a:ln w="22680">
              <a:solidFill>
                <a:srgbClr val="595A5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8" name="Line 4"/>
            <p:cNvSpPr>
              <a:spLocks noChangeShapeType="1"/>
            </p:cNvSpPr>
            <p:nvPr/>
          </p:nvSpPr>
          <p:spPr bwMode="auto">
            <a:xfrm>
              <a:off x="1470470" y="4403472"/>
              <a:ext cx="228991" cy="0"/>
            </a:xfrm>
            <a:prstGeom prst="line">
              <a:avLst/>
            </a:prstGeom>
            <a:noFill/>
            <a:ln w="22680">
              <a:solidFill>
                <a:srgbClr val="595A5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9" name="Line 5"/>
            <p:cNvSpPr>
              <a:spLocks noChangeShapeType="1"/>
            </p:cNvSpPr>
            <p:nvPr/>
          </p:nvSpPr>
          <p:spPr bwMode="auto">
            <a:xfrm>
              <a:off x="1470470" y="4841154"/>
              <a:ext cx="228991" cy="0"/>
            </a:xfrm>
            <a:prstGeom prst="line">
              <a:avLst/>
            </a:prstGeom>
            <a:noFill/>
            <a:ln w="22680">
              <a:solidFill>
                <a:srgbClr val="595A5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" name="Line 6"/>
            <p:cNvSpPr>
              <a:spLocks noChangeShapeType="1"/>
            </p:cNvSpPr>
            <p:nvPr/>
          </p:nvSpPr>
          <p:spPr bwMode="auto">
            <a:xfrm>
              <a:off x="1470470" y="3092050"/>
              <a:ext cx="228991" cy="0"/>
            </a:xfrm>
            <a:prstGeom prst="line">
              <a:avLst/>
            </a:prstGeom>
            <a:noFill/>
            <a:ln w="22680">
              <a:solidFill>
                <a:srgbClr val="595A5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" name="Line 7"/>
            <p:cNvSpPr>
              <a:spLocks noChangeShapeType="1"/>
            </p:cNvSpPr>
            <p:nvPr/>
          </p:nvSpPr>
          <p:spPr bwMode="auto">
            <a:xfrm>
              <a:off x="1470470" y="3528920"/>
              <a:ext cx="228991" cy="0"/>
            </a:xfrm>
            <a:prstGeom prst="line">
              <a:avLst/>
            </a:prstGeom>
            <a:noFill/>
            <a:ln w="22680">
              <a:solidFill>
                <a:srgbClr val="595A5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" name="Line 8"/>
            <p:cNvSpPr>
              <a:spLocks noChangeShapeType="1"/>
            </p:cNvSpPr>
            <p:nvPr/>
          </p:nvSpPr>
          <p:spPr bwMode="auto">
            <a:xfrm>
              <a:off x="1470470" y="3966602"/>
              <a:ext cx="228991" cy="0"/>
            </a:xfrm>
            <a:prstGeom prst="line">
              <a:avLst/>
            </a:prstGeom>
            <a:noFill/>
            <a:ln w="22680">
              <a:solidFill>
                <a:srgbClr val="595A5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52" name="Rechteck 51"/>
          <p:cNvSpPr/>
          <p:nvPr/>
        </p:nvSpPr>
        <p:spPr>
          <a:xfrm>
            <a:off x="6011325" y="1892426"/>
            <a:ext cx="209549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de-DE">
                <a:solidFill>
                  <a:srgbClr val="595A5A"/>
                </a:solidFill>
              </a:rPr>
              <a:t>Electrical Power?</a:t>
            </a:r>
            <a:endParaRPr lang="de-DE"/>
          </a:p>
        </p:txBody>
      </p:sp>
      <p:sp>
        <p:nvSpPr>
          <p:cNvPr id="33" name="Oval 32"/>
          <p:cNvSpPr/>
          <p:nvPr/>
        </p:nvSpPr>
        <p:spPr>
          <a:xfrm>
            <a:off x="7988300" y="2586770"/>
            <a:ext cx="127000" cy="127000"/>
          </a:xfrm>
          <a:prstGeom prst="ellipse">
            <a:avLst/>
          </a:prstGeom>
          <a:solidFill>
            <a:srgbClr val="253F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Oval 52"/>
          <p:cNvSpPr/>
          <p:nvPr/>
        </p:nvSpPr>
        <p:spPr>
          <a:xfrm>
            <a:off x="6870702" y="2922715"/>
            <a:ext cx="127000" cy="127000"/>
          </a:xfrm>
          <a:prstGeom prst="ellipse">
            <a:avLst/>
          </a:prstGeom>
          <a:solidFill>
            <a:srgbClr val="253F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Oval 54"/>
          <p:cNvSpPr/>
          <p:nvPr/>
        </p:nvSpPr>
        <p:spPr>
          <a:xfrm>
            <a:off x="4906440" y="3505320"/>
            <a:ext cx="127000" cy="127000"/>
          </a:xfrm>
          <a:prstGeom prst="ellipse">
            <a:avLst/>
          </a:prstGeom>
          <a:solidFill>
            <a:srgbClr val="253F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Oval 55"/>
          <p:cNvSpPr/>
          <p:nvPr/>
        </p:nvSpPr>
        <p:spPr>
          <a:xfrm>
            <a:off x="3679825" y="3877788"/>
            <a:ext cx="127000" cy="127000"/>
          </a:xfrm>
          <a:prstGeom prst="ellipse">
            <a:avLst/>
          </a:prstGeom>
          <a:solidFill>
            <a:srgbClr val="253F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Oval 56"/>
          <p:cNvSpPr/>
          <p:nvPr/>
        </p:nvSpPr>
        <p:spPr>
          <a:xfrm>
            <a:off x="5507569" y="3329132"/>
            <a:ext cx="127000" cy="127000"/>
          </a:xfrm>
          <a:prstGeom prst="ellipse">
            <a:avLst/>
          </a:prstGeom>
          <a:solidFill>
            <a:srgbClr val="253F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Oval 57"/>
          <p:cNvSpPr/>
          <p:nvPr/>
        </p:nvSpPr>
        <p:spPr>
          <a:xfrm>
            <a:off x="5964767" y="3193648"/>
            <a:ext cx="127000" cy="127000"/>
          </a:xfrm>
          <a:prstGeom prst="ellipse">
            <a:avLst/>
          </a:prstGeom>
          <a:solidFill>
            <a:srgbClr val="253F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Oval 58"/>
          <p:cNvSpPr/>
          <p:nvPr/>
        </p:nvSpPr>
        <p:spPr>
          <a:xfrm>
            <a:off x="7421036" y="2759399"/>
            <a:ext cx="127000" cy="127000"/>
          </a:xfrm>
          <a:prstGeom prst="ellipse">
            <a:avLst/>
          </a:prstGeom>
          <a:solidFill>
            <a:srgbClr val="253F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Rechteck 59"/>
          <p:cNvSpPr/>
          <p:nvPr/>
        </p:nvSpPr>
        <p:spPr>
          <a:xfrm>
            <a:off x="5446207" y="2162710"/>
            <a:ext cx="209549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de-DE">
                <a:solidFill>
                  <a:srgbClr val="595A5A"/>
                </a:solidFill>
              </a:rPr>
              <a:t>High Energy</a:t>
            </a:r>
            <a:endParaRPr lang="de-DE"/>
          </a:p>
        </p:txBody>
      </p:sp>
      <p:sp>
        <p:nvSpPr>
          <p:cNvPr id="61" name="Rechteck 60"/>
          <p:cNvSpPr/>
          <p:nvPr/>
        </p:nvSpPr>
        <p:spPr>
          <a:xfrm>
            <a:off x="4343398" y="2425758"/>
            <a:ext cx="264584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de-DE">
                <a:solidFill>
                  <a:srgbClr val="595A5A"/>
                </a:solidFill>
              </a:rPr>
              <a:t>ITER: Material Testing</a:t>
            </a:r>
            <a:endParaRPr lang="de-DE"/>
          </a:p>
        </p:txBody>
      </p:sp>
      <p:sp>
        <p:nvSpPr>
          <p:cNvPr id="62" name="Rechteck 61"/>
          <p:cNvSpPr/>
          <p:nvPr/>
        </p:nvSpPr>
        <p:spPr>
          <a:xfrm>
            <a:off x="3975112" y="2655488"/>
            <a:ext cx="209549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de-DE">
                <a:solidFill>
                  <a:srgbClr val="595A5A"/>
                </a:solidFill>
              </a:rPr>
              <a:t>Burning Plasma</a:t>
            </a:r>
            <a:endParaRPr lang="de-DE"/>
          </a:p>
        </p:txBody>
      </p:sp>
      <p:sp>
        <p:nvSpPr>
          <p:cNvPr id="63" name="Rechteck 62"/>
          <p:cNvSpPr/>
          <p:nvPr/>
        </p:nvSpPr>
        <p:spPr>
          <a:xfrm>
            <a:off x="2150532" y="2882592"/>
            <a:ext cx="348403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de-DE">
                <a:solidFill>
                  <a:srgbClr val="595A5A"/>
                </a:solidFill>
              </a:rPr>
              <a:t>2005: Performance Enhancement</a:t>
            </a:r>
            <a:endParaRPr lang="de-DE"/>
          </a:p>
        </p:txBody>
      </p:sp>
      <p:sp>
        <p:nvSpPr>
          <p:cNvPr id="64" name="Rechteck 63"/>
          <p:cNvSpPr/>
          <p:nvPr/>
        </p:nvSpPr>
        <p:spPr>
          <a:xfrm>
            <a:off x="2705113" y="3135584"/>
            <a:ext cx="232039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de-DE">
                <a:solidFill>
                  <a:srgbClr val="595A5A"/>
                </a:solidFill>
              </a:rPr>
              <a:t>Proof of Principle</a:t>
            </a:r>
            <a:endParaRPr lang="de-DE"/>
          </a:p>
        </p:txBody>
      </p:sp>
      <p:sp>
        <p:nvSpPr>
          <p:cNvPr id="65" name="Oval 64"/>
          <p:cNvSpPr/>
          <p:nvPr/>
        </p:nvSpPr>
        <p:spPr>
          <a:xfrm>
            <a:off x="4475163" y="3632320"/>
            <a:ext cx="127000" cy="127000"/>
          </a:xfrm>
          <a:prstGeom prst="ellipse">
            <a:avLst/>
          </a:prstGeom>
          <a:solidFill>
            <a:srgbClr val="253F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Rechteck 65"/>
          <p:cNvSpPr/>
          <p:nvPr/>
        </p:nvSpPr>
        <p:spPr>
          <a:xfrm>
            <a:off x="1250264" y="3352914"/>
            <a:ext cx="2547250" cy="54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de-DE">
                <a:solidFill>
                  <a:srgbClr val="595A5A"/>
                </a:solidFill>
              </a:rPr>
              <a:t>Understanding </a:t>
            </a:r>
          </a:p>
          <a:p>
            <a:pPr algn="r">
              <a:lnSpc>
                <a:spcPct val="80000"/>
              </a:lnSpc>
            </a:pPr>
            <a:r>
              <a:rPr lang="de-DE">
                <a:solidFill>
                  <a:srgbClr val="595A5A"/>
                </a:solidFill>
              </a:rPr>
              <a:t>Concept</a:t>
            </a:r>
            <a:endParaRPr lang="de-DE"/>
          </a:p>
        </p:txBody>
      </p:sp>
      <p:sp>
        <p:nvSpPr>
          <p:cNvPr id="67" name="Rechteck 66"/>
          <p:cNvSpPr/>
          <p:nvPr/>
        </p:nvSpPr>
        <p:spPr>
          <a:xfrm>
            <a:off x="4487861" y="3745908"/>
            <a:ext cx="2547250" cy="766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de-DE">
                <a:solidFill>
                  <a:srgbClr val="595A5A"/>
                </a:solidFill>
              </a:rPr>
              <a:t>1993:</a:t>
            </a:r>
          </a:p>
          <a:p>
            <a:pPr>
              <a:lnSpc>
                <a:spcPct val="80000"/>
              </a:lnSpc>
            </a:pPr>
            <a:r>
              <a:rPr lang="de-DE">
                <a:solidFill>
                  <a:srgbClr val="595A5A"/>
                </a:solidFill>
              </a:rPr>
              <a:t>Energy in = 12 MW</a:t>
            </a:r>
          </a:p>
          <a:p>
            <a:pPr>
              <a:lnSpc>
                <a:spcPct val="80000"/>
              </a:lnSpc>
            </a:pPr>
            <a:r>
              <a:rPr lang="de-DE">
                <a:solidFill>
                  <a:srgbClr val="595A5A"/>
                </a:solidFill>
              </a:rPr>
              <a:t>Energy out = 6 MW </a:t>
            </a:r>
            <a:endParaRPr lang="de-DE"/>
          </a:p>
        </p:txBody>
      </p:sp>
      <p:cxnSp>
        <p:nvCxnSpPr>
          <p:cNvPr id="68" name="Gerade Verbindung 67"/>
          <p:cNvCxnSpPr/>
          <p:nvPr/>
        </p:nvCxnSpPr>
        <p:spPr>
          <a:xfrm>
            <a:off x="4547130" y="3771308"/>
            <a:ext cx="0" cy="632164"/>
          </a:xfrm>
          <a:prstGeom prst="line">
            <a:avLst/>
          </a:prstGeom>
          <a:ln w="12700">
            <a:solidFill>
              <a:srgbClr val="253F6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71"/>
          <p:cNvCxnSpPr/>
          <p:nvPr/>
        </p:nvCxnSpPr>
        <p:spPr>
          <a:xfrm>
            <a:off x="3747556" y="3456132"/>
            <a:ext cx="0" cy="381839"/>
          </a:xfrm>
          <a:prstGeom prst="line">
            <a:avLst/>
          </a:prstGeom>
          <a:ln w="12700">
            <a:solidFill>
              <a:srgbClr val="253F6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73"/>
          <p:cNvCxnSpPr/>
          <p:nvPr/>
        </p:nvCxnSpPr>
        <p:spPr>
          <a:xfrm>
            <a:off x="4969410" y="3203320"/>
            <a:ext cx="0" cy="285066"/>
          </a:xfrm>
          <a:prstGeom prst="line">
            <a:avLst/>
          </a:prstGeom>
          <a:ln w="12700">
            <a:solidFill>
              <a:srgbClr val="253F6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78"/>
          <p:cNvCxnSpPr/>
          <p:nvPr/>
        </p:nvCxnSpPr>
        <p:spPr>
          <a:xfrm>
            <a:off x="5570544" y="2984903"/>
            <a:ext cx="0" cy="325582"/>
          </a:xfrm>
          <a:prstGeom prst="line">
            <a:avLst/>
          </a:prstGeom>
          <a:ln w="12700">
            <a:solidFill>
              <a:srgbClr val="253F6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79"/>
          <p:cNvCxnSpPr/>
          <p:nvPr/>
        </p:nvCxnSpPr>
        <p:spPr>
          <a:xfrm>
            <a:off x="6019792" y="2739037"/>
            <a:ext cx="0" cy="436186"/>
          </a:xfrm>
          <a:prstGeom prst="line">
            <a:avLst/>
          </a:prstGeom>
          <a:ln w="12700">
            <a:solidFill>
              <a:srgbClr val="253F6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Gerade Verbindung 82"/>
          <p:cNvCxnSpPr/>
          <p:nvPr/>
        </p:nvCxnSpPr>
        <p:spPr>
          <a:xfrm>
            <a:off x="6929963" y="2485875"/>
            <a:ext cx="0" cy="414385"/>
          </a:xfrm>
          <a:prstGeom prst="line">
            <a:avLst/>
          </a:prstGeom>
          <a:ln w="12700">
            <a:solidFill>
              <a:srgbClr val="253F6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Gerade Verbindung 84"/>
          <p:cNvCxnSpPr/>
          <p:nvPr/>
        </p:nvCxnSpPr>
        <p:spPr>
          <a:xfrm>
            <a:off x="7482428" y="2224058"/>
            <a:ext cx="0" cy="519811"/>
          </a:xfrm>
          <a:prstGeom prst="line">
            <a:avLst/>
          </a:prstGeom>
          <a:ln w="12700">
            <a:solidFill>
              <a:srgbClr val="253F6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86"/>
          <p:cNvCxnSpPr/>
          <p:nvPr/>
        </p:nvCxnSpPr>
        <p:spPr>
          <a:xfrm>
            <a:off x="8051800" y="1955800"/>
            <a:ext cx="0" cy="605569"/>
          </a:xfrm>
          <a:prstGeom prst="line">
            <a:avLst/>
          </a:prstGeom>
          <a:ln w="12700">
            <a:solidFill>
              <a:srgbClr val="253F6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Rechteck 69"/>
          <p:cNvSpPr/>
          <p:nvPr/>
        </p:nvSpPr>
        <p:spPr>
          <a:xfrm>
            <a:off x="2159000" y="6494502"/>
            <a:ext cx="699755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900">
                <a:solidFill>
                  <a:srgbClr val="595959"/>
                </a:solidFill>
              </a:rPr>
              <a:t>Graphic: EUROfusion, Reinald Fenke, CC BY 4.0, www.euro-fusion.org</a:t>
            </a:r>
          </a:p>
        </p:txBody>
      </p:sp>
    </p:spTree>
    <p:extLst>
      <p:ext uri="{BB962C8B-B14F-4D97-AF65-F5344CB8AC3E}">
        <p14:creationId xmlns:p14="http://schemas.microsoft.com/office/powerpoint/2010/main" val="160163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900000"/>
            <a:ext cx="9144000" cy="5580000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8252944" y="169668"/>
            <a:ext cx="89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>
                <a:solidFill>
                  <a:schemeClr val="bg1"/>
                </a:solidFill>
              </a:rPr>
              <a:t>m6</a:t>
            </a:r>
          </a:p>
        </p:txBody>
      </p:sp>
      <p:grpSp>
        <p:nvGrpSpPr>
          <p:cNvPr id="43" name="Gruppierung 42"/>
          <p:cNvGrpSpPr/>
          <p:nvPr/>
        </p:nvGrpSpPr>
        <p:grpSpPr>
          <a:xfrm>
            <a:off x="8252944" y="0"/>
            <a:ext cx="900000" cy="899999"/>
            <a:chOff x="8252944" y="0"/>
            <a:chExt cx="900000" cy="899999"/>
          </a:xfrm>
          <a:solidFill>
            <a:srgbClr val="253F61"/>
          </a:solidFill>
        </p:grpSpPr>
        <p:sp>
          <p:nvSpPr>
            <p:cNvPr id="44" name="Rechteck 43"/>
            <p:cNvSpPr/>
            <p:nvPr/>
          </p:nvSpPr>
          <p:spPr>
            <a:xfrm>
              <a:off x="8252944" y="0"/>
              <a:ext cx="900000" cy="899999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/>
                <a:t>   </a:t>
              </a:r>
            </a:p>
          </p:txBody>
        </p:sp>
        <p:sp>
          <p:nvSpPr>
            <p:cNvPr id="45" name="Textfeld 44"/>
            <p:cNvSpPr txBox="1"/>
            <p:nvPr/>
          </p:nvSpPr>
          <p:spPr>
            <a:xfrm>
              <a:off x="8252944" y="169668"/>
              <a:ext cx="891056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>
                  <a:solidFill>
                    <a:schemeClr val="bg1"/>
                  </a:solidFill>
                </a:rPr>
                <a:t>m9</a:t>
              </a:r>
            </a:p>
          </p:txBody>
        </p:sp>
      </p:grpSp>
      <p:sp>
        <p:nvSpPr>
          <p:cNvPr id="22" name="Rechteck 21"/>
          <p:cNvSpPr/>
          <p:nvPr/>
        </p:nvSpPr>
        <p:spPr>
          <a:xfrm>
            <a:off x="355600" y="900000"/>
            <a:ext cx="3995743" cy="5580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/>
              <a:t>   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452694" y="1078973"/>
            <a:ext cx="3712906" cy="27597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sz="2800">
                <a:solidFill>
                  <a:srgbClr val="595A5A"/>
                </a:solidFill>
              </a:rPr>
              <a:t>THE ROAD TO FUSION ELECTRICITY </a:t>
            </a:r>
          </a:p>
          <a:p>
            <a:pPr marL="144000" indent="-176400">
              <a:spcAft>
                <a:spcPts val="800"/>
              </a:spcAft>
              <a:buFont typeface="Arial"/>
              <a:buChar char="•"/>
            </a:pPr>
            <a:r>
              <a:rPr lang="de-DE" sz="2000">
                <a:solidFill>
                  <a:srgbClr val="595A5A"/>
                </a:solidFill>
              </a:rPr>
              <a:t>Fusion electricity by 2050 </a:t>
            </a:r>
          </a:p>
          <a:p>
            <a:pPr marL="144000" indent="-176400">
              <a:spcAft>
                <a:spcPts val="800"/>
              </a:spcAft>
              <a:buFont typeface="Arial"/>
              <a:buChar char="•"/>
            </a:pPr>
            <a:r>
              <a:rPr lang="de-DE" sz="2000">
                <a:solidFill>
                  <a:srgbClr val="595A5A"/>
                </a:solidFill>
              </a:rPr>
              <a:t>The fusion community support ITER in all possible ways </a:t>
            </a:r>
          </a:p>
          <a:p>
            <a:pPr marL="144000" indent="-176400">
              <a:spcAft>
                <a:spcPts val="800"/>
              </a:spcAft>
              <a:buFont typeface="Arial"/>
              <a:buChar char="•"/>
            </a:pPr>
            <a:r>
              <a:rPr lang="de-DE" sz="2000">
                <a:solidFill>
                  <a:srgbClr val="595A5A"/>
                </a:solidFill>
              </a:rPr>
              <a:t>Research focusses on the needs of a power plant </a:t>
            </a:r>
          </a:p>
        </p:txBody>
      </p:sp>
      <p:sp>
        <p:nvSpPr>
          <p:cNvPr id="11" name="Rechteck 10"/>
          <p:cNvSpPr/>
          <p:nvPr/>
        </p:nvSpPr>
        <p:spPr>
          <a:xfrm>
            <a:off x="-2749550" y="6494502"/>
            <a:ext cx="699755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900">
                <a:solidFill>
                  <a:srgbClr val="595959"/>
                </a:solidFill>
              </a:rPr>
              <a:t>Image: EUROfusion, CC BY 4.0, www.eurofusion.org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715" y="1012325"/>
            <a:ext cx="3780000" cy="534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78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900000"/>
            <a:ext cx="9144000" cy="5580000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8252944" y="169668"/>
            <a:ext cx="89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>
                <a:solidFill>
                  <a:schemeClr val="bg1"/>
                </a:solidFill>
              </a:rPr>
              <a:t>m6</a:t>
            </a:r>
          </a:p>
        </p:txBody>
      </p:sp>
      <p:grpSp>
        <p:nvGrpSpPr>
          <p:cNvPr id="43" name="Gruppierung 42"/>
          <p:cNvGrpSpPr/>
          <p:nvPr/>
        </p:nvGrpSpPr>
        <p:grpSpPr>
          <a:xfrm>
            <a:off x="8252944" y="0"/>
            <a:ext cx="900000" cy="899999"/>
            <a:chOff x="8252944" y="0"/>
            <a:chExt cx="900000" cy="899999"/>
          </a:xfrm>
          <a:solidFill>
            <a:srgbClr val="253F61"/>
          </a:solidFill>
        </p:grpSpPr>
        <p:sp>
          <p:nvSpPr>
            <p:cNvPr id="44" name="Rechteck 43"/>
            <p:cNvSpPr/>
            <p:nvPr/>
          </p:nvSpPr>
          <p:spPr>
            <a:xfrm>
              <a:off x="8252944" y="0"/>
              <a:ext cx="900000" cy="899999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/>
                <a:t>   </a:t>
              </a:r>
            </a:p>
          </p:txBody>
        </p:sp>
        <p:sp>
          <p:nvSpPr>
            <p:cNvPr id="45" name="Textfeld 44"/>
            <p:cNvSpPr txBox="1"/>
            <p:nvPr/>
          </p:nvSpPr>
          <p:spPr>
            <a:xfrm>
              <a:off x="8252944" y="169668"/>
              <a:ext cx="891056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>
                  <a:solidFill>
                    <a:schemeClr val="bg1"/>
                  </a:solidFill>
                </a:rPr>
                <a:t>m9</a:t>
              </a:r>
            </a:p>
          </p:txBody>
        </p:sp>
      </p:grpSp>
      <p:sp>
        <p:nvSpPr>
          <p:cNvPr id="22" name="Rechteck 21"/>
          <p:cNvSpPr/>
          <p:nvPr/>
        </p:nvSpPr>
        <p:spPr>
          <a:xfrm>
            <a:off x="355600" y="900000"/>
            <a:ext cx="7728744" cy="107152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/>
              <a:t>   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452694" y="1078973"/>
            <a:ext cx="7770556" cy="8925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sz="2800">
                <a:solidFill>
                  <a:srgbClr val="595A5A"/>
                </a:solidFill>
              </a:rPr>
              <a:t>ROADMAP TO FUSION ELECTRICITY </a:t>
            </a:r>
          </a:p>
          <a:p>
            <a:pPr>
              <a:spcAft>
                <a:spcPts val="1200"/>
              </a:spcAft>
            </a:pPr>
            <a:r>
              <a:rPr lang="de-DE" sz="2000">
                <a:solidFill>
                  <a:srgbClr val="595A5A"/>
                </a:solidFill>
              </a:rPr>
              <a:t>A European and worldwide effort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972" y="2103912"/>
            <a:ext cx="7308000" cy="437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87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136</Words>
  <Application>Microsoft Office PowerPoint</Application>
  <PresentationFormat>On-screen Show (4:3)</PresentationFormat>
  <Paragraphs>49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Kidambi Misha</dc:creator>
  <cp:lastModifiedBy>Kidambi Misha</cp:lastModifiedBy>
  <cp:revision>7</cp:revision>
  <dcterms:created xsi:type="dcterms:W3CDTF">2006-08-16T00:00:00Z</dcterms:created>
  <dcterms:modified xsi:type="dcterms:W3CDTF">2019-05-16T10:14:59Z</dcterms:modified>
</cp:coreProperties>
</file>