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71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2C6A3-4C05-467D-8CCB-FE2D7F086A48}" type="datetimeFigureOut">
              <a:rPr lang="en-GB" smtClean="0"/>
              <a:t>16.05.19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4E58F-0E87-4EF3-98FE-D5C43CE4E4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483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6A-FA02-CF41-8F84-B0E5E2A4502C}" type="slidenum"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590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6A-FA02-CF41-8F84-B0E5E2A4502C}" type="slidenum"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590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6A-FA02-CF41-8F84-B0E5E2A4502C}" type="slidenum"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590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6A-FA02-CF41-8F84-B0E5E2A4502C}" type="slidenum"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590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6A-FA02-CF41-8F84-B0E5E2A4502C}" type="slidenum"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590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6A-FA02-CF41-8F84-B0E5E2A4502C}" type="slidenum"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590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6A-FA02-CF41-8F84-B0E5E2A4502C}" type="slidenum"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590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6A-FA02-CF41-8F84-B0E5E2A4502C}" type="slidenum"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590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6A-FA02-CF41-8F84-B0E5E2A4502C}" type="slidenum"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590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6A-FA02-CF41-8F84-B0E5E2A4502C}" type="slidenum"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590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6A-FA02-CF41-8F84-B0E5E2A4502C}" type="slidenum"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590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6A-FA02-CF41-8F84-B0E5E2A4502C}" type="slidenum"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590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899999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8252944" y="169668"/>
            <a:ext cx="89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>
                <a:solidFill>
                  <a:schemeClr val="bg1"/>
                </a:solidFill>
              </a:rPr>
              <a:t>m6</a:t>
            </a:r>
          </a:p>
        </p:txBody>
      </p:sp>
      <p:grpSp>
        <p:nvGrpSpPr>
          <p:cNvPr id="43" name="Gruppierung 42"/>
          <p:cNvGrpSpPr/>
          <p:nvPr/>
        </p:nvGrpSpPr>
        <p:grpSpPr>
          <a:xfrm>
            <a:off x="8252944" y="0"/>
            <a:ext cx="900000" cy="899999"/>
            <a:chOff x="8252944" y="0"/>
            <a:chExt cx="900000" cy="899999"/>
          </a:xfrm>
          <a:solidFill>
            <a:srgbClr val="253F61"/>
          </a:solidFill>
        </p:grpSpPr>
        <p:sp>
          <p:nvSpPr>
            <p:cNvPr id="44" name="Rechteck 43"/>
            <p:cNvSpPr/>
            <p:nvPr/>
          </p:nvSpPr>
          <p:spPr>
            <a:xfrm>
              <a:off x="8252944" y="0"/>
              <a:ext cx="900000" cy="8999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8252944" y="169668"/>
              <a:ext cx="89105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>
                  <a:solidFill>
                    <a:schemeClr val="bg1"/>
                  </a:solidFill>
                </a:rPr>
                <a:t>m11</a:t>
              </a:r>
            </a:p>
          </p:txBody>
        </p:sp>
      </p:grpSp>
      <p:sp>
        <p:nvSpPr>
          <p:cNvPr id="14" name="Freeform 4"/>
          <p:cNvSpPr>
            <a:spLocks noChangeArrowheads="1"/>
          </p:cNvSpPr>
          <p:nvPr/>
        </p:nvSpPr>
        <p:spPr bwMode="auto">
          <a:xfrm>
            <a:off x="4364472" y="5505844"/>
            <a:ext cx="451686" cy="0"/>
          </a:xfrm>
          <a:custGeom>
            <a:avLst/>
            <a:gdLst>
              <a:gd name="T0" fmla="*/ 0 w 1688"/>
              <a:gd name="T1" fmla="*/ 0 h 1"/>
              <a:gd name="T2" fmla="*/ 1687 w 1688"/>
              <a:gd name="T3" fmla="*/ 0 h 1"/>
              <a:gd name="T4" fmla="*/ 0 w 1688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88" h="1">
                <a:moveTo>
                  <a:pt x="0" y="0"/>
                </a:moveTo>
                <a:lnTo>
                  <a:pt x="1687" y="0"/>
                </a:lnTo>
                <a:lnTo>
                  <a:pt x="0" y="0"/>
                </a:lnTo>
              </a:path>
            </a:pathLst>
          </a:custGeom>
          <a:solidFill>
            <a:srgbClr val="ECEC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ln>
                <a:solidFill>
                  <a:srgbClr val="ABCC2A"/>
                </a:solidFill>
              </a:ln>
              <a:solidFill>
                <a:srgbClr val="ABCC2A"/>
              </a:solidFill>
            </a:endParaRP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4364472" y="5505844"/>
            <a:ext cx="451686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n>
                <a:solidFill>
                  <a:srgbClr val="ABCC2A"/>
                </a:solidFill>
              </a:ln>
              <a:solidFill>
                <a:srgbClr val="ABCC2A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2159000" y="6494502"/>
            <a:ext cx="69975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de-DE" sz="900">
              <a:solidFill>
                <a:srgbClr val="595959"/>
              </a:solidFill>
            </a:endParaRPr>
          </a:p>
        </p:txBody>
      </p:sp>
      <p:sp>
        <p:nvSpPr>
          <p:cNvPr id="25" name="Freeform 1"/>
          <p:cNvSpPr>
            <a:spLocks noChangeArrowheads="1"/>
          </p:cNvSpPr>
          <p:nvPr/>
        </p:nvSpPr>
        <p:spPr bwMode="auto">
          <a:xfrm>
            <a:off x="2687639" y="1699448"/>
            <a:ext cx="3812020" cy="3812020"/>
          </a:xfrm>
          <a:custGeom>
            <a:avLst/>
            <a:gdLst>
              <a:gd name="T0" fmla="*/ 14280 w 14281"/>
              <a:gd name="T1" fmla="*/ 7155 h 14281"/>
              <a:gd name="T2" fmla="*/ 14280 w 14281"/>
              <a:gd name="T3" fmla="*/ 7155 h 14281"/>
              <a:gd name="T4" fmla="*/ 7125 w 14281"/>
              <a:gd name="T5" fmla="*/ 14280 h 14281"/>
              <a:gd name="T6" fmla="*/ 0 w 14281"/>
              <a:gd name="T7" fmla="*/ 7155 h 14281"/>
              <a:gd name="T8" fmla="*/ 7125 w 14281"/>
              <a:gd name="T9" fmla="*/ 0 h 14281"/>
              <a:gd name="T10" fmla="*/ 14280 w 14281"/>
              <a:gd name="T11" fmla="*/ 7155 h 14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281" h="14281">
                <a:moveTo>
                  <a:pt x="14280" y="7155"/>
                </a:moveTo>
                <a:lnTo>
                  <a:pt x="14280" y="7155"/>
                </a:lnTo>
                <a:cubicBezTo>
                  <a:pt x="14280" y="11093"/>
                  <a:pt x="11093" y="14280"/>
                  <a:pt x="7125" y="14280"/>
                </a:cubicBezTo>
                <a:cubicBezTo>
                  <a:pt x="3188" y="14280"/>
                  <a:pt x="0" y="11093"/>
                  <a:pt x="0" y="7155"/>
                </a:cubicBezTo>
                <a:cubicBezTo>
                  <a:pt x="0" y="3188"/>
                  <a:pt x="3188" y="0"/>
                  <a:pt x="7125" y="0"/>
                </a:cubicBezTo>
                <a:cubicBezTo>
                  <a:pt x="11093" y="0"/>
                  <a:pt x="14280" y="3188"/>
                  <a:pt x="14280" y="7155"/>
                </a:cubicBezTo>
              </a:path>
            </a:pathLst>
          </a:custGeom>
          <a:noFill/>
          <a:ln w="146160">
            <a:solidFill>
              <a:srgbClr val="FFFE1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3445360" y="936861"/>
            <a:ext cx="215595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0000" b="1">
                <a:solidFill>
                  <a:srgbClr val="FFFE19"/>
                </a:solidFill>
              </a:rPr>
              <a:t>€</a:t>
            </a:r>
          </a:p>
        </p:txBody>
      </p:sp>
      <p:sp>
        <p:nvSpPr>
          <p:cNvPr id="22" name="Rechteck 21"/>
          <p:cNvSpPr/>
          <p:nvPr/>
        </p:nvSpPr>
        <p:spPr>
          <a:xfrm>
            <a:off x="341313" y="900000"/>
            <a:ext cx="3405187" cy="5580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92855" y="1078973"/>
            <a:ext cx="3383089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800">
                <a:solidFill>
                  <a:srgbClr val="595A5A"/>
                </a:solidFill>
              </a:rPr>
              <a:t>ENERGY RESOURCES AND COST OF </a:t>
            </a:r>
            <a:br>
              <a:rPr lang="de-DE" sz="2800">
                <a:solidFill>
                  <a:srgbClr val="595A5A"/>
                </a:solidFill>
              </a:rPr>
            </a:br>
            <a:r>
              <a:rPr lang="de-DE" sz="2800">
                <a:solidFill>
                  <a:srgbClr val="595A5A"/>
                </a:solidFill>
              </a:rPr>
              <a:t>FUSION </a:t>
            </a:r>
            <a:endParaRPr lang="de-DE" sz="2000">
              <a:solidFill>
                <a:srgbClr val="59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1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8252944" y="169668"/>
            <a:ext cx="89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>
                <a:solidFill>
                  <a:schemeClr val="bg1"/>
                </a:solidFill>
              </a:rPr>
              <a:t>m6</a:t>
            </a:r>
          </a:p>
        </p:txBody>
      </p:sp>
      <p:grpSp>
        <p:nvGrpSpPr>
          <p:cNvPr id="43" name="Gruppierung 42"/>
          <p:cNvGrpSpPr/>
          <p:nvPr/>
        </p:nvGrpSpPr>
        <p:grpSpPr>
          <a:xfrm>
            <a:off x="8252944" y="0"/>
            <a:ext cx="900000" cy="899999"/>
            <a:chOff x="8252944" y="0"/>
            <a:chExt cx="900000" cy="899999"/>
          </a:xfrm>
          <a:solidFill>
            <a:srgbClr val="253F61"/>
          </a:solidFill>
        </p:grpSpPr>
        <p:sp>
          <p:nvSpPr>
            <p:cNvPr id="44" name="Rechteck 43"/>
            <p:cNvSpPr/>
            <p:nvPr/>
          </p:nvSpPr>
          <p:spPr>
            <a:xfrm>
              <a:off x="8252944" y="0"/>
              <a:ext cx="900000" cy="8999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8252944" y="169668"/>
              <a:ext cx="89105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>
                  <a:solidFill>
                    <a:schemeClr val="bg1"/>
                  </a:solidFill>
                </a:rPr>
                <a:t>m11</a:t>
              </a:r>
            </a:p>
          </p:txBody>
        </p:sp>
      </p:grpSp>
      <p:sp>
        <p:nvSpPr>
          <p:cNvPr id="22" name="Rechteck 21"/>
          <p:cNvSpPr/>
          <p:nvPr/>
        </p:nvSpPr>
        <p:spPr>
          <a:xfrm>
            <a:off x="355600" y="900000"/>
            <a:ext cx="3995743" cy="5580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52693" y="1078973"/>
            <a:ext cx="3898649" cy="16312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>
                <a:solidFill>
                  <a:srgbClr val="59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FUSION SPIN-OFFS: SUPERCONDUCTORS</a:t>
            </a:r>
            <a:endParaRPr lang="de-DE" sz="2800">
              <a:solidFill>
                <a:srgbClr val="595A5A"/>
              </a:solidFill>
            </a:endParaRPr>
          </a:p>
          <a:p>
            <a:r>
              <a:rPr lang="en-GB" sz="2000" dirty="0">
                <a:solidFill>
                  <a:srgbClr val="59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Powering advances in the superconducting industry</a:t>
            </a:r>
          </a:p>
        </p:txBody>
      </p:sp>
      <p:sp>
        <p:nvSpPr>
          <p:cNvPr id="3" name="Rechteck 2"/>
          <p:cNvSpPr/>
          <p:nvPr/>
        </p:nvSpPr>
        <p:spPr>
          <a:xfrm>
            <a:off x="2159000" y="6494502"/>
            <a:ext cx="69975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GB" sz="900" dirty="0">
                <a:solidFill>
                  <a:srgbClr val="595A5A"/>
                </a:solidFill>
              </a:rPr>
              <a:t>Image source: By Julien </a:t>
            </a:r>
            <a:r>
              <a:rPr lang="en-GB" sz="900" dirty="0" err="1">
                <a:solidFill>
                  <a:srgbClr val="595A5A"/>
                </a:solidFill>
              </a:rPr>
              <a:t>Bobroff</a:t>
            </a:r>
            <a:r>
              <a:rPr lang="en-GB" sz="900" dirty="0">
                <a:solidFill>
                  <a:srgbClr val="595A5A"/>
                </a:solidFill>
              </a:rPr>
              <a:t> (</a:t>
            </a:r>
            <a:r>
              <a:rPr lang="en-GB" sz="900" dirty="0" err="1">
                <a:solidFill>
                  <a:srgbClr val="595A5A"/>
                </a:solidFill>
              </a:rPr>
              <a:t>user:Jubobroff</a:t>
            </a:r>
            <a:r>
              <a:rPr lang="en-GB" sz="900" dirty="0">
                <a:solidFill>
                  <a:srgbClr val="595A5A"/>
                </a:solidFill>
              </a:rPr>
              <a:t>), Frederic Bouquet (</a:t>
            </a:r>
            <a:r>
              <a:rPr lang="en-GB" sz="900" dirty="0" err="1">
                <a:solidFill>
                  <a:srgbClr val="595A5A"/>
                </a:solidFill>
              </a:rPr>
              <a:t>user:Fbouquet</a:t>
            </a:r>
            <a:r>
              <a:rPr lang="en-GB" sz="900" dirty="0">
                <a:solidFill>
                  <a:srgbClr val="595A5A"/>
                </a:solidFill>
              </a:rPr>
              <a:t>), </a:t>
            </a:r>
          </a:p>
          <a:p>
            <a:pPr lvl="0" algn="r"/>
            <a:r>
              <a:rPr lang="en-GB" sz="900" dirty="0">
                <a:solidFill>
                  <a:srgbClr val="595A5A"/>
                </a:solidFill>
              </a:rPr>
              <a:t>Jeffrey </a:t>
            </a:r>
            <a:r>
              <a:rPr lang="en-GB" sz="900" dirty="0" err="1">
                <a:solidFill>
                  <a:srgbClr val="595A5A"/>
                </a:solidFill>
              </a:rPr>
              <a:t>Quilliam</a:t>
            </a:r>
            <a:r>
              <a:rPr lang="en-GB" sz="900" dirty="0">
                <a:solidFill>
                  <a:srgbClr val="595A5A"/>
                </a:solidFill>
              </a:rPr>
              <a:t>, LPS, </a:t>
            </a:r>
            <a:r>
              <a:rPr lang="en-GB" sz="900" dirty="0" err="1">
                <a:solidFill>
                  <a:srgbClr val="595A5A"/>
                </a:solidFill>
              </a:rPr>
              <a:t>Orsay</a:t>
            </a:r>
            <a:r>
              <a:rPr lang="en-GB" sz="900" dirty="0">
                <a:solidFill>
                  <a:srgbClr val="595A5A"/>
                </a:solidFill>
              </a:rPr>
              <a:t>, France [CC BY-SA 3.0] via Wikimedia Commons</a:t>
            </a:r>
          </a:p>
        </p:txBody>
      </p:sp>
      <p:pic>
        <p:nvPicPr>
          <p:cNvPr id="2" name="Bild 1" descr="Levitation_of_a_magnet_on_top_of_a_superconductor_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342" y="900000"/>
            <a:ext cx="4805215" cy="32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8252944" y="169668"/>
            <a:ext cx="89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>
                <a:solidFill>
                  <a:schemeClr val="bg1"/>
                </a:solidFill>
              </a:rPr>
              <a:t>m6</a:t>
            </a:r>
          </a:p>
        </p:txBody>
      </p:sp>
      <p:grpSp>
        <p:nvGrpSpPr>
          <p:cNvPr id="43" name="Gruppierung 42"/>
          <p:cNvGrpSpPr/>
          <p:nvPr/>
        </p:nvGrpSpPr>
        <p:grpSpPr>
          <a:xfrm>
            <a:off x="8252944" y="0"/>
            <a:ext cx="900000" cy="899999"/>
            <a:chOff x="8252944" y="0"/>
            <a:chExt cx="900000" cy="899999"/>
          </a:xfrm>
          <a:solidFill>
            <a:srgbClr val="253F61"/>
          </a:solidFill>
        </p:grpSpPr>
        <p:sp>
          <p:nvSpPr>
            <p:cNvPr id="44" name="Rechteck 43"/>
            <p:cNvSpPr/>
            <p:nvPr/>
          </p:nvSpPr>
          <p:spPr>
            <a:xfrm>
              <a:off x="8252944" y="0"/>
              <a:ext cx="900000" cy="8999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8252944" y="169668"/>
              <a:ext cx="89105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>
                  <a:solidFill>
                    <a:schemeClr val="bg1"/>
                  </a:solidFill>
                </a:rPr>
                <a:t>m11</a:t>
              </a:r>
            </a:p>
          </p:txBody>
        </p:sp>
      </p:grpSp>
      <p:sp>
        <p:nvSpPr>
          <p:cNvPr id="22" name="Rechteck 21"/>
          <p:cNvSpPr/>
          <p:nvPr/>
        </p:nvSpPr>
        <p:spPr>
          <a:xfrm>
            <a:off x="355600" y="900000"/>
            <a:ext cx="7899400" cy="202946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52693" y="1078973"/>
            <a:ext cx="7800251" cy="16312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>
                <a:solidFill>
                  <a:srgbClr val="59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FUSION SPIN-OFFS: CELLULAR NEURAL NETWORKS (CNNS) FOR DATA PROCESSING</a:t>
            </a:r>
          </a:p>
          <a:p>
            <a:r>
              <a:rPr lang="en-GB" sz="2000" dirty="0">
                <a:solidFill>
                  <a:srgbClr val="59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Driving improvements in </a:t>
            </a:r>
            <a:r>
              <a:rPr lang="en-GB" sz="2000">
                <a:solidFill>
                  <a:srgbClr val="59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hardware systems </a:t>
            </a:r>
            <a:br>
              <a:rPr lang="en-GB" sz="2000">
                <a:solidFill>
                  <a:srgbClr val="595A5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rgbClr val="59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for real-time image processing.</a:t>
            </a:r>
          </a:p>
        </p:txBody>
      </p:sp>
      <p:sp>
        <p:nvSpPr>
          <p:cNvPr id="3" name="Rechteck 2"/>
          <p:cNvSpPr/>
          <p:nvPr/>
        </p:nvSpPr>
        <p:spPr>
          <a:xfrm>
            <a:off x="2159000" y="6494502"/>
            <a:ext cx="69975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GB" sz="900" dirty="0">
                <a:solidFill>
                  <a:srgbClr val="595A5A"/>
                </a:solidFill>
              </a:rPr>
              <a:t>Image source: Pixabay.com, free download </a:t>
            </a:r>
          </a:p>
        </p:txBody>
      </p:sp>
      <p:pic>
        <p:nvPicPr>
          <p:cNvPr id="4" name="Bild 3" descr="networ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2"/>
          <a:stretch/>
        </p:blipFill>
        <p:spPr>
          <a:xfrm>
            <a:off x="355600" y="2913596"/>
            <a:ext cx="7899400" cy="356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2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8252944" y="169668"/>
            <a:ext cx="89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>
                <a:solidFill>
                  <a:schemeClr val="bg1"/>
                </a:solidFill>
              </a:rPr>
              <a:t>m6</a:t>
            </a:r>
          </a:p>
        </p:txBody>
      </p:sp>
      <p:grpSp>
        <p:nvGrpSpPr>
          <p:cNvPr id="43" name="Gruppierung 42"/>
          <p:cNvGrpSpPr/>
          <p:nvPr/>
        </p:nvGrpSpPr>
        <p:grpSpPr>
          <a:xfrm>
            <a:off x="8252944" y="0"/>
            <a:ext cx="900000" cy="899999"/>
            <a:chOff x="8252944" y="0"/>
            <a:chExt cx="900000" cy="899999"/>
          </a:xfrm>
          <a:solidFill>
            <a:srgbClr val="253F61"/>
          </a:solidFill>
        </p:grpSpPr>
        <p:sp>
          <p:nvSpPr>
            <p:cNvPr id="44" name="Rechteck 43"/>
            <p:cNvSpPr/>
            <p:nvPr/>
          </p:nvSpPr>
          <p:spPr>
            <a:xfrm>
              <a:off x="8252944" y="0"/>
              <a:ext cx="900000" cy="8999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8252944" y="169668"/>
              <a:ext cx="89105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>
                  <a:solidFill>
                    <a:schemeClr val="bg1"/>
                  </a:solidFill>
                </a:rPr>
                <a:t>m11</a:t>
              </a:r>
            </a:p>
          </p:txBody>
        </p:sp>
      </p:grpSp>
      <p:sp>
        <p:nvSpPr>
          <p:cNvPr id="22" name="Rechteck 21"/>
          <p:cNvSpPr/>
          <p:nvPr/>
        </p:nvSpPr>
        <p:spPr>
          <a:xfrm>
            <a:off x="355600" y="900000"/>
            <a:ext cx="3995743" cy="5580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52693" y="1078973"/>
            <a:ext cx="3898649" cy="16312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>
                <a:solidFill>
                  <a:srgbClr val="59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FUSION SPIN-OFFS: REMOTE HANDLING</a:t>
            </a:r>
          </a:p>
          <a:p>
            <a:r>
              <a:rPr lang="en-GB" sz="2000" dirty="0">
                <a:solidFill>
                  <a:srgbClr val="59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Fine-tuning remote handling techniques</a:t>
            </a:r>
          </a:p>
        </p:txBody>
      </p:sp>
      <p:sp>
        <p:nvSpPr>
          <p:cNvPr id="3" name="Rechteck 2"/>
          <p:cNvSpPr/>
          <p:nvPr/>
        </p:nvSpPr>
        <p:spPr>
          <a:xfrm>
            <a:off x="2159000" y="6494502"/>
            <a:ext cx="69975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900" dirty="0">
                <a:solidFill>
                  <a:srgbClr val="595A5A"/>
                </a:solidFill>
              </a:rPr>
              <a:t>Image source: </a:t>
            </a:r>
            <a:r>
              <a:rPr lang="en-GB" sz="900" dirty="0" err="1">
                <a:solidFill>
                  <a:srgbClr val="595A5A"/>
                </a:solidFill>
              </a:rPr>
              <a:t>EUROfusion</a:t>
            </a:r>
            <a:endParaRPr lang="en-GB" sz="900" dirty="0">
              <a:solidFill>
                <a:srgbClr val="595A5A"/>
              </a:solidFill>
            </a:endParaRPr>
          </a:p>
        </p:txBody>
      </p:sp>
      <p:pic>
        <p:nvPicPr>
          <p:cNvPr id="4" name="Bild 3" descr="Remote-handling-at-JE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344" y="900001"/>
            <a:ext cx="4812160" cy="36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8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8252944" y="169668"/>
            <a:ext cx="89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>
                <a:solidFill>
                  <a:schemeClr val="bg1"/>
                </a:solidFill>
              </a:rPr>
              <a:t>m6</a:t>
            </a:r>
          </a:p>
        </p:txBody>
      </p:sp>
      <p:grpSp>
        <p:nvGrpSpPr>
          <p:cNvPr id="43" name="Gruppierung 42"/>
          <p:cNvGrpSpPr/>
          <p:nvPr/>
        </p:nvGrpSpPr>
        <p:grpSpPr>
          <a:xfrm>
            <a:off x="8252944" y="0"/>
            <a:ext cx="900000" cy="899999"/>
            <a:chOff x="8252944" y="0"/>
            <a:chExt cx="900000" cy="899999"/>
          </a:xfrm>
          <a:solidFill>
            <a:srgbClr val="253F61"/>
          </a:solidFill>
        </p:grpSpPr>
        <p:sp>
          <p:nvSpPr>
            <p:cNvPr id="44" name="Rechteck 43"/>
            <p:cNvSpPr/>
            <p:nvPr/>
          </p:nvSpPr>
          <p:spPr>
            <a:xfrm>
              <a:off x="8252944" y="0"/>
              <a:ext cx="900000" cy="8999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8252944" y="169668"/>
              <a:ext cx="89105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>
                  <a:solidFill>
                    <a:schemeClr val="bg1"/>
                  </a:solidFill>
                </a:rPr>
                <a:t>m11</a:t>
              </a:r>
            </a:p>
          </p:txBody>
        </p:sp>
      </p:grpSp>
      <p:sp>
        <p:nvSpPr>
          <p:cNvPr id="22" name="Rechteck 21"/>
          <p:cNvSpPr/>
          <p:nvPr/>
        </p:nvSpPr>
        <p:spPr>
          <a:xfrm>
            <a:off x="355600" y="900000"/>
            <a:ext cx="7897344" cy="1208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52694" y="1078973"/>
            <a:ext cx="7434006" cy="892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>
                <a:solidFill>
                  <a:srgbClr val="595A5A"/>
                </a:solidFill>
              </a:rPr>
              <a:t>WORLD ENERGY MIX </a:t>
            </a:r>
          </a:p>
          <a:p>
            <a:pPr>
              <a:spcAft>
                <a:spcPts val="1200"/>
              </a:spcAft>
            </a:pPr>
            <a:r>
              <a:rPr lang="de-DE" sz="2000">
                <a:solidFill>
                  <a:srgbClr val="595A5A"/>
                </a:solidFill>
              </a:rPr>
              <a:t>Growth prospects for world primary energy demand</a:t>
            </a:r>
          </a:p>
        </p:txBody>
      </p:sp>
      <p:sp>
        <p:nvSpPr>
          <p:cNvPr id="3" name="Rechteck 2"/>
          <p:cNvSpPr/>
          <p:nvPr/>
        </p:nvSpPr>
        <p:spPr>
          <a:xfrm>
            <a:off x="2159000" y="6494502"/>
            <a:ext cx="69975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900">
                <a:solidFill>
                  <a:srgbClr val="595959"/>
                </a:solidFill>
              </a:rPr>
              <a:t>Source: World Energy Outlook 2011, International Energy Agency (IEA)</a:t>
            </a:r>
          </a:p>
        </p:txBody>
      </p:sp>
      <p:grpSp>
        <p:nvGrpSpPr>
          <p:cNvPr id="2" name="Gruppierung 1"/>
          <p:cNvGrpSpPr/>
          <p:nvPr/>
        </p:nvGrpSpPr>
        <p:grpSpPr>
          <a:xfrm>
            <a:off x="1396614" y="3265594"/>
            <a:ext cx="2252504" cy="2062480"/>
            <a:chOff x="982662" y="2705100"/>
            <a:chExt cx="3217863" cy="2946400"/>
          </a:xfrm>
        </p:grpSpPr>
        <p:sp>
          <p:nvSpPr>
            <p:cNvPr id="12" name="Freeform 1"/>
            <p:cNvSpPr>
              <a:spLocks noChangeArrowheads="1"/>
            </p:cNvSpPr>
            <p:nvPr/>
          </p:nvSpPr>
          <p:spPr bwMode="auto">
            <a:xfrm>
              <a:off x="2108200" y="2705100"/>
              <a:ext cx="528637" cy="754063"/>
            </a:xfrm>
            <a:custGeom>
              <a:avLst/>
              <a:gdLst>
                <a:gd name="T0" fmla="*/ 1469 w 1470"/>
                <a:gd name="T1" fmla="*/ 0 h 2095"/>
                <a:gd name="T2" fmla="*/ 1469 w 1470"/>
                <a:gd name="T3" fmla="*/ 0 h 2095"/>
                <a:gd name="T4" fmla="*/ 0 w 1470"/>
                <a:gd name="T5" fmla="*/ 281 h 2095"/>
                <a:gd name="T6" fmla="*/ 719 w 1470"/>
                <a:gd name="T7" fmla="*/ 2094 h 2095"/>
                <a:gd name="T8" fmla="*/ 1469 w 1470"/>
                <a:gd name="T9" fmla="*/ 1969 h 2095"/>
                <a:gd name="T10" fmla="*/ 1469 w 1470"/>
                <a:gd name="T11" fmla="*/ 0 h 2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0" h="2095">
                  <a:moveTo>
                    <a:pt x="1469" y="0"/>
                  </a:moveTo>
                  <a:lnTo>
                    <a:pt x="1469" y="0"/>
                  </a:lnTo>
                  <a:cubicBezTo>
                    <a:pt x="937" y="0"/>
                    <a:pt x="469" y="94"/>
                    <a:pt x="0" y="281"/>
                  </a:cubicBezTo>
                  <a:cubicBezTo>
                    <a:pt x="719" y="2094"/>
                    <a:pt x="719" y="2094"/>
                    <a:pt x="719" y="2094"/>
                  </a:cubicBezTo>
                  <a:cubicBezTo>
                    <a:pt x="969" y="2000"/>
                    <a:pt x="1219" y="1969"/>
                    <a:pt x="1469" y="1969"/>
                  </a:cubicBezTo>
                  <a:lnTo>
                    <a:pt x="1469" y="0"/>
                  </a:lnTo>
                </a:path>
              </a:pathLst>
            </a:custGeom>
            <a:solidFill>
              <a:srgbClr val="E46C0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" name="Freeform 2"/>
            <p:cNvSpPr>
              <a:spLocks noChangeArrowheads="1"/>
            </p:cNvSpPr>
            <p:nvPr/>
          </p:nvSpPr>
          <p:spPr bwMode="auto">
            <a:xfrm>
              <a:off x="982662" y="3492500"/>
              <a:ext cx="1384300" cy="2047875"/>
            </a:xfrm>
            <a:custGeom>
              <a:avLst/>
              <a:gdLst>
                <a:gd name="T0" fmla="*/ 2500 w 3845"/>
                <a:gd name="T1" fmla="*/ 1875 h 5688"/>
                <a:gd name="T2" fmla="*/ 2500 w 3845"/>
                <a:gd name="T3" fmla="*/ 1875 h 5688"/>
                <a:gd name="T4" fmla="*/ 2719 w 3845"/>
                <a:gd name="T5" fmla="*/ 907 h 5688"/>
                <a:gd name="T6" fmla="*/ 1000 w 3845"/>
                <a:gd name="T7" fmla="*/ 0 h 5688"/>
                <a:gd name="T8" fmla="*/ 812 w 3845"/>
                <a:gd name="T9" fmla="*/ 438 h 5688"/>
                <a:gd name="T10" fmla="*/ 3125 w 3845"/>
                <a:gd name="T11" fmla="*/ 5687 h 5688"/>
                <a:gd name="T12" fmla="*/ 3844 w 3845"/>
                <a:gd name="T13" fmla="*/ 3843 h 5688"/>
                <a:gd name="T14" fmla="*/ 2500 w 3845"/>
                <a:gd name="T15" fmla="*/ 1875 h 5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45" h="5688">
                  <a:moveTo>
                    <a:pt x="2500" y="1875"/>
                  </a:moveTo>
                  <a:lnTo>
                    <a:pt x="2500" y="1875"/>
                  </a:lnTo>
                  <a:cubicBezTo>
                    <a:pt x="2500" y="1532"/>
                    <a:pt x="2562" y="1188"/>
                    <a:pt x="2719" y="907"/>
                  </a:cubicBezTo>
                  <a:cubicBezTo>
                    <a:pt x="1000" y="0"/>
                    <a:pt x="1000" y="0"/>
                    <a:pt x="1000" y="0"/>
                  </a:cubicBezTo>
                  <a:cubicBezTo>
                    <a:pt x="937" y="157"/>
                    <a:pt x="875" y="282"/>
                    <a:pt x="812" y="438"/>
                  </a:cubicBezTo>
                  <a:cubicBezTo>
                    <a:pt x="0" y="2531"/>
                    <a:pt x="1031" y="4874"/>
                    <a:pt x="3125" y="5687"/>
                  </a:cubicBezTo>
                  <a:cubicBezTo>
                    <a:pt x="3844" y="3843"/>
                    <a:pt x="3844" y="3843"/>
                    <a:pt x="3844" y="3843"/>
                  </a:cubicBezTo>
                  <a:cubicBezTo>
                    <a:pt x="3062" y="3531"/>
                    <a:pt x="2500" y="2781"/>
                    <a:pt x="2500" y="1875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Freeform 3"/>
            <p:cNvSpPr>
              <a:spLocks noChangeArrowheads="1"/>
            </p:cNvSpPr>
            <p:nvPr/>
          </p:nvSpPr>
          <p:spPr bwMode="auto">
            <a:xfrm>
              <a:off x="2130425" y="4616450"/>
              <a:ext cx="1698625" cy="1035050"/>
            </a:xfrm>
            <a:custGeom>
              <a:avLst/>
              <a:gdLst>
                <a:gd name="T0" fmla="*/ 1407 w 4720"/>
                <a:gd name="T1" fmla="*/ 844 h 2876"/>
                <a:gd name="T2" fmla="*/ 1407 w 4720"/>
                <a:gd name="T3" fmla="*/ 844 h 2876"/>
                <a:gd name="T4" fmla="*/ 719 w 4720"/>
                <a:gd name="T5" fmla="*/ 719 h 2876"/>
                <a:gd name="T6" fmla="*/ 0 w 4720"/>
                <a:gd name="T7" fmla="*/ 2594 h 2876"/>
                <a:gd name="T8" fmla="*/ 1469 w 4720"/>
                <a:gd name="T9" fmla="*/ 2875 h 2876"/>
                <a:gd name="T10" fmla="*/ 4719 w 4720"/>
                <a:gd name="T11" fmla="*/ 1188 h 2876"/>
                <a:gd name="T12" fmla="*/ 3094 w 4720"/>
                <a:gd name="T13" fmla="*/ 0 h 2876"/>
                <a:gd name="T14" fmla="*/ 1407 w 4720"/>
                <a:gd name="T15" fmla="*/ 844 h 2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20" h="2876">
                  <a:moveTo>
                    <a:pt x="1407" y="844"/>
                  </a:moveTo>
                  <a:lnTo>
                    <a:pt x="1407" y="844"/>
                  </a:lnTo>
                  <a:cubicBezTo>
                    <a:pt x="1157" y="844"/>
                    <a:pt x="938" y="813"/>
                    <a:pt x="719" y="719"/>
                  </a:cubicBezTo>
                  <a:cubicBezTo>
                    <a:pt x="0" y="2594"/>
                    <a:pt x="0" y="2594"/>
                    <a:pt x="0" y="2594"/>
                  </a:cubicBezTo>
                  <a:cubicBezTo>
                    <a:pt x="469" y="2782"/>
                    <a:pt x="969" y="2875"/>
                    <a:pt x="1469" y="2875"/>
                  </a:cubicBezTo>
                  <a:cubicBezTo>
                    <a:pt x="2750" y="2875"/>
                    <a:pt x="3938" y="2250"/>
                    <a:pt x="4719" y="1188"/>
                  </a:cubicBezTo>
                  <a:cubicBezTo>
                    <a:pt x="3094" y="0"/>
                    <a:pt x="3094" y="0"/>
                    <a:pt x="3094" y="0"/>
                  </a:cubicBezTo>
                  <a:cubicBezTo>
                    <a:pt x="2719" y="532"/>
                    <a:pt x="2094" y="844"/>
                    <a:pt x="1407" y="844"/>
                  </a:cubicBez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" name="Freeform 4"/>
            <p:cNvSpPr>
              <a:spLocks noChangeArrowheads="1"/>
            </p:cNvSpPr>
            <p:nvPr/>
          </p:nvSpPr>
          <p:spPr bwMode="auto">
            <a:xfrm>
              <a:off x="2749550" y="2716213"/>
              <a:ext cx="1450975" cy="2317750"/>
            </a:xfrm>
            <a:custGeom>
              <a:avLst/>
              <a:gdLst>
                <a:gd name="T0" fmla="*/ 250 w 4032"/>
                <a:gd name="T1" fmla="*/ 0 h 6438"/>
                <a:gd name="T2" fmla="*/ 250 w 4032"/>
                <a:gd name="T3" fmla="*/ 0 h 6438"/>
                <a:gd name="T4" fmla="*/ 0 w 4032"/>
                <a:gd name="T5" fmla="*/ 1938 h 6438"/>
                <a:gd name="T6" fmla="*/ 1781 w 4032"/>
                <a:gd name="T7" fmla="*/ 4031 h 6438"/>
                <a:gd name="T8" fmla="*/ 1406 w 4032"/>
                <a:gd name="T9" fmla="*/ 5249 h 6438"/>
                <a:gd name="T10" fmla="*/ 3031 w 4032"/>
                <a:gd name="T11" fmla="*/ 6437 h 6438"/>
                <a:gd name="T12" fmla="*/ 3781 w 4032"/>
                <a:gd name="T13" fmla="*/ 4530 h 6438"/>
                <a:gd name="T14" fmla="*/ 250 w 4032"/>
                <a:gd name="T15" fmla="*/ 0 h 6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32" h="6438">
                  <a:moveTo>
                    <a:pt x="250" y="0"/>
                  </a:moveTo>
                  <a:lnTo>
                    <a:pt x="250" y="0"/>
                  </a:lnTo>
                  <a:cubicBezTo>
                    <a:pt x="0" y="1938"/>
                    <a:pt x="0" y="1938"/>
                    <a:pt x="0" y="1938"/>
                  </a:cubicBezTo>
                  <a:cubicBezTo>
                    <a:pt x="1000" y="2094"/>
                    <a:pt x="1781" y="2969"/>
                    <a:pt x="1781" y="4031"/>
                  </a:cubicBezTo>
                  <a:cubicBezTo>
                    <a:pt x="1781" y="4468"/>
                    <a:pt x="1656" y="4905"/>
                    <a:pt x="1406" y="5249"/>
                  </a:cubicBezTo>
                  <a:cubicBezTo>
                    <a:pt x="3031" y="6437"/>
                    <a:pt x="3031" y="6437"/>
                    <a:pt x="3031" y="6437"/>
                  </a:cubicBezTo>
                  <a:cubicBezTo>
                    <a:pt x="3438" y="5843"/>
                    <a:pt x="3688" y="5249"/>
                    <a:pt x="3781" y="4530"/>
                  </a:cubicBezTo>
                  <a:cubicBezTo>
                    <a:pt x="4031" y="2313"/>
                    <a:pt x="2469" y="281"/>
                    <a:pt x="250" y="0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Freeform 5"/>
            <p:cNvSpPr>
              <a:spLocks noChangeArrowheads="1"/>
            </p:cNvSpPr>
            <p:nvPr/>
          </p:nvSpPr>
          <p:spPr bwMode="auto">
            <a:xfrm>
              <a:off x="2659062" y="2705100"/>
              <a:ext cx="158750" cy="709613"/>
            </a:xfrm>
            <a:custGeom>
              <a:avLst/>
              <a:gdLst>
                <a:gd name="T0" fmla="*/ 438 w 439"/>
                <a:gd name="T1" fmla="*/ 31 h 1970"/>
                <a:gd name="T2" fmla="*/ 438 w 439"/>
                <a:gd name="T3" fmla="*/ 31 h 1970"/>
                <a:gd name="T4" fmla="*/ 0 w 439"/>
                <a:gd name="T5" fmla="*/ 0 h 1970"/>
                <a:gd name="T6" fmla="*/ 0 w 439"/>
                <a:gd name="T7" fmla="*/ 1969 h 1970"/>
                <a:gd name="T8" fmla="*/ 188 w 439"/>
                <a:gd name="T9" fmla="*/ 1969 h 1970"/>
                <a:gd name="T10" fmla="*/ 438 w 439"/>
                <a:gd name="T11" fmla="*/ 31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1970">
                  <a:moveTo>
                    <a:pt x="438" y="31"/>
                  </a:moveTo>
                  <a:lnTo>
                    <a:pt x="438" y="31"/>
                  </a:lnTo>
                  <a:cubicBezTo>
                    <a:pt x="281" y="0"/>
                    <a:pt x="156" y="0"/>
                    <a:pt x="0" y="0"/>
                  </a:cubicBezTo>
                  <a:cubicBezTo>
                    <a:pt x="0" y="1969"/>
                    <a:pt x="0" y="1969"/>
                    <a:pt x="0" y="1969"/>
                  </a:cubicBezTo>
                  <a:cubicBezTo>
                    <a:pt x="63" y="1969"/>
                    <a:pt x="125" y="1969"/>
                    <a:pt x="188" y="1969"/>
                  </a:cubicBezTo>
                  <a:lnTo>
                    <a:pt x="438" y="31"/>
                  </a:lnTo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" name="Freeform 6"/>
            <p:cNvSpPr>
              <a:spLocks noChangeArrowheads="1"/>
            </p:cNvSpPr>
            <p:nvPr/>
          </p:nvSpPr>
          <p:spPr bwMode="auto">
            <a:xfrm>
              <a:off x="1354137" y="2862263"/>
              <a:ext cx="946150" cy="946150"/>
            </a:xfrm>
            <a:custGeom>
              <a:avLst/>
              <a:gdLst>
                <a:gd name="T0" fmla="*/ 2625 w 2626"/>
                <a:gd name="T1" fmla="*/ 1750 h 2626"/>
                <a:gd name="T2" fmla="*/ 2625 w 2626"/>
                <a:gd name="T3" fmla="*/ 1750 h 2626"/>
                <a:gd name="T4" fmla="*/ 1781 w 2626"/>
                <a:gd name="T5" fmla="*/ 0 h 2626"/>
                <a:gd name="T6" fmla="*/ 0 w 2626"/>
                <a:gd name="T7" fmla="*/ 1688 h 2626"/>
                <a:gd name="T8" fmla="*/ 1719 w 2626"/>
                <a:gd name="T9" fmla="*/ 2625 h 2626"/>
                <a:gd name="T10" fmla="*/ 2625 w 2626"/>
                <a:gd name="T11" fmla="*/ 1750 h 2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26" h="2626">
                  <a:moveTo>
                    <a:pt x="2625" y="1750"/>
                  </a:moveTo>
                  <a:lnTo>
                    <a:pt x="2625" y="1750"/>
                  </a:lnTo>
                  <a:cubicBezTo>
                    <a:pt x="1781" y="0"/>
                    <a:pt x="1781" y="0"/>
                    <a:pt x="1781" y="0"/>
                  </a:cubicBezTo>
                  <a:cubicBezTo>
                    <a:pt x="969" y="375"/>
                    <a:pt x="406" y="938"/>
                    <a:pt x="0" y="1688"/>
                  </a:cubicBezTo>
                  <a:cubicBezTo>
                    <a:pt x="1719" y="2625"/>
                    <a:pt x="1719" y="2625"/>
                    <a:pt x="1719" y="2625"/>
                  </a:cubicBezTo>
                  <a:cubicBezTo>
                    <a:pt x="1938" y="2250"/>
                    <a:pt x="2250" y="1938"/>
                    <a:pt x="2625" y="1750"/>
                  </a:cubicBezTo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" name="Freeform 7"/>
            <p:cNvSpPr>
              <a:spLocks noChangeArrowheads="1"/>
            </p:cNvSpPr>
            <p:nvPr/>
          </p:nvSpPr>
          <p:spPr bwMode="auto">
            <a:xfrm>
              <a:off x="2017712" y="2816225"/>
              <a:ext cx="327025" cy="663575"/>
            </a:xfrm>
            <a:custGeom>
              <a:avLst/>
              <a:gdLst>
                <a:gd name="T0" fmla="*/ 187 w 907"/>
                <a:gd name="T1" fmla="*/ 0 h 1845"/>
                <a:gd name="T2" fmla="*/ 187 w 907"/>
                <a:gd name="T3" fmla="*/ 0 h 1845"/>
                <a:gd name="T4" fmla="*/ 0 w 907"/>
                <a:gd name="T5" fmla="*/ 94 h 1845"/>
                <a:gd name="T6" fmla="*/ 844 w 907"/>
                <a:gd name="T7" fmla="*/ 1844 h 1845"/>
                <a:gd name="T8" fmla="*/ 906 w 907"/>
                <a:gd name="T9" fmla="*/ 1813 h 1845"/>
                <a:gd name="T10" fmla="*/ 187 w 907"/>
                <a:gd name="T11" fmla="*/ 0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7" h="1845">
                  <a:moveTo>
                    <a:pt x="187" y="0"/>
                  </a:moveTo>
                  <a:lnTo>
                    <a:pt x="187" y="0"/>
                  </a:lnTo>
                  <a:cubicBezTo>
                    <a:pt x="125" y="32"/>
                    <a:pt x="62" y="63"/>
                    <a:pt x="0" y="94"/>
                  </a:cubicBezTo>
                  <a:cubicBezTo>
                    <a:pt x="844" y="1844"/>
                    <a:pt x="844" y="1844"/>
                    <a:pt x="844" y="1844"/>
                  </a:cubicBezTo>
                  <a:cubicBezTo>
                    <a:pt x="875" y="1813"/>
                    <a:pt x="906" y="1813"/>
                    <a:pt x="906" y="1813"/>
                  </a:cubicBezTo>
                  <a:lnTo>
                    <a:pt x="187" y="0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" name="Gruppierung 3"/>
          <p:cNvGrpSpPr/>
          <p:nvPr/>
        </p:nvGrpSpPr>
        <p:grpSpPr>
          <a:xfrm>
            <a:off x="5872982" y="3270992"/>
            <a:ext cx="2158048" cy="2054702"/>
            <a:chOff x="5392737" y="2705100"/>
            <a:chExt cx="3082925" cy="2935288"/>
          </a:xfrm>
        </p:grpSpPr>
        <p:sp>
          <p:nvSpPr>
            <p:cNvPr id="20" name="Freeform 8"/>
            <p:cNvSpPr>
              <a:spLocks noChangeArrowheads="1"/>
            </p:cNvSpPr>
            <p:nvPr/>
          </p:nvSpPr>
          <p:spPr bwMode="auto">
            <a:xfrm>
              <a:off x="6337300" y="2705100"/>
              <a:ext cx="619125" cy="765175"/>
            </a:xfrm>
            <a:custGeom>
              <a:avLst/>
              <a:gdLst>
                <a:gd name="T0" fmla="*/ 1718 w 1719"/>
                <a:gd name="T1" fmla="*/ 0 h 2126"/>
                <a:gd name="T2" fmla="*/ 1718 w 1719"/>
                <a:gd name="T3" fmla="*/ 0 h 2126"/>
                <a:gd name="T4" fmla="*/ 0 w 1719"/>
                <a:gd name="T5" fmla="*/ 406 h 2126"/>
                <a:gd name="T6" fmla="*/ 844 w 1719"/>
                <a:gd name="T7" fmla="*/ 2125 h 2126"/>
                <a:gd name="T8" fmla="*/ 1718 w 1719"/>
                <a:gd name="T9" fmla="*/ 1937 h 2126"/>
                <a:gd name="T10" fmla="*/ 1718 w 1719"/>
                <a:gd name="T11" fmla="*/ 0 h 2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9" h="2126">
                  <a:moveTo>
                    <a:pt x="1718" y="0"/>
                  </a:moveTo>
                  <a:lnTo>
                    <a:pt x="1718" y="0"/>
                  </a:lnTo>
                  <a:cubicBezTo>
                    <a:pt x="1094" y="0"/>
                    <a:pt x="531" y="125"/>
                    <a:pt x="0" y="406"/>
                  </a:cubicBezTo>
                  <a:cubicBezTo>
                    <a:pt x="844" y="2125"/>
                    <a:pt x="844" y="2125"/>
                    <a:pt x="844" y="2125"/>
                  </a:cubicBezTo>
                  <a:cubicBezTo>
                    <a:pt x="1094" y="2000"/>
                    <a:pt x="1406" y="1937"/>
                    <a:pt x="1718" y="1937"/>
                  </a:cubicBezTo>
                  <a:lnTo>
                    <a:pt x="1718" y="0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" name="Freeform 9"/>
            <p:cNvSpPr>
              <a:spLocks noChangeArrowheads="1"/>
            </p:cNvSpPr>
            <p:nvPr/>
          </p:nvSpPr>
          <p:spPr bwMode="auto">
            <a:xfrm>
              <a:off x="6034087" y="2862263"/>
              <a:ext cx="585788" cy="709612"/>
            </a:xfrm>
            <a:custGeom>
              <a:avLst/>
              <a:gdLst>
                <a:gd name="T0" fmla="*/ 781 w 1626"/>
                <a:gd name="T1" fmla="*/ 0 h 1970"/>
                <a:gd name="T2" fmla="*/ 781 w 1626"/>
                <a:gd name="T3" fmla="*/ 0 h 1970"/>
                <a:gd name="T4" fmla="*/ 0 w 1626"/>
                <a:gd name="T5" fmla="*/ 500 h 1970"/>
                <a:gd name="T6" fmla="*/ 1219 w 1626"/>
                <a:gd name="T7" fmla="*/ 1969 h 1970"/>
                <a:gd name="T8" fmla="*/ 1625 w 1626"/>
                <a:gd name="T9" fmla="*/ 1719 h 1970"/>
                <a:gd name="T10" fmla="*/ 781 w 1626"/>
                <a:gd name="T11" fmla="*/ 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6" h="1970">
                  <a:moveTo>
                    <a:pt x="781" y="0"/>
                  </a:moveTo>
                  <a:lnTo>
                    <a:pt x="781" y="0"/>
                  </a:lnTo>
                  <a:cubicBezTo>
                    <a:pt x="469" y="125"/>
                    <a:pt x="250" y="282"/>
                    <a:pt x="0" y="500"/>
                  </a:cubicBezTo>
                  <a:cubicBezTo>
                    <a:pt x="1219" y="1969"/>
                    <a:pt x="1219" y="1969"/>
                    <a:pt x="1219" y="1969"/>
                  </a:cubicBezTo>
                  <a:cubicBezTo>
                    <a:pt x="1344" y="1875"/>
                    <a:pt x="1469" y="1782"/>
                    <a:pt x="1625" y="1719"/>
                  </a:cubicBezTo>
                  <a:lnTo>
                    <a:pt x="781" y="0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" name="Freeform 10"/>
            <p:cNvSpPr>
              <a:spLocks noChangeArrowheads="1"/>
            </p:cNvSpPr>
            <p:nvPr/>
          </p:nvSpPr>
          <p:spPr bwMode="auto">
            <a:xfrm>
              <a:off x="5527675" y="3052763"/>
              <a:ext cx="933450" cy="968375"/>
            </a:xfrm>
            <a:custGeom>
              <a:avLst/>
              <a:gdLst>
                <a:gd name="T0" fmla="*/ 2594 w 2595"/>
                <a:gd name="T1" fmla="*/ 1468 h 2688"/>
                <a:gd name="T2" fmla="*/ 2594 w 2595"/>
                <a:gd name="T3" fmla="*/ 1468 h 2688"/>
                <a:gd name="T4" fmla="*/ 1344 w 2595"/>
                <a:gd name="T5" fmla="*/ 0 h 2688"/>
                <a:gd name="T6" fmla="*/ 0 w 2595"/>
                <a:gd name="T7" fmla="*/ 2375 h 2688"/>
                <a:gd name="T8" fmla="*/ 1906 w 2595"/>
                <a:gd name="T9" fmla="*/ 2687 h 2688"/>
                <a:gd name="T10" fmla="*/ 2594 w 2595"/>
                <a:gd name="T11" fmla="*/ 1468 h 2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95" h="2688">
                  <a:moveTo>
                    <a:pt x="2594" y="1468"/>
                  </a:moveTo>
                  <a:lnTo>
                    <a:pt x="2594" y="1468"/>
                  </a:lnTo>
                  <a:cubicBezTo>
                    <a:pt x="1344" y="0"/>
                    <a:pt x="1344" y="0"/>
                    <a:pt x="1344" y="0"/>
                  </a:cubicBezTo>
                  <a:cubicBezTo>
                    <a:pt x="625" y="625"/>
                    <a:pt x="156" y="1406"/>
                    <a:pt x="0" y="2375"/>
                  </a:cubicBezTo>
                  <a:cubicBezTo>
                    <a:pt x="1906" y="2687"/>
                    <a:pt x="1906" y="2687"/>
                    <a:pt x="1906" y="2687"/>
                  </a:cubicBezTo>
                  <a:cubicBezTo>
                    <a:pt x="1968" y="2218"/>
                    <a:pt x="2219" y="1781"/>
                    <a:pt x="2594" y="1468"/>
                  </a:cubicBezTo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" name="Freeform 11"/>
            <p:cNvSpPr>
              <a:spLocks noChangeArrowheads="1"/>
            </p:cNvSpPr>
            <p:nvPr/>
          </p:nvSpPr>
          <p:spPr bwMode="auto">
            <a:xfrm>
              <a:off x="5392737" y="3930650"/>
              <a:ext cx="1384300" cy="1665288"/>
            </a:xfrm>
            <a:custGeom>
              <a:avLst/>
              <a:gdLst>
                <a:gd name="T0" fmla="*/ 2250 w 3844"/>
                <a:gd name="T1" fmla="*/ 625 h 4625"/>
                <a:gd name="T2" fmla="*/ 2250 w 3844"/>
                <a:gd name="T3" fmla="*/ 625 h 4625"/>
                <a:gd name="T4" fmla="*/ 2250 w 3844"/>
                <a:gd name="T5" fmla="*/ 313 h 4625"/>
                <a:gd name="T6" fmla="*/ 344 w 3844"/>
                <a:gd name="T7" fmla="*/ 0 h 4625"/>
                <a:gd name="T8" fmla="*/ 3343 w 3844"/>
                <a:gd name="T9" fmla="*/ 4624 h 4625"/>
                <a:gd name="T10" fmla="*/ 3843 w 3844"/>
                <a:gd name="T11" fmla="*/ 2655 h 4625"/>
                <a:gd name="T12" fmla="*/ 2250 w 3844"/>
                <a:gd name="T13" fmla="*/ 625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4" h="4625">
                  <a:moveTo>
                    <a:pt x="2250" y="625"/>
                  </a:moveTo>
                  <a:lnTo>
                    <a:pt x="2250" y="625"/>
                  </a:lnTo>
                  <a:cubicBezTo>
                    <a:pt x="2250" y="531"/>
                    <a:pt x="2250" y="438"/>
                    <a:pt x="2250" y="313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0" y="2093"/>
                    <a:pt x="1281" y="4093"/>
                    <a:pt x="3343" y="4624"/>
                  </a:cubicBezTo>
                  <a:cubicBezTo>
                    <a:pt x="3843" y="2655"/>
                    <a:pt x="3843" y="2655"/>
                    <a:pt x="3843" y="2655"/>
                  </a:cubicBezTo>
                  <a:cubicBezTo>
                    <a:pt x="2906" y="2437"/>
                    <a:pt x="2250" y="1624"/>
                    <a:pt x="2250" y="625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" name="Freeform 12"/>
            <p:cNvSpPr>
              <a:spLocks noChangeArrowheads="1"/>
            </p:cNvSpPr>
            <p:nvPr/>
          </p:nvSpPr>
          <p:spPr bwMode="auto">
            <a:xfrm>
              <a:off x="6619875" y="4448175"/>
              <a:ext cx="1709737" cy="1192213"/>
            </a:xfrm>
            <a:custGeom>
              <a:avLst/>
              <a:gdLst>
                <a:gd name="T0" fmla="*/ 937 w 4751"/>
                <a:gd name="T1" fmla="*/ 1281 h 3313"/>
                <a:gd name="T2" fmla="*/ 937 w 4751"/>
                <a:gd name="T3" fmla="*/ 1281 h 3313"/>
                <a:gd name="T4" fmla="*/ 500 w 4751"/>
                <a:gd name="T5" fmla="*/ 1250 h 3313"/>
                <a:gd name="T6" fmla="*/ 0 w 4751"/>
                <a:gd name="T7" fmla="*/ 3187 h 3313"/>
                <a:gd name="T8" fmla="*/ 969 w 4751"/>
                <a:gd name="T9" fmla="*/ 3312 h 3313"/>
                <a:gd name="T10" fmla="*/ 4750 w 4751"/>
                <a:gd name="T11" fmla="*/ 718 h 3313"/>
                <a:gd name="T12" fmla="*/ 2875 w 4751"/>
                <a:gd name="T13" fmla="*/ 0 h 3313"/>
                <a:gd name="T14" fmla="*/ 937 w 4751"/>
                <a:gd name="T15" fmla="*/ 1281 h 3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51" h="3313">
                  <a:moveTo>
                    <a:pt x="937" y="1281"/>
                  </a:moveTo>
                  <a:lnTo>
                    <a:pt x="937" y="1281"/>
                  </a:lnTo>
                  <a:cubicBezTo>
                    <a:pt x="781" y="1281"/>
                    <a:pt x="625" y="1281"/>
                    <a:pt x="500" y="1250"/>
                  </a:cubicBezTo>
                  <a:cubicBezTo>
                    <a:pt x="0" y="3187"/>
                    <a:pt x="0" y="3187"/>
                    <a:pt x="0" y="3187"/>
                  </a:cubicBezTo>
                  <a:cubicBezTo>
                    <a:pt x="344" y="3281"/>
                    <a:pt x="656" y="3312"/>
                    <a:pt x="969" y="3312"/>
                  </a:cubicBezTo>
                  <a:cubicBezTo>
                    <a:pt x="2656" y="3312"/>
                    <a:pt x="4156" y="2281"/>
                    <a:pt x="4750" y="718"/>
                  </a:cubicBezTo>
                  <a:cubicBezTo>
                    <a:pt x="2875" y="0"/>
                    <a:pt x="2875" y="0"/>
                    <a:pt x="2875" y="0"/>
                  </a:cubicBezTo>
                  <a:cubicBezTo>
                    <a:pt x="2563" y="750"/>
                    <a:pt x="1813" y="1281"/>
                    <a:pt x="937" y="1281"/>
                  </a:cubicBez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Freeform 13"/>
            <p:cNvSpPr>
              <a:spLocks noChangeArrowheads="1"/>
            </p:cNvSpPr>
            <p:nvPr/>
          </p:nvSpPr>
          <p:spPr bwMode="auto">
            <a:xfrm>
              <a:off x="7113587" y="2727325"/>
              <a:ext cx="1362075" cy="1957388"/>
            </a:xfrm>
            <a:custGeom>
              <a:avLst/>
              <a:gdLst>
                <a:gd name="T0" fmla="*/ 2938 w 3782"/>
                <a:gd name="T1" fmla="*/ 1657 h 5438"/>
                <a:gd name="T2" fmla="*/ 2938 w 3782"/>
                <a:gd name="T3" fmla="*/ 1657 h 5438"/>
                <a:gd name="T4" fmla="*/ 344 w 3782"/>
                <a:gd name="T5" fmla="*/ 0 h 5438"/>
                <a:gd name="T6" fmla="*/ 0 w 3782"/>
                <a:gd name="T7" fmla="*/ 1907 h 5438"/>
                <a:gd name="T8" fmla="*/ 1656 w 3782"/>
                <a:gd name="T9" fmla="*/ 3969 h 5438"/>
                <a:gd name="T10" fmla="*/ 1531 w 3782"/>
                <a:gd name="T11" fmla="*/ 4718 h 5438"/>
                <a:gd name="T12" fmla="*/ 3406 w 3782"/>
                <a:gd name="T13" fmla="*/ 5437 h 5438"/>
                <a:gd name="T14" fmla="*/ 3594 w 3782"/>
                <a:gd name="T15" fmla="*/ 4718 h 5438"/>
                <a:gd name="T16" fmla="*/ 2938 w 3782"/>
                <a:gd name="T17" fmla="*/ 1657 h 5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82" h="5438">
                  <a:moveTo>
                    <a:pt x="2938" y="1657"/>
                  </a:moveTo>
                  <a:lnTo>
                    <a:pt x="2938" y="1657"/>
                  </a:lnTo>
                  <a:cubicBezTo>
                    <a:pt x="2313" y="782"/>
                    <a:pt x="1375" y="188"/>
                    <a:pt x="344" y="0"/>
                  </a:cubicBezTo>
                  <a:cubicBezTo>
                    <a:pt x="0" y="1907"/>
                    <a:pt x="0" y="1907"/>
                    <a:pt x="0" y="1907"/>
                  </a:cubicBezTo>
                  <a:cubicBezTo>
                    <a:pt x="938" y="2125"/>
                    <a:pt x="1656" y="2969"/>
                    <a:pt x="1656" y="3969"/>
                  </a:cubicBezTo>
                  <a:cubicBezTo>
                    <a:pt x="1656" y="4218"/>
                    <a:pt x="1625" y="4499"/>
                    <a:pt x="1531" y="4718"/>
                  </a:cubicBezTo>
                  <a:cubicBezTo>
                    <a:pt x="3406" y="5437"/>
                    <a:pt x="3406" y="5437"/>
                    <a:pt x="3406" y="5437"/>
                  </a:cubicBezTo>
                  <a:cubicBezTo>
                    <a:pt x="3500" y="5187"/>
                    <a:pt x="3562" y="4968"/>
                    <a:pt x="3594" y="4718"/>
                  </a:cubicBezTo>
                  <a:cubicBezTo>
                    <a:pt x="3781" y="3657"/>
                    <a:pt x="3562" y="2563"/>
                    <a:pt x="2938" y="1657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Freeform 14"/>
            <p:cNvSpPr>
              <a:spLocks noChangeArrowheads="1"/>
            </p:cNvSpPr>
            <p:nvPr/>
          </p:nvSpPr>
          <p:spPr bwMode="auto">
            <a:xfrm>
              <a:off x="6978649" y="2705100"/>
              <a:ext cx="236537" cy="709613"/>
            </a:xfrm>
            <a:custGeom>
              <a:avLst/>
              <a:gdLst>
                <a:gd name="T0" fmla="*/ 656 w 657"/>
                <a:gd name="T1" fmla="*/ 62 h 1970"/>
                <a:gd name="T2" fmla="*/ 656 w 657"/>
                <a:gd name="T3" fmla="*/ 62 h 1970"/>
                <a:gd name="T4" fmla="*/ 0 w 657"/>
                <a:gd name="T5" fmla="*/ 0 h 1970"/>
                <a:gd name="T6" fmla="*/ 0 w 657"/>
                <a:gd name="T7" fmla="*/ 1937 h 1970"/>
                <a:gd name="T8" fmla="*/ 313 w 657"/>
                <a:gd name="T9" fmla="*/ 1969 h 1970"/>
                <a:gd name="T10" fmla="*/ 656 w 657"/>
                <a:gd name="T11" fmla="*/ 62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7" h="1970">
                  <a:moveTo>
                    <a:pt x="656" y="62"/>
                  </a:moveTo>
                  <a:lnTo>
                    <a:pt x="656" y="62"/>
                  </a:lnTo>
                  <a:cubicBezTo>
                    <a:pt x="406" y="0"/>
                    <a:pt x="250" y="0"/>
                    <a:pt x="0" y="0"/>
                  </a:cubicBezTo>
                  <a:cubicBezTo>
                    <a:pt x="0" y="1937"/>
                    <a:pt x="0" y="1937"/>
                    <a:pt x="0" y="1937"/>
                  </a:cubicBezTo>
                  <a:cubicBezTo>
                    <a:pt x="94" y="1937"/>
                    <a:pt x="219" y="1937"/>
                    <a:pt x="313" y="1969"/>
                  </a:cubicBezTo>
                  <a:lnTo>
                    <a:pt x="656" y="62"/>
                  </a:lnTo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FF"/>
                </a:solidFill>
              </a:endParaRPr>
            </a:p>
          </p:txBody>
        </p:sp>
      </p:grpSp>
      <p:sp>
        <p:nvSpPr>
          <p:cNvPr id="5" name="Rechteck 4"/>
          <p:cNvSpPr/>
          <p:nvPr/>
        </p:nvSpPr>
        <p:spPr>
          <a:xfrm>
            <a:off x="1457330" y="2198748"/>
            <a:ext cx="2225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595A5A"/>
                </a:solidFill>
              </a:rPr>
              <a:t>2009</a:t>
            </a:r>
            <a:r>
              <a:rPr lang="de-DE">
                <a:solidFill>
                  <a:srgbClr val="595A5A"/>
                </a:solidFill>
              </a:rPr>
              <a:t> 12.13 billion toe</a:t>
            </a:r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5839299" y="2211978"/>
            <a:ext cx="2225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595A5A"/>
                </a:solidFill>
              </a:rPr>
              <a:t>2035</a:t>
            </a:r>
            <a:r>
              <a:rPr lang="de-DE">
                <a:solidFill>
                  <a:srgbClr val="595A5A"/>
                </a:solidFill>
              </a:rPr>
              <a:t> 16.96 billion toe</a:t>
            </a:r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1278539" y="2750159"/>
            <a:ext cx="981957" cy="251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00"/>
              </a:lnSpc>
            </a:pPr>
            <a:r>
              <a:rPr lang="de-DE" sz="1200">
                <a:solidFill>
                  <a:srgbClr val="595A5A"/>
                </a:solidFill>
              </a:rPr>
              <a:t>6% Nuclear</a:t>
            </a:r>
            <a:endParaRPr lang="de-DE" sz="1200"/>
          </a:p>
        </p:txBody>
      </p:sp>
      <p:cxnSp>
        <p:nvCxnSpPr>
          <p:cNvPr id="28" name="Gerade Verbindung 27"/>
          <p:cNvCxnSpPr/>
          <p:nvPr/>
        </p:nvCxnSpPr>
        <p:spPr>
          <a:xfrm>
            <a:off x="2235095" y="2850434"/>
            <a:ext cx="130529" cy="530572"/>
          </a:xfrm>
          <a:prstGeom prst="line">
            <a:avLst/>
          </a:prstGeom>
          <a:ln w="12700">
            <a:solidFill>
              <a:srgbClr val="595A5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 flipH="1">
            <a:off x="2618145" y="3022123"/>
            <a:ext cx="15291" cy="358883"/>
          </a:xfrm>
          <a:prstGeom prst="line">
            <a:avLst/>
          </a:prstGeom>
          <a:ln w="12700">
            <a:solidFill>
              <a:srgbClr val="595A5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hteck 38"/>
          <p:cNvSpPr/>
          <p:nvPr/>
        </p:nvSpPr>
        <p:spPr>
          <a:xfrm>
            <a:off x="2580836" y="2943016"/>
            <a:ext cx="1258784" cy="251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de-DE" sz="1200">
                <a:solidFill>
                  <a:srgbClr val="595A5A"/>
                </a:solidFill>
              </a:rPr>
              <a:t>2% Hydroelectric</a:t>
            </a:r>
            <a:endParaRPr lang="de-DE" sz="1200"/>
          </a:p>
        </p:txBody>
      </p:sp>
      <p:sp>
        <p:nvSpPr>
          <p:cNvPr id="40" name="Rechteck 39"/>
          <p:cNvSpPr/>
          <p:nvPr/>
        </p:nvSpPr>
        <p:spPr>
          <a:xfrm>
            <a:off x="3606654" y="3799618"/>
            <a:ext cx="743126" cy="251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de-DE" sz="1200">
                <a:solidFill>
                  <a:srgbClr val="595A5A"/>
                </a:solidFill>
              </a:rPr>
              <a:t>33% Oil</a:t>
            </a:r>
            <a:endParaRPr lang="de-DE" sz="1200"/>
          </a:p>
        </p:txBody>
      </p:sp>
      <p:cxnSp>
        <p:nvCxnSpPr>
          <p:cNvPr id="41" name="Gerade Verbindung 40"/>
          <p:cNvCxnSpPr/>
          <p:nvPr/>
        </p:nvCxnSpPr>
        <p:spPr>
          <a:xfrm flipV="1">
            <a:off x="3434082" y="3944989"/>
            <a:ext cx="248775" cy="67680"/>
          </a:xfrm>
          <a:prstGeom prst="line">
            <a:avLst/>
          </a:prstGeom>
          <a:ln w="12700">
            <a:solidFill>
              <a:srgbClr val="595A5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hteck 45"/>
          <p:cNvSpPr/>
          <p:nvPr/>
        </p:nvSpPr>
        <p:spPr>
          <a:xfrm>
            <a:off x="2920050" y="5345381"/>
            <a:ext cx="1303828" cy="251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de-DE" sz="1200">
                <a:solidFill>
                  <a:srgbClr val="595A5A"/>
                </a:solidFill>
              </a:rPr>
              <a:t>21% Natural Gas</a:t>
            </a:r>
            <a:endParaRPr lang="de-DE" sz="1200"/>
          </a:p>
        </p:txBody>
      </p:sp>
      <p:cxnSp>
        <p:nvCxnSpPr>
          <p:cNvPr id="47" name="Gerade Verbindung 46"/>
          <p:cNvCxnSpPr/>
          <p:nvPr/>
        </p:nvCxnSpPr>
        <p:spPr>
          <a:xfrm>
            <a:off x="2847924" y="5159480"/>
            <a:ext cx="115394" cy="361049"/>
          </a:xfrm>
          <a:prstGeom prst="line">
            <a:avLst/>
          </a:prstGeom>
          <a:ln w="12700">
            <a:solidFill>
              <a:srgbClr val="595A5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hteck 48"/>
          <p:cNvSpPr/>
          <p:nvPr/>
        </p:nvSpPr>
        <p:spPr>
          <a:xfrm>
            <a:off x="593235" y="4564886"/>
            <a:ext cx="879669" cy="251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00"/>
              </a:lnSpc>
            </a:pPr>
            <a:r>
              <a:rPr lang="de-DE" sz="1200">
                <a:solidFill>
                  <a:srgbClr val="595A5A"/>
                </a:solidFill>
              </a:rPr>
              <a:t>27% Coal</a:t>
            </a:r>
            <a:endParaRPr lang="de-DE" sz="1200"/>
          </a:p>
        </p:txBody>
      </p:sp>
      <p:cxnSp>
        <p:nvCxnSpPr>
          <p:cNvPr id="50" name="Gerade Verbindung 49"/>
          <p:cNvCxnSpPr/>
          <p:nvPr/>
        </p:nvCxnSpPr>
        <p:spPr>
          <a:xfrm flipV="1">
            <a:off x="1457330" y="4622882"/>
            <a:ext cx="248775" cy="67680"/>
          </a:xfrm>
          <a:prstGeom prst="line">
            <a:avLst/>
          </a:prstGeom>
          <a:ln w="12700">
            <a:solidFill>
              <a:srgbClr val="595A5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hteck 50"/>
          <p:cNvSpPr/>
          <p:nvPr/>
        </p:nvSpPr>
        <p:spPr>
          <a:xfrm>
            <a:off x="416264" y="3039607"/>
            <a:ext cx="1700652" cy="251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00"/>
              </a:lnSpc>
            </a:pPr>
            <a:r>
              <a:rPr lang="de-DE" sz="1200">
                <a:solidFill>
                  <a:srgbClr val="595A5A"/>
                </a:solidFill>
              </a:rPr>
              <a:t>1% other renewables</a:t>
            </a:r>
            <a:endParaRPr lang="de-DE" sz="1200"/>
          </a:p>
        </p:txBody>
      </p:sp>
      <p:cxnSp>
        <p:nvCxnSpPr>
          <p:cNvPr id="52" name="Gerade Verbindung 51"/>
          <p:cNvCxnSpPr/>
          <p:nvPr/>
        </p:nvCxnSpPr>
        <p:spPr>
          <a:xfrm>
            <a:off x="2048919" y="3135882"/>
            <a:ext cx="138430" cy="313809"/>
          </a:xfrm>
          <a:prstGeom prst="line">
            <a:avLst/>
          </a:prstGeom>
          <a:ln w="12700">
            <a:solidFill>
              <a:srgbClr val="595A5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hteck 63"/>
          <p:cNvSpPr/>
          <p:nvPr/>
        </p:nvSpPr>
        <p:spPr>
          <a:xfrm>
            <a:off x="119934" y="3332631"/>
            <a:ext cx="1700652" cy="251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00"/>
              </a:lnSpc>
            </a:pPr>
            <a:r>
              <a:rPr lang="de-DE" sz="1200">
                <a:solidFill>
                  <a:srgbClr val="595A5A"/>
                </a:solidFill>
              </a:rPr>
              <a:t>10% other renewables</a:t>
            </a:r>
            <a:endParaRPr lang="de-DE" sz="1200"/>
          </a:p>
        </p:txBody>
      </p:sp>
      <p:cxnSp>
        <p:nvCxnSpPr>
          <p:cNvPr id="65" name="Gerade Verbindung 64"/>
          <p:cNvCxnSpPr/>
          <p:nvPr/>
        </p:nvCxnSpPr>
        <p:spPr>
          <a:xfrm>
            <a:off x="1761052" y="3441225"/>
            <a:ext cx="169333" cy="186265"/>
          </a:xfrm>
          <a:prstGeom prst="line">
            <a:avLst/>
          </a:prstGeom>
          <a:ln w="12700">
            <a:solidFill>
              <a:srgbClr val="595A5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hteck 67"/>
          <p:cNvSpPr/>
          <p:nvPr/>
        </p:nvSpPr>
        <p:spPr>
          <a:xfrm>
            <a:off x="5698136" y="2775852"/>
            <a:ext cx="981957" cy="251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00"/>
              </a:lnSpc>
            </a:pPr>
            <a:r>
              <a:rPr lang="de-DE" sz="1200">
                <a:solidFill>
                  <a:srgbClr val="595A5A"/>
                </a:solidFill>
              </a:rPr>
              <a:t>7% Nuclear</a:t>
            </a:r>
            <a:endParaRPr lang="de-DE" sz="1200"/>
          </a:p>
        </p:txBody>
      </p:sp>
      <p:cxnSp>
        <p:nvCxnSpPr>
          <p:cNvPr id="69" name="Gerade Verbindung 68"/>
          <p:cNvCxnSpPr/>
          <p:nvPr/>
        </p:nvCxnSpPr>
        <p:spPr>
          <a:xfrm>
            <a:off x="6646224" y="2876383"/>
            <a:ext cx="130529" cy="530572"/>
          </a:xfrm>
          <a:prstGeom prst="line">
            <a:avLst/>
          </a:prstGeom>
          <a:ln w="12700">
            <a:solidFill>
              <a:srgbClr val="595A5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/>
          <p:cNvCxnSpPr/>
          <p:nvPr/>
        </p:nvCxnSpPr>
        <p:spPr>
          <a:xfrm flipH="1">
            <a:off x="7054675" y="3014204"/>
            <a:ext cx="15291" cy="358883"/>
          </a:xfrm>
          <a:prstGeom prst="line">
            <a:avLst/>
          </a:prstGeom>
          <a:ln w="12700">
            <a:solidFill>
              <a:srgbClr val="595A5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hteck 70"/>
          <p:cNvSpPr/>
          <p:nvPr/>
        </p:nvSpPr>
        <p:spPr>
          <a:xfrm>
            <a:off x="7017366" y="2935097"/>
            <a:ext cx="1258784" cy="251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de-DE" sz="1200">
                <a:solidFill>
                  <a:srgbClr val="595A5A"/>
                </a:solidFill>
              </a:rPr>
              <a:t>3% Hydroelectric</a:t>
            </a:r>
            <a:endParaRPr lang="de-DE" sz="1200"/>
          </a:p>
        </p:txBody>
      </p:sp>
      <p:sp>
        <p:nvSpPr>
          <p:cNvPr id="72" name="Rechteck 71"/>
          <p:cNvSpPr/>
          <p:nvPr/>
        </p:nvSpPr>
        <p:spPr>
          <a:xfrm>
            <a:off x="8043184" y="3791699"/>
            <a:ext cx="743126" cy="251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de-DE" sz="1200">
                <a:solidFill>
                  <a:srgbClr val="595A5A"/>
                </a:solidFill>
              </a:rPr>
              <a:t>28% Oil</a:t>
            </a:r>
            <a:endParaRPr lang="de-DE" sz="1200"/>
          </a:p>
        </p:txBody>
      </p:sp>
      <p:cxnSp>
        <p:nvCxnSpPr>
          <p:cNvPr id="73" name="Gerade Verbindung 72"/>
          <p:cNvCxnSpPr/>
          <p:nvPr/>
        </p:nvCxnSpPr>
        <p:spPr>
          <a:xfrm flipV="1">
            <a:off x="7870612" y="3937070"/>
            <a:ext cx="248775" cy="67680"/>
          </a:xfrm>
          <a:prstGeom prst="line">
            <a:avLst/>
          </a:prstGeom>
          <a:ln w="12700">
            <a:solidFill>
              <a:srgbClr val="595A5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echteck 73"/>
          <p:cNvSpPr/>
          <p:nvPr/>
        </p:nvSpPr>
        <p:spPr>
          <a:xfrm>
            <a:off x="7559780" y="5239069"/>
            <a:ext cx="1303828" cy="251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de-DE" sz="1200">
                <a:solidFill>
                  <a:srgbClr val="595A5A"/>
                </a:solidFill>
              </a:rPr>
              <a:t>3% Natural Gas</a:t>
            </a:r>
            <a:endParaRPr lang="de-DE" sz="1200"/>
          </a:p>
        </p:txBody>
      </p:sp>
      <p:cxnSp>
        <p:nvCxnSpPr>
          <p:cNvPr id="75" name="Gerade Verbindung 74"/>
          <p:cNvCxnSpPr/>
          <p:nvPr/>
        </p:nvCxnSpPr>
        <p:spPr>
          <a:xfrm>
            <a:off x="7416800" y="5096447"/>
            <a:ext cx="186248" cy="317770"/>
          </a:xfrm>
          <a:prstGeom prst="line">
            <a:avLst/>
          </a:prstGeom>
          <a:ln w="12700">
            <a:solidFill>
              <a:srgbClr val="595A5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hteck 75"/>
          <p:cNvSpPr/>
          <p:nvPr/>
        </p:nvSpPr>
        <p:spPr>
          <a:xfrm>
            <a:off x="5180907" y="4845096"/>
            <a:ext cx="879669" cy="251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00"/>
              </a:lnSpc>
            </a:pPr>
            <a:r>
              <a:rPr lang="de-DE" sz="1200">
                <a:solidFill>
                  <a:srgbClr val="595A5A"/>
                </a:solidFill>
              </a:rPr>
              <a:t>24% Coal</a:t>
            </a:r>
            <a:endParaRPr lang="de-DE" sz="1200"/>
          </a:p>
        </p:txBody>
      </p:sp>
      <p:cxnSp>
        <p:nvCxnSpPr>
          <p:cNvPr id="77" name="Gerade Verbindung 76"/>
          <p:cNvCxnSpPr/>
          <p:nvPr/>
        </p:nvCxnSpPr>
        <p:spPr>
          <a:xfrm flipV="1">
            <a:off x="6019782" y="4845096"/>
            <a:ext cx="196432" cy="115894"/>
          </a:xfrm>
          <a:prstGeom prst="line">
            <a:avLst/>
          </a:prstGeom>
          <a:ln w="12700">
            <a:solidFill>
              <a:srgbClr val="595A5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hteck 77"/>
          <p:cNvSpPr/>
          <p:nvPr/>
        </p:nvSpPr>
        <p:spPr>
          <a:xfrm>
            <a:off x="4671526" y="3168234"/>
            <a:ext cx="1700652" cy="251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00"/>
              </a:lnSpc>
            </a:pPr>
            <a:r>
              <a:rPr lang="de-DE" sz="1200">
                <a:solidFill>
                  <a:srgbClr val="595A5A"/>
                </a:solidFill>
              </a:rPr>
              <a:t>4% other renewables</a:t>
            </a:r>
            <a:endParaRPr lang="de-DE" sz="1200"/>
          </a:p>
        </p:txBody>
      </p:sp>
      <p:cxnSp>
        <p:nvCxnSpPr>
          <p:cNvPr id="79" name="Gerade Verbindung 78"/>
          <p:cNvCxnSpPr/>
          <p:nvPr/>
        </p:nvCxnSpPr>
        <p:spPr>
          <a:xfrm>
            <a:off x="6321927" y="3265594"/>
            <a:ext cx="163522" cy="264397"/>
          </a:xfrm>
          <a:prstGeom prst="line">
            <a:avLst/>
          </a:prstGeom>
          <a:ln w="12700">
            <a:solidFill>
              <a:srgbClr val="595A5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hteck 79"/>
          <p:cNvSpPr/>
          <p:nvPr/>
        </p:nvSpPr>
        <p:spPr>
          <a:xfrm>
            <a:off x="4369925" y="3582952"/>
            <a:ext cx="1700652" cy="251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00"/>
              </a:lnSpc>
            </a:pPr>
            <a:r>
              <a:rPr lang="de-DE" sz="1200">
                <a:solidFill>
                  <a:srgbClr val="595A5A"/>
                </a:solidFill>
              </a:rPr>
              <a:t>11% other renewables</a:t>
            </a:r>
            <a:endParaRPr lang="de-DE" sz="1200"/>
          </a:p>
        </p:txBody>
      </p:sp>
      <p:cxnSp>
        <p:nvCxnSpPr>
          <p:cNvPr id="81" name="Gerade Verbindung 80"/>
          <p:cNvCxnSpPr/>
          <p:nvPr/>
        </p:nvCxnSpPr>
        <p:spPr>
          <a:xfrm>
            <a:off x="6019782" y="3684170"/>
            <a:ext cx="169333" cy="132930"/>
          </a:xfrm>
          <a:prstGeom prst="line">
            <a:avLst/>
          </a:prstGeom>
          <a:ln w="12700">
            <a:solidFill>
              <a:srgbClr val="595A5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echteck 87"/>
          <p:cNvSpPr/>
          <p:nvPr/>
        </p:nvSpPr>
        <p:spPr>
          <a:xfrm>
            <a:off x="1457324" y="5910669"/>
            <a:ext cx="6544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595A5A"/>
                </a:solidFill>
              </a:rPr>
              <a:t>What after 2035? Do we need an energy of the future? Yes. Fusion.</a:t>
            </a:r>
            <a:endParaRPr lang="de-DE"/>
          </a:p>
        </p:txBody>
      </p:sp>
      <p:grpSp>
        <p:nvGrpSpPr>
          <p:cNvPr id="92" name="Gruppierung 91"/>
          <p:cNvGrpSpPr/>
          <p:nvPr/>
        </p:nvGrpSpPr>
        <p:grpSpPr>
          <a:xfrm rot="21234117">
            <a:off x="3932754" y="4049609"/>
            <a:ext cx="1672180" cy="384590"/>
            <a:chOff x="3932754" y="4218949"/>
            <a:chExt cx="1672180" cy="384590"/>
          </a:xfrm>
        </p:grpSpPr>
        <p:sp>
          <p:nvSpPr>
            <p:cNvPr id="89" name="Pfeil nach rechts 88"/>
            <p:cNvSpPr/>
            <p:nvPr/>
          </p:nvSpPr>
          <p:spPr>
            <a:xfrm>
              <a:off x="3932754" y="4466720"/>
              <a:ext cx="1672180" cy="136819"/>
            </a:xfrm>
            <a:prstGeom prst="rightArrow">
              <a:avLst/>
            </a:prstGeom>
            <a:solidFill>
              <a:srgbClr val="253F6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1" name="Rechteck 90"/>
            <p:cNvSpPr/>
            <p:nvPr/>
          </p:nvSpPr>
          <p:spPr>
            <a:xfrm>
              <a:off x="3983556" y="4218949"/>
              <a:ext cx="1536713" cy="2513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de-DE" sz="1200" b="1">
                  <a:solidFill>
                    <a:srgbClr val="253F61"/>
                  </a:solidFill>
                </a:rPr>
                <a:t>1.3% annual growth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512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8252944" y="169668"/>
            <a:ext cx="89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>
                <a:solidFill>
                  <a:schemeClr val="bg1"/>
                </a:solidFill>
              </a:rPr>
              <a:t>m6</a:t>
            </a:r>
          </a:p>
        </p:txBody>
      </p:sp>
      <p:grpSp>
        <p:nvGrpSpPr>
          <p:cNvPr id="43" name="Gruppierung 42"/>
          <p:cNvGrpSpPr/>
          <p:nvPr/>
        </p:nvGrpSpPr>
        <p:grpSpPr>
          <a:xfrm>
            <a:off x="8252944" y="0"/>
            <a:ext cx="900000" cy="899999"/>
            <a:chOff x="8252944" y="0"/>
            <a:chExt cx="900000" cy="899999"/>
          </a:xfrm>
          <a:solidFill>
            <a:srgbClr val="253F61"/>
          </a:solidFill>
        </p:grpSpPr>
        <p:sp>
          <p:nvSpPr>
            <p:cNvPr id="44" name="Rechteck 43"/>
            <p:cNvSpPr/>
            <p:nvPr/>
          </p:nvSpPr>
          <p:spPr>
            <a:xfrm>
              <a:off x="8252944" y="0"/>
              <a:ext cx="900000" cy="8999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8252944" y="169668"/>
              <a:ext cx="89105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>
                  <a:solidFill>
                    <a:schemeClr val="bg1"/>
                  </a:solidFill>
                </a:rPr>
                <a:t>m11</a:t>
              </a:r>
            </a:p>
          </p:txBody>
        </p:sp>
      </p:grpSp>
      <p:sp>
        <p:nvSpPr>
          <p:cNvPr id="81" name="Rechteck 80"/>
          <p:cNvSpPr/>
          <p:nvPr/>
        </p:nvSpPr>
        <p:spPr>
          <a:xfrm>
            <a:off x="355600" y="900000"/>
            <a:ext cx="3219518" cy="5580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52693" y="1078973"/>
            <a:ext cx="3898649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>
                <a:solidFill>
                  <a:srgbClr val="595A5A"/>
                </a:solidFill>
              </a:rPr>
              <a:t>CLIMATE CHANGE TEMPERATURES</a:t>
            </a:r>
            <a:endParaRPr lang="de-DE" sz="3600">
              <a:solidFill>
                <a:srgbClr val="595A5A"/>
              </a:solidFill>
            </a:endParaRPr>
          </a:p>
          <a:p>
            <a:pPr>
              <a:spcAft>
                <a:spcPts val="800"/>
              </a:spcAft>
            </a:pPr>
            <a:r>
              <a:rPr lang="de-DE" sz="2800">
                <a:solidFill>
                  <a:srgbClr val="595A5A"/>
                </a:solidFill>
              </a:rPr>
              <a:t>We need a clean </a:t>
            </a:r>
            <a:br>
              <a:rPr lang="de-DE" sz="2800">
                <a:solidFill>
                  <a:srgbClr val="595A5A"/>
                </a:solidFill>
              </a:rPr>
            </a:br>
            <a:r>
              <a:rPr lang="de-DE" sz="2800">
                <a:solidFill>
                  <a:srgbClr val="595A5A"/>
                </a:solidFill>
              </a:rPr>
              <a:t>energy. Fusion is </a:t>
            </a:r>
            <a:br>
              <a:rPr lang="de-DE" sz="2800">
                <a:solidFill>
                  <a:srgbClr val="595A5A"/>
                </a:solidFill>
              </a:rPr>
            </a:br>
            <a:r>
              <a:rPr lang="de-DE" sz="2800">
                <a:solidFill>
                  <a:srgbClr val="595A5A"/>
                </a:solidFill>
              </a:rPr>
              <a:t>carbon free solution. </a:t>
            </a:r>
            <a:endParaRPr lang="de-DE" sz="2000">
              <a:solidFill>
                <a:srgbClr val="595A5A"/>
              </a:solidFill>
            </a:endParaRP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118" y="899999"/>
            <a:ext cx="4700315" cy="356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7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8252944" y="169668"/>
            <a:ext cx="89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>
                <a:solidFill>
                  <a:schemeClr val="bg1"/>
                </a:solidFill>
              </a:rPr>
              <a:t>m6</a:t>
            </a:r>
          </a:p>
        </p:txBody>
      </p:sp>
      <p:grpSp>
        <p:nvGrpSpPr>
          <p:cNvPr id="43" name="Gruppierung 42"/>
          <p:cNvGrpSpPr/>
          <p:nvPr/>
        </p:nvGrpSpPr>
        <p:grpSpPr>
          <a:xfrm>
            <a:off x="8252944" y="0"/>
            <a:ext cx="900000" cy="899999"/>
            <a:chOff x="8252944" y="0"/>
            <a:chExt cx="900000" cy="899999"/>
          </a:xfrm>
          <a:solidFill>
            <a:srgbClr val="253F61"/>
          </a:solidFill>
        </p:grpSpPr>
        <p:sp>
          <p:nvSpPr>
            <p:cNvPr id="44" name="Rechteck 43"/>
            <p:cNvSpPr/>
            <p:nvPr/>
          </p:nvSpPr>
          <p:spPr>
            <a:xfrm>
              <a:off x="8252944" y="0"/>
              <a:ext cx="900000" cy="8999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8252944" y="169668"/>
              <a:ext cx="89105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>
                  <a:solidFill>
                    <a:schemeClr val="bg1"/>
                  </a:solidFill>
                </a:rPr>
                <a:t>m11</a:t>
              </a:r>
            </a:p>
          </p:txBody>
        </p:sp>
      </p:grpSp>
      <p:sp>
        <p:nvSpPr>
          <p:cNvPr id="81" name="Rechteck 80"/>
          <p:cNvSpPr/>
          <p:nvPr/>
        </p:nvSpPr>
        <p:spPr>
          <a:xfrm>
            <a:off x="355600" y="900000"/>
            <a:ext cx="3219518" cy="5580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52693" y="1078973"/>
            <a:ext cx="2989007" cy="22262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>
                <a:solidFill>
                  <a:srgbClr val="595A5A"/>
                </a:solidFill>
              </a:rPr>
              <a:t>ENERGY RESOURCES</a:t>
            </a:r>
            <a:endParaRPr lang="de-DE" sz="2800"/>
          </a:p>
          <a:p>
            <a:pPr marL="144000" indent="-176400">
              <a:spcAft>
                <a:spcPts val="800"/>
              </a:spcAft>
              <a:buFont typeface="Arial"/>
              <a:buChar char="•"/>
            </a:pPr>
            <a:r>
              <a:rPr lang="de-DE" sz="2000">
                <a:solidFill>
                  <a:srgbClr val="595A5A"/>
                </a:solidFill>
              </a:rPr>
              <a:t>Unlimited energy</a:t>
            </a:r>
            <a:br>
              <a:rPr lang="de-DE" sz="2000">
                <a:solidFill>
                  <a:srgbClr val="595A5A"/>
                </a:solidFill>
              </a:rPr>
            </a:br>
            <a:r>
              <a:rPr lang="de-DE" sz="2000">
                <a:solidFill>
                  <a:srgbClr val="595A5A"/>
                </a:solidFill>
              </a:rPr>
              <a:t>resources for fusion </a:t>
            </a:r>
          </a:p>
          <a:p>
            <a:pPr marL="144000" indent="-176400">
              <a:spcAft>
                <a:spcPts val="800"/>
              </a:spcAft>
              <a:buFont typeface="Arial"/>
              <a:buChar char="•"/>
            </a:pPr>
            <a:r>
              <a:rPr lang="de-DE" sz="2000">
                <a:solidFill>
                  <a:srgbClr val="595A5A"/>
                </a:solidFill>
              </a:rPr>
              <a:t>Fusion will be an optimal alternative to the existing energy sources </a:t>
            </a: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118" y="899999"/>
            <a:ext cx="3549582" cy="557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7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8252944" y="169668"/>
            <a:ext cx="89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>
                <a:solidFill>
                  <a:schemeClr val="bg1"/>
                </a:solidFill>
              </a:rPr>
              <a:t>m6</a:t>
            </a:r>
          </a:p>
        </p:txBody>
      </p:sp>
      <p:grpSp>
        <p:nvGrpSpPr>
          <p:cNvPr id="43" name="Gruppierung 42"/>
          <p:cNvGrpSpPr/>
          <p:nvPr/>
        </p:nvGrpSpPr>
        <p:grpSpPr>
          <a:xfrm>
            <a:off x="8252944" y="0"/>
            <a:ext cx="900000" cy="899999"/>
            <a:chOff x="8252944" y="0"/>
            <a:chExt cx="900000" cy="899999"/>
          </a:xfrm>
          <a:solidFill>
            <a:srgbClr val="253F61"/>
          </a:solidFill>
        </p:grpSpPr>
        <p:sp>
          <p:nvSpPr>
            <p:cNvPr id="44" name="Rechteck 43"/>
            <p:cNvSpPr/>
            <p:nvPr/>
          </p:nvSpPr>
          <p:spPr>
            <a:xfrm>
              <a:off x="8252944" y="0"/>
              <a:ext cx="900000" cy="8999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8252944" y="169668"/>
              <a:ext cx="89105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>
                  <a:solidFill>
                    <a:schemeClr val="bg1"/>
                  </a:solidFill>
                </a:rPr>
                <a:t>m11</a:t>
              </a:r>
            </a:p>
          </p:txBody>
        </p:sp>
      </p:grpSp>
      <p:sp>
        <p:nvSpPr>
          <p:cNvPr id="81" name="Rechteck 80"/>
          <p:cNvSpPr/>
          <p:nvPr/>
        </p:nvSpPr>
        <p:spPr>
          <a:xfrm>
            <a:off x="355600" y="900000"/>
            <a:ext cx="7897344" cy="8399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52693" y="1078973"/>
            <a:ext cx="780025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>
                <a:solidFill>
                  <a:srgbClr val="595A5A"/>
                </a:solidFill>
              </a:rPr>
              <a:t>FUSION AS A PART OF ENERGY SCENARIOUS 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" y="1739900"/>
            <a:ext cx="7931761" cy="2841228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266700" y="4820335"/>
            <a:ext cx="79862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>
                <a:solidFill>
                  <a:srgbClr val="595A5A"/>
                </a:solidFill>
              </a:rPr>
              <a:t>Energy scenarios until 2100 derived from the EFDA TIMES model </a:t>
            </a:r>
          </a:p>
        </p:txBody>
      </p:sp>
    </p:spTree>
    <p:extLst>
      <p:ext uri="{BB962C8B-B14F-4D97-AF65-F5344CB8AC3E}">
        <p14:creationId xmlns:p14="http://schemas.microsoft.com/office/powerpoint/2010/main" val="15138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967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8252944" y="169668"/>
            <a:ext cx="89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>
                <a:solidFill>
                  <a:schemeClr val="bg1"/>
                </a:solidFill>
              </a:rPr>
              <a:t>m6</a:t>
            </a:r>
          </a:p>
        </p:txBody>
      </p:sp>
      <p:grpSp>
        <p:nvGrpSpPr>
          <p:cNvPr id="43" name="Gruppierung 42"/>
          <p:cNvGrpSpPr/>
          <p:nvPr/>
        </p:nvGrpSpPr>
        <p:grpSpPr>
          <a:xfrm>
            <a:off x="8252944" y="0"/>
            <a:ext cx="900000" cy="899999"/>
            <a:chOff x="8252944" y="0"/>
            <a:chExt cx="900000" cy="899999"/>
          </a:xfrm>
          <a:solidFill>
            <a:srgbClr val="253F61"/>
          </a:solidFill>
        </p:grpSpPr>
        <p:sp>
          <p:nvSpPr>
            <p:cNvPr id="44" name="Rechteck 43"/>
            <p:cNvSpPr/>
            <p:nvPr/>
          </p:nvSpPr>
          <p:spPr>
            <a:xfrm>
              <a:off x="8252944" y="0"/>
              <a:ext cx="900000" cy="8999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8252944" y="169668"/>
              <a:ext cx="89105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>
                  <a:solidFill>
                    <a:schemeClr val="bg1"/>
                  </a:solidFill>
                </a:rPr>
                <a:t>m11</a:t>
              </a:r>
            </a:p>
          </p:txBody>
        </p:sp>
      </p:grpSp>
      <p:sp>
        <p:nvSpPr>
          <p:cNvPr id="81" name="Rechteck 80"/>
          <p:cNvSpPr/>
          <p:nvPr/>
        </p:nvSpPr>
        <p:spPr>
          <a:xfrm>
            <a:off x="355600" y="900000"/>
            <a:ext cx="7897344" cy="12717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52693" y="1078973"/>
            <a:ext cx="7800251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dirty="0">
                <a:solidFill>
                  <a:srgbClr val="595A5A"/>
                </a:solidFill>
              </a:rPr>
              <a:t>HOW MUCH FUEL </a:t>
            </a:r>
            <a:r>
              <a:rPr lang="de-DE" sz="2800" dirty="0" smtClean="0">
                <a:solidFill>
                  <a:srgbClr val="595A5A"/>
                </a:solidFill>
              </a:rPr>
              <a:t>WILL WE </a:t>
            </a:r>
            <a:r>
              <a:rPr lang="de-DE" sz="2800" dirty="0">
                <a:solidFill>
                  <a:srgbClr val="595A5A"/>
                </a:solidFill>
              </a:rPr>
              <a:t>NEED FOR ONE YEAR OF OPERATION OF 1000 MW POWER PLANT </a:t>
            </a:r>
          </a:p>
        </p:txBody>
      </p:sp>
      <p:sp>
        <p:nvSpPr>
          <p:cNvPr id="4" name="Rechteck 3"/>
          <p:cNvSpPr/>
          <p:nvPr/>
        </p:nvSpPr>
        <p:spPr>
          <a:xfrm>
            <a:off x="5682851" y="5245040"/>
            <a:ext cx="2559449" cy="92333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de-DE">
                <a:solidFill>
                  <a:srgbClr val="595A5A"/>
                </a:solidFill>
              </a:rPr>
              <a:t>Fusion energy is more efficient than fission or burning oil/coal. </a:t>
            </a:r>
          </a:p>
        </p:txBody>
      </p:sp>
      <p:sp>
        <p:nvSpPr>
          <p:cNvPr id="5" name="Rechteck 4"/>
          <p:cNvSpPr/>
          <p:nvPr/>
        </p:nvSpPr>
        <p:spPr>
          <a:xfrm>
            <a:off x="248404" y="3503709"/>
            <a:ext cx="593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>
                <a:solidFill>
                  <a:srgbClr val="595A5A"/>
                </a:solidFill>
              </a:rPr>
              <a:t>Coal</a:t>
            </a:r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248404" y="3977843"/>
            <a:ext cx="443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>
                <a:solidFill>
                  <a:srgbClr val="595A5A"/>
                </a:solidFill>
              </a:rPr>
              <a:t>Oil</a:t>
            </a:r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241023" y="4427003"/>
            <a:ext cx="820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>
                <a:solidFill>
                  <a:srgbClr val="595A5A"/>
                </a:solidFill>
              </a:rPr>
              <a:t>Fission</a:t>
            </a:r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248404" y="4926508"/>
            <a:ext cx="798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>
                <a:solidFill>
                  <a:srgbClr val="595A5A"/>
                </a:solidFill>
              </a:rPr>
              <a:t>Fusion</a:t>
            </a:r>
            <a:endParaRPr lang="de-DE"/>
          </a:p>
        </p:txBody>
      </p:sp>
      <p:cxnSp>
        <p:nvCxnSpPr>
          <p:cNvPr id="17" name="Gerade Verbindung 16"/>
          <p:cNvCxnSpPr/>
          <p:nvPr/>
        </p:nvCxnSpPr>
        <p:spPr>
          <a:xfrm>
            <a:off x="344617" y="3850471"/>
            <a:ext cx="889104" cy="0"/>
          </a:xfrm>
          <a:prstGeom prst="line">
            <a:avLst/>
          </a:prstGeom>
          <a:ln w="12700">
            <a:solidFill>
              <a:srgbClr val="595A5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344617" y="4304840"/>
            <a:ext cx="889104" cy="0"/>
          </a:xfrm>
          <a:prstGeom prst="line">
            <a:avLst/>
          </a:prstGeom>
          <a:ln w="12700">
            <a:solidFill>
              <a:srgbClr val="595A5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344617" y="4754000"/>
            <a:ext cx="889104" cy="0"/>
          </a:xfrm>
          <a:prstGeom prst="line">
            <a:avLst/>
          </a:prstGeom>
          <a:ln w="12700">
            <a:solidFill>
              <a:srgbClr val="595A5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344617" y="5261972"/>
            <a:ext cx="889104" cy="0"/>
          </a:xfrm>
          <a:prstGeom prst="line">
            <a:avLst/>
          </a:prstGeom>
          <a:ln w="12700">
            <a:solidFill>
              <a:srgbClr val="595A5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5469467" y="3638805"/>
            <a:ext cx="2781300" cy="0"/>
          </a:xfrm>
          <a:prstGeom prst="line">
            <a:avLst/>
          </a:prstGeom>
          <a:ln w="12700">
            <a:solidFill>
              <a:srgbClr val="595A5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5469467" y="4059306"/>
            <a:ext cx="2781300" cy="0"/>
          </a:xfrm>
          <a:prstGeom prst="line">
            <a:avLst/>
          </a:prstGeom>
          <a:ln w="12700">
            <a:solidFill>
              <a:srgbClr val="595A5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5469467" y="4508466"/>
            <a:ext cx="2781300" cy="0"/>
          </a:xfrm>
          <a:prstGeom prst="line">
            <a:avLst/>
          </a:prstGeom>
          <a:ln w="12700">
            <a:solidFill>
              <a:srgbClr val="595A5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>
            <a:off x="5469467" y="4991037"/>
            <a:ext cx="2781300" cy="0"/>
          </a:xfrm>
          <a:prstGeom prst="line">
            <a:avLst/>
          </a:prstGeom>
          <a:ln w="12700">
            <a:solidFill>
              <a:srgbClr val="595A5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hteck 28"/>
          <p:cNvSpPr/>
          <p:nvPr/>
        </p:nvSpPr>
        <p:spPr>
          <a:xfrm>
            <a:off x="5586708" y="3357189"/>
            <a:ext cx="29773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>
                <a:solidFill>
                  <a:srgbClr val="595A5A"/>
                </a:solidFill>
              </a:rPr>
              <a:t>≈2.000.000 Tonnes (21.010 Railcar Loads)</a:t>
            </a:r>
            <a:endParaRPr lang="de-DE" sz="1200"/>
          </a:p>
        </p:txBody>
      </p:sp>
      <p:sp>
        <p:nvSpPr>
          <p:cNvPr id="30" name="Rechteck 29"/>
          <p:cNvSpPr/>
          <p:nvPr/>
        </p:nvSpPr>
        <p:spPr>
          <a:xfrm>
            <a:off x="5606648" y="3752720"/>
            <a:ext cx="29773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>
                <a:solidFill>
                  <a:srgbClr val="595A5A"/>
                </a:solidFill>
              </a:rPr>
              <a:t>≈1.300.000 Tonnes (10.000.000 Barrels)</a:t>
            </a:r>
            <a:endParaRPr lang="de-DE" sz="1200"/>
          </a:p>
        </p:txBody>
      </p:sp>
      <p:sp>
        <p:nvSpPr>
          <p:cNvPr id="32" name="Rechteck 31"/>
          <p:cNvSpPr/>
          <p:nvPr/>
        </p:nvSpPr>
        <p:spPr>
          <a:xfrm>
            <a:off x="5606648" y="4222209"/>
            <a:ext cx="29773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>
                <a:solidFill>
                  <a:srgbClr val="595A5A"/>
                </a:solidFill>
              </a:rPr>
              <a:t>≈30 Tonnes UO</a:t>
            </a:r>
            <a:r>
              <a:rPr lang="de-DE" sz="1200" baseline="-25000">
                <a:solidFill>
                  <a:srgbClr val="595A5A"/>
                </a:solidFill>
              </a:rPr>
              <a:t>2</a:t>
            </a:r>
            <a:r>
              <a:rPr lang="de-DE" sz="1200">
                <a:solidFill>
                  <a:srgbClr val="595A5A"/>
                </a:solidFill>
              </a:rPr>
              <a:t> (one railcar load)</a:t>
            </a:r>
            <a:endParaRPr lang="de-DE" sz="1200"/>
          </a:p>
        </p:txBody>
      </p:sp>
      <p:sp>
        <p:nvSpPr>
          <p:cNvPr id="36" name="Rechteck 35"/>
          <p:cNvSpPr/>
          <p:nvPr/>
        </p:nvSpPr>
        <p:spPr>
          <a:xfrm>
            <a:off x="5615118" y="4714038"/>
            <a:ext cx="29773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>
                <a:solidFill>
                  <a:srgbClr val="595A5A"/>
                </a:solidFill>
              </a:rPr>
              <a:t>≈0.6 Tonnes D (one pickup truck) </a:t>
            </a:r>
            <a:endParaRPr lang="de-DE" sz="1200"/>
          </a:p>
        </p:txBody>
      </p:sp>
      <p:pic>
        <p:nvPicPr>
          <p:cNvPr id="2" name="Bild 1" descr="iso-Ab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21" y="2171411"/>
            <a:ext cx="4495801" cy="422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3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8252944" y="169668"/>
            <a:ext cx="89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>
                <a:solidFill>
                  <a:schemeClr val="bg1"/>
                </a:solidFill>
              </a:rPr>
              <a:t>m6</a:t>
            </a:r>
          </a:p>
        </p:txBody>
      </p:sp>
      <p:grpSp>
        <p:nvGrpSpPr>
          <p:cNvPr id="43" name="Gruppierung 42"/>
          <p:cNvGrpSpPr/>
          <p:nvPr/>
        </p:nvGrpSpPr>
        <p:grpSpPr>
          <a:xfrm>
            <a:off x="8252944" y="0"/>
            <a:ext cx="900000" cy="899999"/>
            <a:chOff x="8252944" y="0"/>
            <a:chExt cx="900000" cy="899999"/>
          </a:xfrm>
          <a:solidFill>
            <a:srgbClr val="253F61"/>
          </a:solidFill>
        </p:grpSpPr>
        <p:sp>
          <p:nvSpPr>
            <p:cNvPr id="44" name="Rechteck 43"/>
            <p:cNvSpPr/>
            <p:nvPr/>
          </p:nvSpPr>
          <p:spPr>
            <a:xfrm>
              <a:off x="8252944" y="0"/>
              <a:ext cx="900000" cy="8999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8252944" y="169668"/>
              <a:ext cx="89105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>
                  <a:solidFill>
                    <a:schemeClr val="bg1"/>
                  </a:solidFill>
                </a:rPr>
                <a:t>m11</a:t>
              </a:r>
            </a:p>
          </p:txBody>
        </p:sp>
      </p:grpSp>
      <p:sp>
        <p:nvSpPr>
          <p:cNvPr id="81" name="Rechteck 80"/>
          <p:cNvSpPr/>
          <p:nvPr/>
        </p:nvSpPr>
        <p:spPr>
          <a:xfrm>
            <a:off x="355600" y="900000"/>
            <a:ext cx="3219518" cy="5580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52693" y="1078973"/>
            <a:ext cx="2989007" cy="41960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>
                <a:solidFill>
                  <a:schemeClr val="tx1">
                    <a:lumMod val="65000"/>
                    <a:lumOff val="35000"/>
                  </a:schemeClr>
                </a:solidFill>
              </a:rPr>
              <a:t>WHY IS WORTH TO INVEST IN FUSION? </a:t>
            </a:r>
          </a:p>
          <a:p>
            <a:pPr marL="144000" indent="-176400">
              <a:spcAft>
                <a:spcPts val="800"/>
              </a:spcAft>
              <a:buFont typeface="Arial"/>
              <a:buChar char="•"/>
            </a:pPr>
            <a:r>
              <a:rPr lang="de-DE" sz="2000" b="1">
                <a:solidFill>
                  <a:srgbClr val="595959"/>
                </a:solidFill>
              </a:rPr>
              <a:t>New energy </a:t>
            </a:r>
            <a:r>
              <a:rPr lang="de-DE" sz="2000">
                <a:solidFill>
                  <a:srgbClr val="595959"/>
                </a:solidFill>
              </a:rPr>
              <a:t>without greenhouse gases </a:t>
            </a:r>
          </a:p>
          <a:p>
            <a:pPr marL="144000" indent="-176400">
              <a:spcAft>
                <a:spcPts val="800"/>
              </a:spcAft>
              <a:buFont typeface="Arial"/>
              <a:buChar char="•"/>
            </a:pPr>
            <a:r>
              <a:rPr lang="de-DE" sz="2000">
                <a:solidFill>
                  <a:srgbClr val="595959"/>
                </a:solidFill>
              </a:rPr>
              <a:t>Many </a:t>
            </a:r>
            <a:r>
              <a:rPr lang="de-DE" sz="2000" b="1">
                <a:solidFill>
                  <a:srgbClr val="595959"/>
                </a:solidFill>
              </a:rPr>
              <a:t>advantages</a:t>
            </a:r>
            <a:r>
              <a:rPr lang="de-DE" sz="2000">
                <a:solidFill>
                  <a:srgbClr val="595959"/>
                </a:solidFill>
              </a:rPr>
              <a:t>: Sustainable source of energy </a:t>
            </a:r>
          </a:p>
          <a:p>
            <a:pPr marL="144000" indent="-176400">
              <a:spcAft>
                <a:spcPts val="800"/>
              </a:spcAft>
              <a:buFont typeface="Arial"/>
              <a:buChar char="•"/>
            </a:pPr>
            <a:r>
              <a:rPr lang="de-DE" sz="2000">
                <a:solidFill>
                  <a:srgbClr val="595959"/>
                </a:solidFill>
              </a:rPr>
              <a:t>Unlimited fuels </a:t>
            </a:r>
          </a:p>
          <a:p>
            <a:pPr marL="144000" indent="-176400">
              <a:spcAft>
                <a:spcPts val="800"/>
              </a:spcAft>
              <a:buFont typeface="Arial"/>
              <a:buChar char="•"/>
            </a:pPr>
            <a:r>
              <a:rPr lang="de-DE" sz="2000">
                <a:solidFill>
                  <a:srgbClr val="595959"/>
                </a:solidFill>
              </a:rPr>
              <a:t>Base load capacity operation </a:t>
            </a:r>
          </a:p>
          <a:p>
            <a:endParaRPr lang="de-DE" sz="2000"/>
          </a:p>
        </p:txBody>
      </p:sp>
    </p:spTree>
    <p:extLst>
      <p:ext uri="{BB962C8B-B14F-4D97-AF65-F5344CB8AC3E}">
        <p14:creationId xmlns:p14="http://schemas.microsoft.com/office/powerpoint/2010/main" val="4025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8252944" y="169668"/>
            <a:ext cx="89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>
                <a:solidFill>
                  <a:schemeClr val="bg1"/>
                </a:solidFill>
              </a:rPr>
              <a:t>m6</a:t>
            </a:r>
          </a:p>
        </p:txBody>
      </p:sp>
      <p:grpSp>
        <p:nvGrpSpPr>
          <p:cNvPr id="43" name="Gruppierung 42"/>
          <p:cNvGrpSpPr/>
          <p:nvPr/>
        </p:nvGrpSpPr>
        <p:grpSpPr>
          <a:xfrm>
            <a:off x="8252944" y="0"/>
            <a:ext cx="900000" cy="899999"/>
            <a:chOff x="8252944" y="0"/>
            <a:chExt cx="900000" cy="899999"/>
          </a:xfrm>
          <a:solidFill>
            <a:srgbClr val="253F61"/>
          </a:solidFill>
        </p:grpSpPr>
        <p:sp>
          <p:nvSpPr>
            <p:cNvPr id="44" name="Rechteck 43"/>
            <p:cNvSpPr/>
            <p:nvPr/>
          </p:nvSpPr>
          <p:spPr>
            <a:xfrm>
              <a:off x="8252944" y="0"/>
              <a:ext cx="900000" cy="8999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8252944" y="169668"/>
              <a:ext cx="89105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>
                  <a:solidFill>
                    <a:schemeClr val="bg1"/>
                  </a:solidFill>
                </a:rPr>
                <a:t>m11</a:t>
              </a:r>
            </a:p>
          </p:txBody>
        </p:sp>
      </p:grpSp>
      <p:sp>
        <p:nvSpPr>
          <p:cNvPr id="81" name="Rechteck 80"/>
          <p:cNvSpPr/>
          <p:nvPr/>
        </p:nvSpPr>
        <p:spPr>
          <a:xfrm>
            <a:off x="355599" y="900000"/>
            <a:ext cx="5173134" cy="5580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52693" y="1078973"/>
            <a:ext cx="4991374" cy="4072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>
                <a:solidFill>
                  <a:srgbClr val="595959"/>
                </a:solidFill>
              </a:rPr>
              <a:t>ECONOMICS OF FUSION POWER</a:t>
            </a:r>
          </a:p>
          <a:p>
            <a:pPr marL="144000" indent="-176400">
              <a:spcAft>
                <a:spcPts val="800"/>
              </a:spcAft>
              <a:buFont typeface="Arial"/>
              <a:buChar char="•"/>
            </a:pPr>
            <a:r>
              <a:rPr lang="de-DE" sz="2000">
                <a:solidFill>
                  <a:srgbClr val="595959"/>
                </a:solidFill>
              </a:rPr>
              <a:t>Economic comparison should be made with energy sources with comparable acceptability </a:t>
            </a:r>
          </a:p>
          <a:p>
            <a:pPr marL="144000" indent="-176400">
              <a:spcAft>
                <a:spcPts val="800"/>
              </a:spcAft>
              <a:buFont typeface="Arial"/>
              <a:buChar char="•"/>
            </a:pPr>
            <a:r>
              <a:rPr lang="de-DE" sz="2000">
                <a:solidFill>
                  <a:srgbClr val="595959"/>
                </a:solidFill>
              </a:rPr>
              <a:t>Licensing requirements and regulatory constraints should be strongly reduced compared to fission plants </a:t>
            </a:r>
          </a:p>
          <a:p>
            <a:pPr marL="144000" indent="-176400">
              <a:spcAft>
                <a:spcPts val="800"/>
              </a:spcAft>
              <a:buFont typeface="Arial"/>
              <a:buChar char="•"/>
            </a:pPr>
            <a:r>
              <a:rPr lang="de-DE" sz="2000">
                <a:solidFill>
                  <a:srgbClr val="595959"/>
                </a:solidFill>
              </a:rPr>
              <a:t>The construction time should be minimized </a:t>
            </a:r>
            <a:br>
              <a:rPr lang="de-DE" sz="2000">
                <a:solidFill>
                  <a:srgbClr val="595959"/>
                </a:solidFill>
              </a:rPr>
            </a:br>
            <a:r>
              <a:rPr lang="de-DE" sz="2000">
                <a:solidFill>
                  <a:srgbClr val="595959"/>
                </a:solidFill>
              </a:rPr>
              <a:t>- No more than 5 years </a:t>
            </a:r>
          </a:p>
          <a:p>
            <a:pPr marL="144000" indent="-176400">
              <a:spcAft>
                <a:spcPts val="800"/>
              </a:spcAft>
              <a:buFont typeface="Arial"/>
              <a:buChar char="•"/>
            </a:pPr>
            <a:r>
              <a:rPr lang="de-DE" sz="2000">
                <a:solidFill>
                  <a:srgbClr val="595959"/>
                </a:solidFill>
              </a:rPr>
              <a:t>Standardization should be pursued as much as possible </a:t>
            </a:r>
          </a:p>
          <a:p>
            <a:endParaRPr lang="de-DE" sz="2000"/>
          </a:p>
        </p:txBody>
      </p:sp>
    </p:spTree>
    <p:extLst>
      <p:ext uri="{BB962C8B-B14F-4D97-AF65-F5344CB8AC3E}">
        <p14:creationId xmlns:p14="http://schemas.microsoft.com/office/powerpoint/2010/main" val="209116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8252944" y="169668"/>
            <a:ext cx="89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>
                <a:solidFill>
                  <a:schemeClr val="bg1"/>
                </a:solidFill>
              </a:rPr>
              <a:t>m6</a:t>
            </a:r>
          </a:p>
        </p:txBody>
      </p:sp>
      <p:grpSp>
        <p:nvGrpSpPr>
          <p:cNvPr id="43" name="Gruppierung 42"/>
          <p:cNvGrpSpPr/>
          <p:nvPr/>
        </p:nvGrpSpPr>
        <p:grpSpPr>
          <a:xfrm>
            <a:off x="8252944" y="0"/>
            <a:ext cx="900000" cy="899999"/>
            <a:chOff x="8252944" y="0"/>
            <a:chExt cx="900000" cy="899999"/>
          </a:xfrm>
          <a:solidFill>
            <a:srgbClr val="253F61"/>
          </a:solidFill>
        </p:grpSpPr>
        <p:sp>
          <p:nvSpPr>
            <p:cNvPr id="44" name="Rechteck 43"/>
            <p:cNvSpPr/>
            <p:nvPr/>
          </p:nvSpPr>
          <p:spPr>
            <a:xfrm>
              <a:off x="8252944" y="0"/>
              <a:ext cx="900000" cy="8999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8252944" y="169668"/>
              <a:ext cx="89105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>
                  <a:solidFill>
                    <a:schemeClr val="bg1"/>
                  </a:solidFill>
                </a:rPr>
                <a:t>m11</a:t>
              </a:r>
            </a:p>
          </p:txBody>
        </p:sp>
      </p:grpSp>
      <p:sp>
        <p:nvSpPr>
          <p:cNvPr id="81" name="Rechteck 80"/>
          <p:cNvSpPr/>
          <p:nvPr/>
        </p:nvSpPr>
        <p:spPr>
          <a:xfrm>
            <a:off x="355599" y="900000"/>
            <a:ext cx="2963334" cy="5580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52694" y="1078973"/>
            <a:ext cx="2756174" cy="59195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>
                <a:solidFill>
                  <a:srgbClr val="595A5A"/>
                </a:solidFill>
              </a:rPr>
              <a:t>COST OF FUSION</a:t>
            </a:r>
          </a:p>
          <a:p>
            <a:pPr marL="144000" indent="-176400">
              <a:spcAft>
                <a:spcPts val="800"/>
              </a:spcAft>
              <a:buFont typeface="Arial"/>
              <a:buChar char="•"/>
            </a:pPr>
            <a:r>
              <a:rPr lang="de-DE" sz="2000">
                <a:solidFill>
                  <a:srgbClr val="595A5A"/>
                </a:solidFill>
              </a:rPr>
              <a:t>Power plant conceptual studies (PPCS) in Europe </a:t>
            </a:r>
          </a:p>
          <a:p>
            <a:pPr marL="144000" indent="-176400">
              <a:spcAft>
                <a:spcPts val="800"/>
              </a:spcAft>
              <a:buFont typeface="Arial"/>
              <a:buChar char="•"/>
            </a:pPr>
            <a:r>
              <a:rPr lang="de-DE" sz="2000">
                <a:solidFill>
                  <a:srgbClr val="595A5A"/>
                </a:solidFill>
              </a:rPr>
              <a:t>Cost of electricity for the five PPCS models</a:t>
            </a:r>
          </a:p>
          <a:p>
            <a:pPr>
              <a:spcAft>
                <a:spcPts val="800"/>
              </a:spcAft>
            </a:pPr>
            <a:r>
              <a:rPr lang="de-DE" sz="2000">
                <a:solidFill>
                  <a:srgbClr val="595A5A"/>
                </a:solidFill>
              </a:rPr>
              <a:t> </a:t>
            </a:r>
          </a:p>
          <a:p>
            <a:r>
              <a:rPr lang="de-DE" sz="2000" b="1">
                <a:solidFill>
                  <a:srgbClr val="595A5A"/>
                </a:solidFill>
              </a:rPr>
              <a:t>Internal Costs </a:t>
            </a:r>
            <a:endParaRPr lang="de-DE" sz="2000">
              <a:solidFill>
                <a:srgbClr val="595A5A"/>
              </a:solidFill>
            </a:endParaRPr>
          </a:p>
          <a:p>
            <a:pPr marL="144000" indent="-176400">
              <a:buFont typeface="Arial"/>
              <a:buChar char="•"/>
            </a:pPr>
            <a:r>
              <a:rPr lang="de-DE" sz="2000">
                <a:solidFill>
                  <a:srgbClr val="595A5A"/>
                </a:solidFill>
              </a:rPr>
              <a:t>Construction </a:t>
            </a:r>
          </a:p>
          <a:p>
            <a:pPr marL="144000" indent="-176400">
              <a:buFont typeface="Arial"/>
              <a:buChar char="•"/>
            </a:pPr>
            <a:r>
              <a:rPr lang="de-DE" sz="2000">
                <a:solidFill>
                  <a:srgbClr val="595A5A"/>
                </a:solidFill>
              </a:rPr>
              <a:t>Fuelling </a:t>
            </a:r>
          </a:p>
          <a:p>
            <a:pPr marL="144000" indent="-176400">
              <a:buFont typeface="Arial"/>
              <a:buChar char="•"/>
            </a:pPr>
            <a:r>
              <a:rPr lang="de-DE" sz="2000">
                <a:solidFill>
                  <a:srgbClr val="595A5A"/>
                </a:solidFill>
              </a:rPr>
              <a:t>Operations </a:t>
            </a:r>
          </a:p>
          <a:p>
            <a:pPr marL="144000" indent="-176400">
              <a:buFont typeface="Arial"/>
              <a:buChar char="•"/>
            </a:pPr>
            <a:r>
              <a:rPr lang="de-DE" sz="2000">
                <a:solidFill>
                  <a:srgbClr val="595A5A"/>
                </a:solidFill>
              </a:rPr>
              <a:t>Disposal </a:t>
            </a:r>
          </a:p>
          <a:p>
            <a:endParaRPr lang="de-DE" sz="2000">
              <a:solidFill>
                <a:srgbClr val="595A5A"/>
              </a:solidFill>
            </a:endParaRPr>
          </a:p>
          <a:p>
            <a:r>
              <a:rPr lang="de-DE" sz="2000" b="1">
                <a:solidFill>
                  <a:srgbClr val="595A5A"/>
                </a:solidFill>
              </a:rPr>
              <a:t>External costs </a:t>
            </a:r>
            <a:endParaRPr lang="de-DE" sz="2000">
              <a:solidFill>
                <a:srgbClr val="595A5A"/>
              </a:solidFill>
            </a:endParaRPr>
          </a:p>
          <a:p>
            <a:pPr marL="144000" indent="-176400">
              <a:buFont typeface="Arial"/>
              <a:buChar char="•"/>
            </a:pPr>
            <a:r>
              <a:rPr lang="de-DE" sz="2000">
                <a:solidFill>
                  <a:srgbClr val="595A5A"/>
                </a:solidFill>
              </a:rPr>
              <a:t>Health effects </a:t>
            </a:r>
          </a:p>
          <a:p>
            <a:pPr marL="144000" indent="-176400">
              <a:buFont typeface="Arial"/>
              <a:buChar char="•"/>
            </a:pPr>
            <a:r>
              <a:rPr lang="de-DE" sz="2000">
                <a:solidFill>
                  <a:srgbClr val="595A5A"/>
                </a:solidFill>
              </a:rPr>
              <a:t>Socio-economic impact </a:t>
            </a:r>
          </a:p>
          <a:p>
            <a:pPr marL="144000" indent="-176400">
              <a:spcAft>
                <a:spcPts val="800"/>
              </a:spcAft>
              <a:buFont typeface="Arial"/>
              <a:buChar char="•"/>
            </a:pPr>
            <a:endParaRPr lang="de-DE" sz="2000">
              <a:solidFill>
                <a:srgbClr val="595A5A"/>
              </a:solidFill>
            </a:endParaRPr>
          </a:p>
          <a:p>
            <a:pPr marL="144000" indent="-176400">
              <a:spcAft>
                <a:spcPts val="800"/>
              </a:spcAft>
              <a:buFont typeface="Arial"/>
              <a:buChar char="•"/>
            </a:pPr>
            <a:endParaRPr lang="de-DE" sz="2000">
              <a:solidFill>
                <a:srgbClr val="595A5A"/>
              </a:solidFill>
            </a:endParaRP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49014"/>
              </p:ext>
            </p:extLst>
          </p:nvPr>
        </p:nvGraphicFramePr>
        <p:xfrm>
          <a:off x="3318933" y="900000"/>
          <a:ext cx="4123266" cy="1735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8590"/>
                <a:gridCol w="592609"/>
                <a:gridCol w="558800"/>
                <a:gridCol w="558800"/>
                <a:gridCol w="524934"/>
                <a:gridCol w="499533"/>
              </a:tblGrid>
              <a:tr h="328507">
                <a:tc>
                  <a:txBody>
                    <a:bodyPr/>
                    <a:lstStyle/>
                    <a:p>
                      <a:r>
                        <a:rPr lang="de-DE" sz="1400">
                          <a:solidFill>
                            <a:schemeClr val="bg1"/>
                          </a:solidFill>
                        </a:rPr>
                        <a:t>PPCS model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bg1"/>
                          </a:solidFill>
                        </a:rPr>
                        <a:t>AB</a:t>
                      </a:r>
                    </a:p>
                  </a:txBody>
                  <a:tcPr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Unit size (Gwe)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1.55</a:t>
                      </a:r>
                    </a:p>
                  </a:txBody>
                  <a:tcPr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1.50</a:t>
                      </a:r>
                    </a:p>
                  </a:txBody>
                  <a:tcPr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1.33</a:t>
                      </a:r>
                    </a:p>
                  </a:txBody>
                  <a:tcPr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1.45</a:t>
                      </a:r>
                    </a:p>
                  </a:txBody>
                  <a:tcPr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1.53</a:t>
                      </a:r>
                    </a:p>
                  </a:txBody>
                  <a:tcPr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Internal Cost</a:t>
                      </a:r>
                      <a:r>
                        <a:rPr lang="de-DE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/>
                      </a:r>
                      <a:br>
                        <a:rPr lang="de-DE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de-DE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EUR cents/kWh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5-9</a:t>
                      </a:r>
                      <a:endParaRPr lang="de-DE" sz="1400" baseline="300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5-9</a:t>
                      </a:r>
                      <a:endParaRPr lang="de-DE" sz="1400" baseline="300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4-8</a:t>
                      </a:r>
                      <a:endParaRPr lang="de-DE" sz="1400" baseline="300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4-7</a:t>
                      </a:r>
                      <a:endParaRPr lang="de-DE" sz="1400" baseline="300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3-5</a:t>
                      </a:r>
                      <a:endParaRPr lang="de-DE" sz="1400" baseline="300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External Cost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EUR cents/kWh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0.09</a:t>
                      </a:r>
                    </a:p>
                  </a:txBody>
                  <a:tcPr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0.08</a:t>
                      </a:r>
                    </a:p>
                  </a:txBody>
                  <a:tcPr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0.07</a:t>
                      </a:r>
                    </a:p>
                  </a:txBody>
                  <a:tcPr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0.06</a:t>
                      </a:r>
                    </a:p>
                  </a:txBody>
                  <a:tcPr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0.06</a:t>
                      </a:r>
                    </a:p>
                  </a:txBody>
                  <a:tcPr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761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461</Words>
  <Application>Microsoft Office PowerPoint</Application>
  <PresentationFormat>On-screen Show (4:3)</PresentationFormat>
  <Paragraphs>158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Kidambi Misha</dc:creator>
  <cp:lastModifiedBy>Kidambi Misha</cp:lastModifiedBy>
  <cp:revision>3</cp:revision>
  <dcterms:created xsi:type="dcterms:W3CDTF">2006-08-16T00:00:00Z</dcterms:created>
  <dcterms:modified xsi:type="dcterms:W3CDTF">2019-05-16T10:17:22Z</dcterms:modified>
</cp:coreProperties>
</file>