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7" r:id="rId4"/>
    <p:sldId id="276" r:id="rId5"/>
    <p:sldId id="268" r:id="rId6"/>
    <p:sldId id="269" r:id="rId7"/>
    <p:sldId id="270" r:id="rId8"/>
    <p:sldId id="273" r:id="rId9"/>
    <p:sldId id="271" r:id="rId10"/>
    <p:sldId id="27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31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F772E-70B1-461C-A1B8-672FC7BE24CF}" type="datetimeFigureOut">
              <a:rPr lang="en-GB" smtClean="0"/>
              <a:t>16.05.19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847E-D04E-4221-A6C2-0E1EA6D93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09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m6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2400" y="850618"/>
            <a:ext cx="348430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EUROfusion</a:t>
            </a:r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de-DE" sz="900" dirty="0">
              <a:solidFill>
                <a:srgbClr val="59595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43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44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42923" y="1250727"/>
            <a:ext cx="7991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 Consortium for Development of Fusion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1650837"/>
            <a:ext cx="6012000" cy="4771163"/>
          </a:xfrm>
          <a:prstGeom prst="rect">
            <a:avLst/>
          </a:prstGeom>
        </p:spPr>
      </p:pic>
      <p:sp>
        <p:nvSpPr>
          <p:cNvPr id="270" name="TextBox 269"/>
          <p:cNvSpPr txBox="1"/>
          <p:nvPr/>
        </p:nvSpPr>
        <p:spPr>
          <a:xfrm>
            <a:off x="5964440" y="6480000"/>
            <a:ext cx="3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Picture source: EUROfusion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4724400"/>
            <a:ext cx="9144000" cy="1755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97422" y="4724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heart of all EUROfusion activities lies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next generation fusion experiment which is currently being built in France.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built,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ITER will pave the way to making fusion energy a reality.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3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5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6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8575" y="952470"/>
            <a:ext cx="96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ITER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380"/>
            <a:ext cx="7632000" cy="3734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64440" y="6480000"/>
            <a:ext cx="3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Picture source: ITER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5284700"/>
            <a:ext cx="9143999" cy="11953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152400" y="5410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Looking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beyond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ITER, EUROfusion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researchers and engineers are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on designing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demonstration power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 that will hook fusion electricity to the grid and show that fusion can help meet our future energy needs.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1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3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4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9050" y="938099"/>
            <a:ext cx="409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Realising fusion electricity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99764"/>
            <a:ext cx="5472000" cy="3803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64440" y="6480000"/>
            <a:ext cx="3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Picture source: EUROfusion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5246400"/>
            <a:ext cx="9117496" cy="1233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04800" y="5386244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9 2014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fusion research bodies from European Union member states and Switzerland signed an agreement to cement European collaboration on fusion research and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EUROfusion was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born.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Ukraine joined in 2017.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23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25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26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6210000" cy="41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990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Beginnings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440" y="6480000"/>
            <a:ext cx="3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Picture source: EUROfusion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76201" y="1524000"/>
            <a:ext cx="2794000" cy="483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04800" y="2535838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of 2019,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organisations and universities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from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European Union member states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plus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Switzerland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Ukraine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members of the EUROfusion consortium.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3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5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6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026000"/>
            <a:ext cx="6122924" cy="532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200" y="9947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 Members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4440" y="6480000"/>
            <a:ext cx="3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Picture source: EUROfusion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Rechteck 49"/>
          <p:cNvSpPr/>
          <p:nvPr/>
        </p:nvSpPr>
        <p:spPr>
          <a:xfrm>
            <a:off x="1" y="4724400"/>
            <a:ext cx="9144000" cy="1755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057400" y="4725263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440 million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EURATOM H2020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€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410 million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member states</a:t>
            </a:r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1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3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4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55598" y="899999"/>
            <a:ext cx="231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Budget</a:t>
            </a:r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0600"/>
            <a:ext cx="55813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5181600"/>
            <a:ext cx="9152943" cy="12984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33375" y="527967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pave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way for fusion power reactors. 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EUROfusion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funds the research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its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members on the basis of the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'Roadmap to the Realisation of Fusion Energy'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This is done as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 Joint Programme within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Euratom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Horizon 2020.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1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3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4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6400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3" y="838385"/>
            <a:ext cx="345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EUROfusion Mission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64440" y="6480000"/>
            <a:ext cx="3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Picture source: EUROfusion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2622375"/>
            <a:ext cx="3454401" cy="3886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431800" y="3258403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consortium’s vision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world in which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fusion power plants feed the grid with CO2-free fusion power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complement other sources of energy production.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1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3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4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55599" y="101914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Vision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66800"/>
            <a:ext cx="504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5094600"/>
            <a:ext cx="9144000" cy="1385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160851" y="5129284"/>
            <a:ext cx="8822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the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 for the programmes of EUROfusion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clear and structured way forward to commercial electricity from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Outlines how consortium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members receive funding for fusion projects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their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in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missions and experiments.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2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4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5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48" y="1295400"/>
            <a:ext cx="5868000" cy="36090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" y="91899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EUROfusion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Roadmap</a:t>
            </a:r>
            <a:endParaRPr lang="en-GB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964440" y="6480000"/>
            <a:ext cx="3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Picture source: EUROfusion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74397" y="1447801"/>
            <a:ext cx="3606801" cy="50057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406172" y="1752600"/>
            <a:ext cx="3143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JET,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Joint European Torus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EUROfusion’s flagship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device </a:t>
            </a:r>
            <a:endParaRPr lang="en-GB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experiments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contribute directly to the Roadmap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missions:</a:t>
            </a:r>
          </a:p>
          <a:p>
            <a:pPr marL="361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Medium Sized-Tokamaks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ASDEX Upgrade, MAST Upgrade, and TCV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61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Linear Devices: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Magnum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PSI, PSI-2</a:t>
            </a:r>
          </a:p>
          <a:p>
            <a:pPr marL="361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tokamaks: WEST</a:t>
            </a:r>
          </a:p>
          <a:p>
            <a:pPr marL="361950" lvl="1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Stellarator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Wendelstein7-X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1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3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4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45525"/>
            <a:ext cx="4790034" cy="550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945525"/>
            <a:ext cx="277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Fusion experiments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64440" y="6480000"/>
            <a:ext cx="315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Picture source: EUROfusion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2057400"/>
            <a:ext cx="3048000" cy="4422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8100" y="2362200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EUROfusion supports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fusion education and training through the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EUROfusion Research Grant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EUROfusion Engineering Grant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schemes.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EUROfusion’s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Enabling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scheme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backs diverse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projects in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consortium member laboratories.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7433226" y="0"/>
            <a:ext cx="1719718" cy="899999"/>
            <a:chOff x="7433226" y="0"/>
            <a:chExt cx="1719718" cy="899999"/>
          </a:xfrm>
        </p:grpSpPr>
        <p:grpSp>
          <p:nvGrpSpPr>
            <p:cNvPr id="13" name="Gruppierung 42"/>
            <p:cNvGrpSpPr/>
            <p:nvPr/>
          </p:nvGrpSpPr>
          <p:grpSpPr>
            <a:xfrm>
              <a:off x="8252944" y="0"/>
              <a:ext cx="900000" cy="899999"/>
              <a:chOff x="8252944" y="0"/>
              <a:chExt cx="900000" cy="899999"/>
            </a:xfrm>
            <a:solidFill>
              <a:srgbClr val="253F61"/>
            </a:solidFill>
          </p:grpSpPr>
          <p:sp>
            <p:nvSpPr>
              <p:cNvPr id="15" name="Rechteck 43"/>
              <p:cNvSpPr/>
              <p:nvPr/>
            </p:nvSpPr>
            <p:spPr>
              <a:xfrm>
                <a:off x="8252944" y="0"/>
                <a:ext cx="900000" cy="8999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/>
                  <a:t>   </a:t>
                </a:r>
              </a:p>
            </p:txBody>
          </p:sp>
          <p:sp>
            <p:nvSpPr>
              <p:cNvPr id="16" name="Textfeld 44"/>
              <p:cNvSpPr txBox="1"/>
              <p:nvPr/>
            </p:nvSpPr>
            <p:spPr>
              <a:xfrm>
                <a:off x="8252944" y="169668"/>
                <a:ext cx="891056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 smtClean="0">
                    <a:solidFill>
                      <a:schemeClr val="bg1"/>
                    </a:solidFill>
                  </a:rPr>
                  <a:t>m12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226" y="88049"/>
              <a:ext cx="714375" cy="7239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6674" y="981045"/>
            <a:ext cx="541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 &amp; Training, Research Grants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12" y="1674000"/>
            <a:ext cx="5801432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395</Words>
  <Application>Microsoft Office PowerPoint</Application>
  <PresentationFormat>On-screen Show (4:3)</PresentationFormat>
  <Paragraphs>91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Kidambi Misha</dc:creator>
  <cp:lastModifiedBy>Kidambi Misha</cp:lastModifiedBy>
  <cp:revision>58</cp:revision>
  <dcterms:created xsi:type="dcterms:W3CDTF">2006-08-16T00:00:00Z</dcterms:created>
  <dcterms:modified xsi:type="dcterms:W3CDTF">2019-05-16T09:58:30Z</dcterms:modified>
</cp:coreProperties>
</file>