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7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788713-9F99-4792-BFC7-03D29CA770A3}" type="datetimeFigureOut">
              <a:rPr lang="en-GB" smtClean="0"/>
              <a:t>17.11.16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966D94-7414-4279-AFDC-6FE8CEF616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2296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B1026A-FA02-CF41-8F84-B0E5E2A4502C}" type="slidenum"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1590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B1026A-FA02-CF41-8F84-B0E5E2A4502C}" type="slidenum">
              <a:rPr lang="de-DE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7541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B1026A-FA02-CF41-8F84-B0E5E2A4502C}" type="slidenum">
              <a:rPr lang="de-DE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7541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B1026A-FA02-CF41-8F84-B0E5E2A4502C}" type="slidenum">
              <a:rPr lang="de-DE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75412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B1026A-FA02-CF41-8F84-B0E5E2A4502C}" type="slidenum">
              <a:rPr lang="de-DE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75412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B1026A-FA02-CF41-8F84-B0E5E2A4502C}" type="slidenum">
              <a:rPr lang="de-DE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75412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B1026A-FA02-CF41-8F84-B0E5E2A4502C}" type="slidenum">
              <a:rPr lang="de-DE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75412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B1026A-FA02-CF41-8F84-B0E5E2A4502C}" type="slidenum">
              <a:rPr lang="de-DE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75412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B1026A-FA02-CF41-8F84-B0E5E2A4502C}" type="slidenum">
              <a:rPr lang="de-DE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7541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0" y="900000"/>
            <a:ext cx="9144000" cy="5580000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6" name="Gruppierung 15"/>
          <p:cNvGrpSpPr/>
          <p:nvPr/>
        </p:nvGrpSpPr>
        <p:grpSpPr>
          <a:xfrm>
            <a:off x="2868613" y="1971675"/>
            <a:ext cx="3404592" cy="3397450"/>
            <a:chOff x="2895600" y="1922462"/>
            <a:chExt cx="3404592" cy="3397450"/>
          </a:xfrm>
        </p:grpSpPr>
        <p:sp>
          <p:nvSpPr>
            <p:cNvPr id="17" name="Freeform 2"/>
            <p:cNvSpPr>
              <a:spLocks noChangeArrowheads="1"/>
            </p:cNvSpPr>
            <p:nvPr/>
          </p:nvSpPr>
          <p:spPr bwMode="auto">
            <a:xfrm>
              <a:off x="2895600" y="1922462"/>
              <a:ext cx="3404592" cy="3397450"/>
            </a:xfrm>
            <a:custGeom>
              <a:avLst/>
              <a:gdLst>
                <a:gd name="T0" fmla="*/ 6623 w 14719"/>
                <a:gd name="T1" fmla="*/ 14648 h 14687"/>
                <a:gd name="T2" fmla="*/ 4509 w 14719"/>
                <a:gd name="T3" fmla="*/ 14110 h 14687"/>
                <a:gd name="T4" fmla="*/ 2688 w 14719"/>
                <a:gd name="T5" fmla="*/ 13011 h 14687"/>
                <a:gd name="T6" fmla="*/ 1262 w 14719"/>
                <a:gd name="T7" fmla="*/ 11452 h 14687"/>
                <a:gd name="T8" fmla="*/ 333 w 14719"/>
                <a:gd name="T9" fmla="*/ 9529 h 14687"/>
                <a:gd name="T10" fmla="*/ 0 w 14719"/>
                <a:gd name="T11" fmla="*/ 7344 h 14687"/>
                <a:gd name="T12" fmla="*/ 333 w 14719"/>
                <a:gd name="T13" fmla="*/ 5157 h 14687"/>
                <a:gd name="T14" fmla="*/ 1262 w 14719"/>
                <a:gd name="T15" fmla="*/ 3235 h 14687"/>
                <a:gd name="T16" fmla="*/ 2688 w 14719"/>
                <a:gd name="T17" fmla="*/ 1675 h 14687"/>
                <a:gd name="T18" fmla="*/ 4509 w 14719"/>
                <a:gd name="T19" fmla="*/ 576 h 14687"/>
                <a:gd name="T20" fmla="*/ 6623 w 14719"/>
                <a:gd name="T21" fmla="*/ 38 h 14687"/>
                <a:gd name="T22" fmla="*/ 8857 w 14719"/>
                <a:gd name="T23" fmla="*/ 149 h 14687"/>
                <a:gd name="T24" fmla="*/ 10878 w 14719"/>
                <a:gd name="T25" fmla="*/ 885 h 14687"/>
                <a:gd name="T26" fmla="*/ 12570 w 14719"/>
                <a:gd name="T27" fmla="*/ 2148 h 14687"/>
                <a:gd name="T28" fmla="*/ 13833 w 14719"/>
                <a:gd name="T29" fmla="*/ 3840 h 14687"/>
                <a:gd name="T30" fmla="*/ 14569 w 14719"/>
                <a:gd name="T31" fmla="*/ 5862 h 14687"/>
                <a:gd name="T32" fmla="*/ 14680 w 14719"/>
                <a:gd name="T33" fmla="*/ 8095 h 14687"/>
                <a:gd name="T34" fmla="*/ 14142 w 14719"/>
                <a:gd name="T35" fmla="*/ 10204 h 14687"/>
                <a:gd name="T36" fmla="*/ 13043 w 14719"/>
                <a:gd name="T37" fmla="*/ 12017 h 14687"/>
                <a:gd name="T38" fmla="*/ 11484 w 14719"/>
                <a:gd name="T39" fmla="*/ 13434 h 14687"/>
                <a:gd name="T40" fmla="*/ 9561 w 14719"/>
                <a:gd name="T41" fmla="*/ 14356 h 14687"/>
                <a:gd name="T42" fmla="*/ 7375 w 14719"/>
                <a:gd name="T43" fmla="*/ 14686 h 14687"/>
                <a:gd name="T44" fmla="*/ 6664 w 14719"/>
                <a:gd name="T45" fmla="*/ 442 h 14687"/>
                <a:gd name="T46" fmla="*/ 4670 w 14719"/>
                <a:gd name="T47" fmla="*/ 954 h 14687"/>
                <a:gd name="T48" fmla="*/ 2958 w 14719"/>
                <a:gd name="T49" fmla="*/ 1996 h 14687"/>
                <a:gd name="T50" fmla="*/ 1620 w 14719"/>
                <a:gd name="T51" fmla="*/ 3473 h 14687"/>
                <a:gd name="T52" fmla="*/ 749 w 14719"/>
                <a:gd name="T53" fmla="*/ 5287 h 14687"/>
                <a:gd name="T54" fmla="*/ 438 w 14719"/>
                <a:gd name="T55" fmla="*/ 7344 h 14687"/>
                <a:gd name="T56" fmla="*/ 749 w 14719"/>
                <a:gd name="T57" fmla="*/ 9399 h 14687"/>
                <a:gd name="T58" fmla="*/ 1620 w 14719"/>
                <a:gd name="T59" fmla="*/ 11213 h 14687"/>
                <a:gd name="T60" fmla="*/ 2958 w 14719"/>
                <a:gd name="T61" fmla="*/ 12690 h 14687"/>
                <a:gd name="T62" fmla="*/ 4670 w 14719"/>
                <a:gd name="T63" fmla="*/ 13732 h 14687"/>
                <a:gd name="T64" fmla="*/ 6664 w 14719"/>
                <a:gd name="T65" fmla="*/ 14244 h 14687"/>
                <a:gd name="T66" fmla="*/ 8768 w 14719"/>
                <a:gd name="T67" fmla="*/ 14138 h 14687"/>
                <a:gd name="T68" fmla="*/ 10673 w 14719"/>
                <a:gd name="T69" fmla="*/ 13439 h 14687"/>
                <a:gd name="T70" fmla="*/ 12273 w 14719"/>
                <a:gd name="T71" fmla="*/ 12241 h 14687"/>
                <a:gd name="T72" fmla="*/ 13471 w 14719"/>
                <a:gd name="T73" fmla="*/ 10641 h 14687"/>
                <a:gd name="T74" fmla="*/ 14170 w 14719"/>
                <a:gd name="T75" fmla="*/ 8736 h 14687"/>
                <a:gd name="T76" fmla="*/ 14276 w 14719"/>
                <a:gd name="T77" fmla="*/ 6637 h 14687"/>
                <a:gd name="T78" fmla="*/ 13764 w 14719"/>
                <a:gd name="T79" fmla="*/ 4651 h 14687"/>
                <a:gd name="T80" fmla="*/ 12722 w 14719"/>
                <a:gd name="T81" fmla="*/ 2938 h 14687"/>
                <a:gd name="T82" fmla="*/ 11245 w 14719"/>
                <a:gd name="T83" fmla="*/ 1596 h 14687"/>
                <a:gd name="T84" fmla="*/ 9431 w 14719"/>
                <a:gd name="T85" fmla="*/ 719 h 14687"/>
                <a:gd name="T86" fmla="*/ 7375 w 14719"/>
                <a:gd name="T87" fmla="*/ 406 h 146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719" h="14687">
                  <a:moveTo>
                    <a:pt x="7375" y="14686"/>
                  </a:moveTo>
                  <a:lnTo>
                    <a:pt x="7375" y="14686"/>
                  </a:lnTo>
                  <a:lnTo>
                    <a:pt x="6623" y="14648"/>
                  </a:lnTo>
                  <a:lnTo>
                    <a:pt x="5892" y="14537"/>
                  </a:lnTo>
                  <a:lnTo>
                    <a:pt x="5186" y="14356"/>
                  </a:lnTo>
                  <a:lnTo>
                    <a:pt x="4509" y="14110"/>
                  </a:lnTo>
                  <a:lnTo>
                    <a:pt x="3865" y="13801"/>
                  </a:lnTo>
                  <a:lnTo>
                    <a:pt x="3256" y="13434"/>
                  </a:lnTo>
                  <a:lnTo>
                    <a:pt x="2688" y="13011"/>
                  </a:lnTo>
                  <a:lnTo>
                    <a:pt x="2164" y="12538"/>
                  </a:lnTo>
                  <a:lnTo>
                    <a:pt x="1688" y="12017"/>
                  </a:lnTo>
                  <a:lnTo>
                    <a:pt x="1262" y="11452"/>
                  </a:lnTo>
                  <a:lnTo>
                    <a:pt x="892" y="10846"/>
                  </a:lnTo>
                  <a:lnTo>
                    <a:pt x="581" y="10204"/>
                  </a:lnTo>
                  <a:lnTo>
                    <a:pt x="333" y="9529"/>
                  </a:lnTo>
                  <a:lnTo>
                    <a:pt x="150" y="8825"/>
                  </a:lnTo>
                  <a:lnTo>
                    <a:pt x="38" y="8095"/>
                  </a:lnTo>
                  <a:lnTo>
                    <a:pt x="0" y="7344"/>
                  </a:lnTo>
                  <a:lnTo>
                    <a:pt x="38" y="6592"/>
                  </a:lnTo>
                  <a:lnTo>
                    <a:pt x="150" y="5862"/>
                  </a:lnTo>
                  <a:lnTo>
                    <a:pt x="333" y="5157"/>
                  </a:lnTo>
                  <a:lnTo>
                    <a:pt x="581" y="4482"/>
                  </a:lnTo>
                  <a:lnTo>
                    <a:pt x="892" y="3840"/>
                  </a:lnTo>
                  <a:lnTo>
                    <a:pt x="1262" y="3235"/>
                  </a:lnTo>
                  <a:lnTo>
                    <a:pt x="1688" y="2669"/>
                  </a:lnTo>
                  <a:lnTo>
                    <a:pt x="2164" y="2148"/>
                  </a:lnTo>
                  <a:lnTo>
                    <a:pt x="2688" y="1675"/>
                  </a:lnTo>
                  <a:lnTo>
                    <a:pt x="3256" y="1252"/>
                  </a:lnTo>
                  <a:lnTo>
                    <a:pt x="3865" y="885"/>
                  </a:lnTo>
                  <a:lnTo>
                    <a:pt x="4509" y="576"/>
                  </a:lnTo>
                  <a:lnTo>
                    <a:pt x="5186" y="330"/>
                  </a:lnTo>
                  <a:lnTo>
                    <a:pt x="5892" y="149"/>
                  </a:lnTo>
                  <a:lnTo>
                    <a:pt x="6623" y="38"/>
                  </a:lnTo>
                  <a:lnTo>
                    <a:pt x="7375" y="0"/>
                  </a:lnTo>
                  <a:lnTo>
                    <a:pt x="8127" y="38"/>
                  </a:lnTo>
                  <a:lnTo>
                    <a:pt x="8857" y="149"/>
                  </a:lnTo>
                  <a:lnTo>
                    <a:pt x="9561" y="330"/>
                  </a:lnTo>
                  <a:lnTo>
                    <a:pt x="10236" y="576"/>
                  </a:lnTo>
                  <a:lnTo>
                    <a:pt x="10878" y="885"/>
                  </a:lnTo>
                  <a:lnTo>
                    <a:pt x="11484" y="1252"/>
                  </a:lnTo>
                  <a:lnTo>
                    <a:pt x="12049" y="1675"/>
                  </a:lnTo>
                  <a:lnTo>
                    <a:pt x="12570" y="2148"/>
                  </a:lnTo>
                  <a:lnTo>
                    <a:pt x="13043" y="2669"/>
                  </a:lnTo>
                  <a:lnTo>
                    <a:pt x="13466" y="3235"/>
                  </a:lnTo>
                  <a:lnTo>
                    <a:pt x="13833" y="3840"/>
                  </a:lnTo>
                  <a:lnTo>
                    <a:pt x="14142" y="4482"/>
                  </a:lnTo>
                  <a:lnTo>
                    <a:pt x="14388" y="5157"/>
                  </a:lnTo>
                  <a:lnTo>
                    <a:pt x="14569" y="5862"/>
                  </a:lnTo>
                  <a:lnTo>
                    <a:pt x="14680" y="6592"/>
                  </a:lnTo>
                  <a:lnTo>
                    <a:pt x="14718" y="7344"/>
                  </a:lnTo>
                  <a:lnTo>
                    <a:pt x="14680" y="8095"/>
                  </a:lnTo>
                  <a:lnTo>
                    <a:pt x="14569" y="8825"/>
                  </a:lnTo>
                  <a:lnTo>
                    <a:pt x="14388" y="9529"/>
                  </a:lnTo>
                  <a:lnTo>
                    <a:pt x="14142" y="10204"/>
                  </a:lnTo>
                  <a:lnTo>
                    <a:pt x="13833" y="10846"/>
                  </a:lnTo>
                  <a:lnTo>
                    <a:pt x="13466" y="11452"/>
                  </a:lnTo>
                  <a:lnTo>
                    <a:pt x="13043" y="12017"/>
                  </a:lnTo>
                  <a:lnTo>
                    <a:pt x="12570" y="12538"/>
                  </a:lnTo>
                  <a:lnTo>
                    <a:pt x="12049" y="13011"/>
                  </a:lnTo>
                  <a:lnTo>
                    <a:pt x="11484" y="13434"/>
                  </a:lnTo>
                  <a:lnTo>
                    <a:pt x="10878" y="13801"/>
                  </a:lnTo>
                  <a:lnTo>
                    <a:pt x="10236" y="14110"/>
                  </a:lnTo>
                  <a:lnTo>
                    <a:pt x="9561" y="14356"/>
                  </a:lnTo>
                  <a:lnTo>
                    <a:pt x="8857" y="14537"/>
                  </a:lnTo>
                  <a:lnTo>
                    <a:pt x="8127" y="14648"/>
                  </a:lnTo>
                  <a:lnTo>
                    <a:pt x="7375" y="14686"/>
                  </a:lnTo>
                  <a:close/>
                  <a:moveTo>
                    <a:pt x="7375" y="406"/>
                  </a:moveTo>
                  <a:lnTo>
                    <a:pt x="7375" y="406"/>
                  </a:lnTo>
                  <a:lnTo>
                    <a:pt x="6664" y="442"/>
                  </a:lnTo>
                  <a:lnTo>
                    <a:pt x="5974" y="548"/>
                  </a:lnTo>
                  <a:lnTo>
                    <a:pt x="5308" y="719"/>
                  </a:lnTo>
                  <a:lnTo>
                    <a:pt x="4670" y="954"/>
                  </a:lnTo>
                  <a:lnTo>
                    <a:pt x="4063" y="1247"/>
                  </a:lnTo>
                  <a:lnTo>
                    <a:pt x="3491" y="1596"/>
                  </a:lnTo>
                  <a:lnTo>
                    <a:pt x="2958" y="1996"/>
                  </a:lnTo>
                  <a:lnTo>
                    <a:pt x="2465" y="2445"/>
                  </a:lnTo>
                  <a:lnTo>
                    <a:pt x="2018" y="2938"/>
                  </a:lnTo>
                  <a:lnTo>
                    <a:pt x="1620" y="3473"/>
                  </a:lnTo>
                  <a:lnTo>
                    <a:pt x="1273" y="4045"/>
                  </a:lnTo>
                  <a:lnTo>
                    <a:pt x="981" y="4651"/>
                  </a:lnTo>
                  <a:lnTo>
                    <a:pt x="749" y="5287"/>
                  </a:lnTo>
                  <a:lnTo>
                    <a:pt x="578" y="5951"/>
                  </a:lnTo>
                  <a:lnTo>
                    <a:pt x="474" y="6637"/>
                  </a:lnTo>
                  <a:lnTo>
                    <a:pt x="438" y="7344"/>
                  </a:lnTo>
                  <a:lnTo>
                    <a:pt x="474" y="8050"/>
                  </a:lnTo>
                  <a:lnTo>
                    <a:pt x="578" y="8736"/>
                  </a:lnTo>
                  <a:lnTo>
                    <a:pt x="749" y="9399"/>
                  </a:lnTo>
                  <a:lnTo>
                    <a:pt x="981" y="10035"/>
                  </a:lnTo>
                  <a:lnTo>
                    <a:pt x="1273" y="10641"/>
                  </a:lnTo>
                  <a:lnTo>
                    <a:pt x="1620" y="11213"/>
                  </a:lnTo>
                  <a:lnTo>
                    <a:pt x="2018" y="11748"/>
                  </a:lnTo>
                  <a:lnTo>
                    <a:pt x="2465" y="12241"/>
                  </a:lnTo>
                  <a:lnTo>
                    <a:pt x="2958" y="12690"/>
                  </a:lnTo>
                  <a:lnTo>
                    <a:pt x="3491" y="13090"/>
                  </a:lnTo>
                  <a:lnTo>
                    <a:pt x="4063" y="13439"/>
                  </a:lnTo>
                  <a:lnTo>
                    <a:pt x="4670" y="13732"/>
                  </a:lnTo>
                  <a:lnTo>
                    <a:pt x="5308" y="13967"/>
                  </a:lnTo>
                  <a:lnTo>
                    <a:pt x="5974" y="14138"/>
                  </a:lnTo>
                  <a:lnTo>
                    <a:pt x="6664" y="14244"/>
                  </a:lnTo>
                  <a:lnTo>
                    <a:pt x="7375" y="14280"/>
                  </a:lnTo>
                  <a:lnTo>
                    <a:pt x="8082" y="14244"/>
                  </a:lnTo>
                  <a:lnTo>
                    <a:pt x="8768" y="14138"/>
                  </a:lnTo>
                  <a:lnTo>
                    <a:pt x="9431" y="13967"/>
                  </a:lnTo>
                  <a:lnTo>
                    <a:pt x="10067" y="13732"/>
                  </a:lnTo>
                  <a:lnTo>
                    <a:pt x="10673" y="13439"/>
                  </a:lnTo>
                  <a:lnTo>
                    <a:pt x="11245" y="13090"/>
                  </a:lnTo>
                  <a:lnTo>
                    <a:pt x="11780" y="12690"/>
                  </a:lnTo>
                  <a:lnTo>
                    <a:pt x="12273" y="12241"/>
                  </a:lnTo>
                  <a:lnTo>
                    <a:pt x="12722" y="11748"/>
                  </a:lnTo>
                  <a:lnTo>
                    <a:pt x="13122" y="11213"/>
                  </a:lnTo>
                  <a:lnTo>
                    <a:pt x="13471" y="10641"/>
                  </a:lnTo>
                  <a:lnTo>
                    <a:pt x="13764" y="10035"/>
                  </a:lnTo>
                  <a:lnTo>
                    <a:pt x="13999" y="9399"/>
                  </a:lnTo>
                  <a:lnTo>
                    <a:pt x="14170" y="8736"/>
                  </a:lnTo>
                  <a:lnTo>
                    <a:pt x="14276" y="8050"/>
                  </a:lnTo>
                  <a:lnTo>
                    <a:pt x="14312" y="7344"/>
                  </a:lnTo>
                  <a:lnTo>
                    <a:pt x="14276" y="6637"/>
                  </a:lnTo>
                  <a:lnTo>
                    <a:pt x="14170" y="5951"/>
                  </a:lnTo>
                  <a:lnTo>
                    <a:pt x="13999" y="5287"/>
                  </a:lnTo>
                  <a:lnTo>
                    <a:pt x="13764" y="4651"/>
                  </a:lnTo>
                  <a:lnTo>
                    <a:pt x="13471" y="4045"/>
                  </a:lnTo>
                  <a:lnTo>
                    <a:pt x="13122" y="3473"/>
                  </a:lnTo>
                  <a:lnTo>
                    <a:pt x="12722" y="2938"/>
                  </a:lnTo>
                  <a:lnTo>
                    <a:pt x="12273" y="2445"/>
                  </a:lnTo>
                  <a:lnTo>
                    <a:pt x="11780" y="1996"/>
                  </a:lnTo>
                  <a:lnTo>
                    <a:pt x="11245" y="1596"/>
                  </a:lnTo>
                  <a:lnTo>
                    <a:pt x="10673" y="1247"/>
                  </a:lnTo>
                  <a:lnTo>
                    <a:pt x="10067" y="954"/>
                  </a:lnTo>
                  <a:lnTo>
                    <a:pt x="9431" y="719"/>
                  </a:lnTo>
                  <a:lnTo>
                    <a:pt x="8768" y="548"/>
                  </a:lnTo>
                  <a:lnTo>
                    <a:pt x="8082" y="442"/>
                  </a:lnTo>
                  <a:lnTo>
                    <a:pt x="7375" y="406"/>
                  </a:lnTo>
                  <a:close/>
                </a:path>
              </a:pathLst>
            </a:custGeom>
            <a:solidFill>
              <a:srgbClr val="E88E2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8" name="Freeform 3"/>
            <p:cNvSpPr>
              <a:spLocks noChangeArrowheads="1"/>
            </p:cNvSpPr>
            <p:nvPr/>
          </p:nvSpPr>
          <p:spPr bwMode="auto">
            <a:xfrm>
              <a:off x="3047618" y="2073460"/>
              <a:ext cx="3100556" cy="3093414"/>
            </a:xfrm>
            <a:custGeom>
              <a:avLst/>
              <a:gdLst>
                <a:gd name="T0" fmla="*/ 13405 w 13406"/>
                <a:gd name="T1" fmla="*/ 6438 h 13375"/>
                <a:gd name="T2" fmla="*/ 9570 w 13406"/>
                <a:gd name="T3" fmla="*/ 6193 h 13375"/>
                <a:gd name="T4" fmla="*/ 9468 w 13406"/>
                <a:gd name="T5" fmla="*/ 5813 h 13375"/>
                <a:gd name="T6" fmla="*/ 9205 w 13406"/>
                <a:gd name="T7" fmla="*/ 5203 h 13375"/>
                <a:gd name="T8" fmla="*/ 11624 w 13406"/>
                <a:gd name="T9" fmla="*/ 2125 h 13375"/>
                <a:gd name="T10" fmla="*/ 8255 w 13406"/>
                <a:gd name="T11" fmla="*/ 4242 h 13375"/>
                <a:gd name="T12" fmla="*/ 9499 w 13406"/>
                <a:gd name="T13" fmla="*/ 594 h 13375"/>
                <a:gd name="T14" fmla="*/ 7434 w 13406"/>
                <a:gd name="T15" fmla="*/ 3879 h 13375"/>
                <a:gd name="T16" fmla="*/ 7127 w 13406"/>
                <a:gd name="T17" fmla="*/ 3819 h 13375"/>
                <a:gd name="T18" fmla="*/ 6718 w 13406"/>
                <a:gd name="T19" fmla="*/ 0 h 13375"/>
                <a:gd name="T20" fmla="*/ 6305 w 13406"/>
                <a:gd name="T21" fmla="*/ 3819 h 13375"/>
                <a:gd name="T22" fmla="*/ 5989 w 13406"/>
                <a:gd name="T23" fmla="*/ 3879 h 13375"/>
                <a:gd name="T24" fmla="*/ 4144 w 13406"/>
                <a:gd name="T25" fmla="*/ 500 h 13375"/>
                <a:gd name="T26" fmla="*/ 5234 w 13406"/>
                <a:gd name="T27" fmla="*/ 4200 h 13375"/>
                <a:gd name="T28" fmla="*/ 2156 w 13406"/>
                <a:gd name="T29" fmla="*/ 1781 h 13375"/>
                <a:gd name="T30" fmla="*/ 1812 w 13406"/>
                <a:gd name="T31" fmla="*/ 2125 h 13375"/>
                <a:gd name="T32" fmla="*/ 4345 w 13406"/>
                <a:gd name="T33" fmla="*/ 5000 h 13375"/>
                <a:gd name="T34" fmla="*/ 437 w 13406"/>
                <a:gd name="T35" fmla="*/ 4344 h 13375"/>
                <a:gd name="T36" fmla="*/ 3863 w 13406"/>
                <a:gd name="T37" fmla="*/ 6113 h 13375"/>
                <a:gd name="T38" fmla="*/ 0 w 13406"/>
                <a:gd name="T39" fmla="*/ 6937 h 13375"/>
                <a:gd name="T40" fmla="*/ 3915 w 13406"/>
                <a:gd name="T41" fmla="*/ 7491 h 13375"/>
                <a:gd name="T42" fmla="*/ 578 w 13406"/>
                <a:gd name="T43" fmla="*/ 9369 h 13375"/>
                <a:gd name="T44" fmla="*/ 4345 w 13406"/>
                <a:gd name="T45" fmla="*/ 8375 h 13375"/>
                <a:gd name="T46" fmla="*/ 1812 w 13406"/>
                <a:gd name="T47" fmla="*/ 11249 h 13375"/>
                <a:gd name="T48" fmla="*/ 1972 w 13406"/>
                <a:gd name="T49" fmla="*/ 11433 h 13375"/>
                <a:gd name="T50" fmla="*/ 2156 w 13406"/>
                <a:gd name="T51" fmla="*/ 11593 h 13375"/>
                <a:gd name="T52" fmla="*/ 5234 w 13406"/>
                <a:gd name="T53" fmla="*/ 9174 h 13375"/>
                <a:gd name="T54" fmla="*/ 4144 w 13406"/>
                <a:gd name="T55" fmla="*/ 12874 h 13375"/>
                <a:gd name="T56" fmla="*/ 5989 w 13406"/>
                <a:gd name="T57" fmla="*/ 9497 h 13375"/>
                <a:gd name="T58" fmla="*/ 6469 w 13406"/>
                <a:gd name="T59" fmla="*/ 9593 h 13375"/>
                <a:gd name="T60" fmla="*/ 6968 w 13406"/>
                <a:gd name="T61" fmla="*/ 9593 h 13375"/>
                <a:gd name="T62" fmla="*/ 7434 w 13406"/>
                <a:gd name="T63" fmla="*/ 9497 h 13375"/>
                <a:gd name="T64" fmla="*/ 9161 w 13406"/>
                <a:gd name="T65" fmla="*/ 12921 h 13375"/>
                <a:gd name="T66" fmla="*/ 8110 w 13406"/>
                <a:gd name="T67" fmla="*/ 9213 h 13375"/>
                <a:gd name="T68" fmla="*/ 8593 w 13406"/>
                <a:gd name="T69" fmla="*/ 8905 h 13375"/>
                <a:gd name="T70" fmla="*/ 11452 w 13406"/>
                <a:gd name="T71" fmla="*/ 11433 h 13375"/>
                <a:gd name="T72" fmla="*/ 9120 w 13406"/>
                <a:gd name="T73" fmla="*/ 8308 h 13375"/>
                <a:gd name="T74" fmla="*/ 12858 w 13406"/>
                <a:gd name="T75" fmla="*/ 9369 h 13375"/>
                <a:gd name="T76" fmla="*/ 9514 w 13406"/>
                <a:gd name="T77" fmla="*/ 7416 h 13375"/>
                <a:gd name="T78" fmla="*/ 9582 w 13406"/>
                <a:gd name="T79" fmla="*/ 7101 h 13375"/>
                <a:gd name="T80" fmla="*/ 9186 w 13406"/>
                <a:gd name="T81" fmla="*/ 6688 h 13375"/>
                <a:gd name="T82" fmla="*/ 9076 w 13406"/>
                <a:gd name="T83" fmla="*/ 7429 h 13375"/>
                <a:gd name="T84" fmla="*/ 8627 w 13406"/>
                <a:gd name="T85" fmla="*/ 8275 h 13375"/>
                <a:gd name="T86" fmla="*/ 7900 w 13406"/>
                <a:gd name="T87" fmla="*/ 8884 h 13375"/>
                <a:gd name="T88" fmla="*/ 6973 w 13406"/>
                <a:gd name="T89" fmla="*/ 9174 h 13375"/>
                <a:gd name="T90" fmla="*/ 5977 w 13406"/>
                <a:gd name="T91" fmla="*/ 9074 h 13375"/>
                <a:gd name="T92" fmla="*/ 5131 w 13406"/>
                <a:gd name="T93" fmla="*/ 8615 h 13375"/>
                <a:gd name="T94" fmla="*/ 4522 w 13406"/>
                <a:gd name="T95" fmla="*/ 7877 h 13375"/>
                <a:gd name="T96" fmla="*/ 4232 w 13406"/>
                <a:gd name="T97" fmla="*/ 6942 h 13375"/>
                <a:gd name="T98" fmla="*/ 4332 w 13406"/>
                <a:gd name="T99" fmla="*/ 5949 h 13375"/>
                <a:gd name="T100" fmla="*/ 4791 w 13406"/>
                <a:gd name="T101" fmla="*/ 5112 h 13375"/>
                <a:gd name="T102" fmla="*/ 5529 w 13406"/>
                <a:gd name="T103" fmla="*/ 4514 h 13375"/>
                <a:gd name="T104" fmla="*/ 6464 w 13406"/>
                <a:gd name="T105" fmla="*/ 4231 h 13375"/>
                <a:gd name="T106" fmla="*/ 7457 w 13406"/>
                <a:gd name="T107" fmla="*/ 4329 h 13375"/>
                <a:gd name="T108" fmla="*/ 8293 w 13406"/>
                <a:gd name="T109" fmla="*/ 4779 h 13375"/>
                <a:gd name="T110" fmla="*/ 8891 w 13406"/>
                <a:gd name="T111" fmla="*/ 5506 h 13375"/>
                <a:gd name="T112" fmla="*/ 9174 w 13406"/>
                <a:gd name="T113" fmla="*/ 6433 h 13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406" h="13375">
                  <a:moveTo>
                    <a:pt x="13405" y="6937"/>
                  </a:moveTo>
                  <a:lnTo>
                    <a:pt x="13405" y="6937"/>
                  </a:lnTo>
                  <a:lnTo>
                    <a:pt x="13405" y="6688"/>
                  </a:lnTo>
                  <a:lnTo>
                    <a:pt x="13405" y="6438"/>
                  </a:lnTo>
                  <a:lnTo>
                    <a:pt x="9593" y="6438"/>
                  </a:lnTo>
                  <a:lnTo>
                    <a:pt x="9590" y="6355"/>
                  </a:lnTo>
                  <a:lnTo>
                    <a:pt x="9582" y="6274"/>
                  </a:lnTo>
                  <a:lnTo>
                    <a:pt x="9570" y="6193"/>
                  </a:lnTo>
                  <a:lnTo>
                    <a:pt x="9554" y="6113"/>
                  </a:lnTo>
                  <a:lnTo>
                    <a:pt x="9535" y="6035"/>
                  </a:lnTo>
                  <a:lnTo>
                    <a:pt x="9514" y="5958"/>
                  </a:lnTo>
                  <a:lnTo>
                    <a:pt x="9468" y="5813"/>
                  </a:lnTo>
                  <a:lnTo>
                    <a:pt x="12999" y="4344"/>
                  </a:lnTo>
                  <a:lnTo>
                    <a:pt x="12811" y="3906"/>
                  </a:lnTo>
                  <a:lnTo>
                    <a:pt x="9280" y="5344"/>
                  </a:lnTo>
                  <a:lnTo>
                    <a:pt x="9205" y="5203"/>
                  </a:lnTo>
                  <a:lnTo>
                    <a:pt x="9120" y="5066"/>
                  </a:lnTo>
                  <a:lnTo>
                    <a:pt x="9030" y="4935"/>
                  </a:lnTo>
                  <a:lnTo>
                    <a:pt x="8936" y="4813"/>
                  </a:lnTo>
                  <a:lnTo>
                    <a:pt x="11624" y="2125"/>
                  </a:lnTo>
                  <a:lnTo>
                    <a:pt x="11280" y="1781"/>
                  </a:lnTo>
                  <a:lnTo>
                    <a:pt x="8593" y="4469"/>
                  </a:lnTo>
                  <a:lnTo>
                    <a:pt x="8324" y="4285"/>
                  </a:lnTo>
                  <a:lnTo>
                    <a:pt x="8255" y="4242"/>
                  </a:lnTo>
                  <a:lnTo>
                    <a:pt x="8184" y="4200"/>
                  </a:lnTo>
                  <a:lnTo>
                    <a:pt x="8110" y="4161"/>
                  </a:lnTo>
                  <a:lnTo>
                    <a:pt x="8030" y="4125"/>
                  </a:lnTo>
                  <a:lnTo>
                    <a:pt x="9499" y="594"/>
                  </a:lnTo>
                  <a:lnTo>
                    <a:pt x="9061" y="406"/>
                  </a:lnTo>
                  <a:lnTo>
                    <a:pt x="7593" y="3938"/>
                  </a:lnTo>
                  <a:lnTo>
                    <a:pt x="7513" y="3905"/>
                  </a:lnTo>
                  <a:lnTo>
                    <a:pt x="7434" y="3879"/>
                  </a:lnTo>
                  <a:lnTo>
                    <a:pt x="7357" y="3857"/>
                  </a:lnTo>
                  <a:lnTo>
                    <a:pt x="7281" y="3840"/>
                  </a:lnTo>
                  <a:lnTo>
                    <a:pt x="7204" y="3827"/>
                  </a:lnTo>
                  <a:lnTo>
                    <a:pt x="7127" y="3819"/>
                  </a:lnTo>
                  <a:lnTo>
                    <a:pt x="7049" y="3814"/>
                  </a:lnTo>
                  <a:lnTo>
                    <a:pt x="6968" y="3813"/>
                  </a:lnTo>
                  <a:lnTo>
                    <a:pt x="6968" y="0"/>
                  </a:lnTo>
                  <a:lnTo>
                    <a:pt x="6718" y="0"/>
                  </a:lnTo>
                  <a:lnTo>
                    <a:pt x="6469" y="0"/>
                  </a:lnTo>
                  <a:lnTo>
                    <a:pt x="6469" y="3813"/>
                  </a:lnTo>
                  <a:lnTo>
                    <a:pt x="6386" y="3814"/>
                  </a:lnTo>
                  <a:lnTo>
                    <a:pt x="6305" y="3819"/>
                  </a:lnTo>
                  <a:lnTo>
                    <a:pt x="6224" y="3827"/>
                  </a:lnTo>
                  <a:lnTo>
                    <a:pt x="6144" y="3840"/>
                  </a:lnTo>
                  <a:lnTo>
                    <a:pt x="6066" y="3857"/>
                  </a:lnTo>
                  <a:lnTo>
                    <a:pt x="5989" y="3879"/>
                  </a:lnTo>
                  <a:lnTo>
                    <a:pt x="5915" y="3905"/>
                  </a:lnTo>
                  <a:lnTo>
                    <a:pt x="5844" y="3938"/>
                  </a:lnTo>
                  <a:lnTo>
                    <a:pt x="4375" y="406"/>
                  </a:lnTo>
                  <a:lnTo>
                    <a:pt x="4144" y="500"/>
                  </a:lnTo>
                  <a:lnTo>
                    <a:pt x="4036" y="547"/>
                  </a:lnTo>
                  <a:lnTo>
                    <a:pt x="3937" y="594"/>
                  </a:lnTo>
                  <a:lnTo>
                    <a:pt x="5375" y="4125"/>
                  </a:lnTo>
                  <a:lnTo>
                    <a:pt x="5234" y="4200"/>
                  </a:lnTo>
                  <a:lnTo>
                    <a:pt x="5097" y="4285"/>
                  </a:lnTo>
                  <a:lnTo>
                    <a:pt x="4966" y="4375"/>
                  </a:lnTo>
                  <a:lnTo>
                    <a:pt x="4844" y="4469"/>
                  </a:lnTo>
                  <a:lnTo>
                    <a:pt x="2156" y="1781"/>
                  </a:lnTo>
                  <a:lnTo>
                    <a:pt x="1972" y="1953"/>
                  </a:lnTo>
                  <a:lnTo>
                    <a:pt x="1888" y="2036"/>
                  </a:lnTo>
                  <a:lnTo>
                    <a:pt x="1848" y="2079"/>
                  </a:lnTo>
                  <a:lnTo>
                    <a:pt x="1812" y="2125"/>
                  </a:lnTo>
                  <a:lnTo>
                    <a:pt x="4500" y="4813"/>
                  </a:lnTo>
                  <a:lnTo>
                    <a:pt x="4444" y="4873"/>
                  </a:lnTo>
                  <a:lnTo>
                    <a:pt x="4393" y="4935"/>
                  </a:lnTo>
                  <a:lnTo>
                    <a:pt x="4345" y="5000"/>
                  </a:lnTo>
                  <a:lnTo>
                    <a:pt x="4301" y="5066"/>
                  </a:lnTo>
                  <a:lnTo>
                    <a:pt x="4125" y="5344"/>
                  </a:lnTo>
                  <a:lnTo>
                    <a:pt x="625" y="3906"/>
                  </a:lnTo>
                  <a:lnTo>
                    <a:pt x="437" y="4344"/>
                  </a:lnTo>
                  <a:lnTo>
                    <a:pt x="3937" y="5813"/>
                  </a:lnTo>
                  <a:lnTo>
                    <a:pt x="3915" y="5884"/>
                  </a:lnTo>
                  <a:lnTo>
                    <a:pt x="3896" y="5958"/>
                  </a:lnTo>
                  <a:lnTo>
                    <a:pt x="3863" y="6113"/>
                  </a:lnTo>
                  <a:lnTo>
                    <a:pt x="3812" y="6438"/>
                  </a:lnTo>
                  <a:lnTo>
                    <a:pt x="0" y="6438"/>
                  </a:lnTo>
                  <a:lnTo>
                    <a:pt x="0" y="6688"/>
                  </a:lnTo>
                  <a:lnTo>
                    <a:pt x="0" y="6937"/>
                  </a:lnTo>
                  <a:lnTo>
                    <a:pt x="3812" y="6937"/>
                  </a:lnTo>
                  <a:lnTo>
                    <a:pt x="3863" y="7261"/>
                  </a:lnTo>
                  <a:lnTo>
                    <a:pt x="3896" y="7416"/>
                  </a:lnTo>
                  <a:lnTo>
                    <a:pt x="3915" y="7491"/>
                  </a:lnTo>
                  <a:lnTo>
                    <a:pt x="3937" y="7562"/>
                  </a:lnTo>
                  <a:lnTo>
                    <a:pt x="437" y="9030"/>
                  </a:lnTo>
                  <a:lnTo>
                    <a:pt x="531" y="9261"/>
                  </a:lnTo>
                  <a:lnTo>
                    <a:pt x="578" y="9369"/>
                  </a:lnTo>
                  <a:lnTo>
                    <a:pt x="625" y="9468"/>
                  </a:lnTo>
                  <a:lnTo>
                    <a:pt x="4125" y="8030"/>
                  </a:lnTo>
                  <a:lnTo>
                    <a:pt x="4301" y="8308"/>
                  </a:lnTo>
                  <a:lnTo>
                    <a:pt x="4345" y="8375"/>
                  </a:lnTo>
                  <a:lnTo>
                    <a:pt x="4393" y="8439"/>
                  </a:lnTo>
                  <a:lnTo>
                    <a:pt x="4444" y="8502"/>
                  </a:lnTo>
                  <a:lnTo>
                    <a:pt x="4500" y="8562"/>
                  </a:lnTo>
                  <a:lnTo>
                    <a:pt x="1812" y="11249"/>
                  </a:lnTo>
                  <a:lnTo>
                    <a:pt x="1848" y="11296"/>
                  </a:lnTo>
                  <a:lnTo>
                    <a:pt x="1888" y="11342"/>
                  </a:lnTo>
                  <a:lnTo>
                    <a:pt x="1929" y="11388"/>
                  </a:lnTo>
                  <a:lnTo>
                    <a:pt x="1972" y="11433"/>
                  </a:lnTo>
                  <a:lnTo>
                    <a:pt x="2017" y="11476"/>
                  </a:lnTo>
                  <a:lnTo>
                    <a:pt x="2063" y="11517"/>
                  </a:lnTo>
                  <a:lnTo>
                    <a:pt x="2109" y="11557"/>
                  </a:lnTo>
                  <a:lnTo>
                    <a:pt x="2156" y="11593"/>
                  </a:lnTo>
                  <a:lnTo>
                    <a:pt x="4844" y="8905"/>
                  </a:lnTo>
                  <a:lnTo>
                    <a:pt x="4966" y="8999"/>
                  </a:lnTo>
                  <a:lnTo>
                    <a:pt x="5097" y="9089"/>
                  </a:lnTo>
                  <a:lnTo>
                    <a:pt x="5234" y="9174"/>
                  </a:lnTo>
                  <a:lnTo>
                    <a:pt x="5375" y="9249"/>
                  </a:lnTo>
                  <a:lnTo>
                    <a:pt x="3937" y="12780"/>
                  </a:lnTo>
                  <a:lnTo>
                    <a:pt x="4036" y="12827"/>
                  </a:lnTo>
                  <a:lnTo>
                    <a:pt x="4144" y="12874"/>
                  </a:lnTo>
                  <a:lnTo>
                    <a:pt x="4375" y="12968"/>
                  </a:lnTo>
                  <a:lnTo>
                    <a:pt x="5844" y="9437"/>
                  </a:lnTo>
                  <a:lnTo>
                    <a:pt x="5915" y="9469"/>
                  </a:lnTo>
                  <a:lnTo>
                    <a:pt x="5989" y="9497"/>
                  </a:lnTo>
                  <a:lnTo>
                    <a:pt x="6066" y="9519"/>
                  </a:lnTo>
                  <a:lnTo>
                    <a:pt x="6144" y="9539"/>
                  </a:lnTo>
                  <a:lnTo>
                    <a:pt x="6305" y="9569"/>
                  </a:lnTo>
                  <a:lnTo>
                    <a:pt x="6469" y="9593"/>
                  </a:lnTo>
                  <a:lnTo>
                    <a:pt x="6469" y="13374"/>
                  </a:lnTo>
                  <a:lnTo>
                    <a:pt x="6718" y="13374"/>
                  </a:lnTo>
                  <a:lnTo>
                    <a:pt x="6968" y="13374"/>
                  </a:lnTo>
                  <a:lnTo>
                    <a:pt x="6968" y="9593"/>
                  </a:lnTo>
                  <a:lnTo>
                    <a:pt x="7127" y="9569"/>
                  </a:lnTo>
                  <a:lnTo>
                    <a:pt x="7281" y="9539"/>
                  </a:lnTo>
                  <a:lnTo>
                    <a:pt x="7357" y="9519"/>
                  </a:lnTo>
                  <a:lnTo>
                    <a:pt x="7434" y="9497"/>
                  </a:lnTo>
                  <a:lnTo>
                    <a:pt x="7513" y="9469"/>
                  </a:lnTo>
                  <a:lnTo>
                    <a:pt x="7593" y="9437"/>
                  </a:lnTo>
                  <a:lnTo>
                    <a:pt x="9061" y="12968"/>
                  </a:lnTo>
                  <a:lnTo>
                    <a:pt x="9161" y="12921"/>
                  </a:lnTo>
                  <a:lnTo>
                    <a:pt x="9269" y="12874"/>
                  </a:lnTo>
                  <a:lnTo>
                    <a:pt x="9499" y="12780"/>
                  </a:lnTo>
                  <a:lnTo>
                    <a:pt x="8030" y="9249"/>
                  </a:lnTo>
                  <a:lnTo>
                    <a:pt x="8110" y="9213"/>
                  </a:lnTo>
                  <a:lnTo>
                    <a:pt x="8184" y="9174"/>
                  </a:lnTo>
                  <a:lnTo>
                    <a:pt x="8255" y="9132"/>
                  </a:lnTo>
                  <a:lnTo>
                    <a:pt x="8324" y="9089"/>
                  </a:lnTo>
                  <a:lnTo>
                    <a:pt x="8593" y="8905"/>
                  </a:lnTo>
                  <a:lnTo>
                    <a:pt x="11280" y="11593"/>
                  </a:lnTo>
                  <a:lnTo>
                    <a:pt x="11326" y="11557"/>
                  </a:lnTo>
                  <a:lnTo>
                    <a:pt x="11369" y="11517"/>
                  </a:lnTo>
                  <a:lnTo>
                    <a:pt x="11452" y="11433"/>
                  </a:lnTo>
                  <a:lnTo>
                    <a:pt x="11624" y="11249"/>
                  </a:lnTo>
                  <a:lnTo>
                    <a:pt x="8936" y="8562"/>
                  </a:lnTo>
                  <a:lnTo>
                    <a:pt x="9030" y="8439"/>
                  </a:lnTo>
                  <a:lnTo>
                    <a:pt x="9120" y="8308"/>
                  </a:lnTo>
                  <a:lnTo>
                    <a:pt x="9205" y="8171"/>
                  </a:lnTo>
                  <a:lnTo>
                    <a:pt x="9280" y="8030"/>
                  </a:lnTo>
                  <a:lnTo>
                    <a:pt x="12811" y="9468"/>
                  </a:lnTo>
                  <a:lnTo>
                    <a:pt x="12858" y="9369"/>
                  </a:lnTo>
                  <a:lnTo>
                    <a:pt x="12905" y="9261"/>
                  </a:lnTo>
                  <a:lnTo>
                    <a:pt x="12999" y="9030"/>
                  </a:lnTo>
                  <a:lnTo>
                    <a:pt x="9468" y="7562"/>
                  </a:lnTo>
                  <a:lnTo>
                    <a:pt x="9514" y="7416"/>
                  </a:lnTo>
                  <a:lnTo>
                    <a:pt x="9535" y="7340"/>
                  </a:lnTo>
                  <a:lnTo>
                    <a:pt x="9554" y="7261"/>
                  </a:lnTo>
                  <a:lnTo>
                    <a:pt x="9570" y="7181"/>
                  </a:lnTo>
                  <a:lnTo>
                    <a:pt x="9582" y="7101"/>
                  </a:lnTo>
                  <a:lnTo>
                    <a:pt x="9590" y="7019"/>
                  </a:lnTo>
                  <a:lnTo>
                    <a:pt x="9593" y="6937"/>
                  </a:lnTo>
                  <a:lnTo>
                    <a:pt x="13405" y="6937"/>
                  </a:lnTo>
                  <a:close/>
                  <a:moveTo>
                    <a:pt x="9186" y="6688"/>
                  </a:moveTo>
                  <a:lnTo>
                    <a:pt x="9186" y="6688"/>
                  </a:lnTo>
                  <a:lnTo>
                    <a:pt x="9174" y="6942"/>
                  </a:lnTo>
                  <a:lnTo>
                    <a:pt x="9137" y="7190"/>
                  </a:lnTo>
                  <a:lnTo>
                    <a:pt x="9076" y="7429"/>
                  </a:lnTo>
                  <a:lnTo>
                    <a:pt x="8994" y="7658"/>
                  </a:lnTo>
                  <a:lnTo>
                    <a:pt x="8891" y="7877"/>
                  </a:lnTo>
                  <a:lnTo>
                    <a:pt x="8768" y="8083"/>
                  </a:lnTo>
                  <a:lnTo>
                    <a:pt x="8627" y="8275"/>
                  </a:lnTo>
                  <a:lnTo>
                    <a:pt x="8468" y="8453"/>
                  </a:lnTo>
                  <a:lnTo>
                    <a:pt x="8293" y="8615"/>
                  </a:lnTo>
                  <a:lnTo>
                    <a:pt x="8104" y="8759"/>
                  </a:lnTo>
                  <a:lnTo>
                    <a:pt x="7900" y="8884"/>
                  </a:lnTo>
                  <a:lnTo>
                    <a:pt x="7684" y="8990"/>
                  </a:lnTo>
                  <a:lnTo>
                    <a:pt x="7457" y="9074"/>
                  </a:lnTo>
                  <a:lnTo>
                    <a:pt x="7219" y="9136"/>
                  </a:lnTo>
                  <a:lnTo>
                    <a:pt x="6973" y="9174"/>
                  </a:lnTo>
                  <a:lnTo>
                    <a:pt x="6718" y="9187"/>
                  </a:lnTo>
                  <a:lnTo>
                    <a:pt x="6464" y="9174"/>
                  </a:lnTo>
                  <a:lnTo>
                    <a:pt x="6216" y="9136"/>
                  </a:lnTo>
                  <a:lnTo>
                    <a:pt x="5977" y="9074"/>
                  </a:lnTo>
                  <a:lnTo>
                    <a:pt x="5748" y="8990"/>
                  </a:lnTo>
                  <a:lnTo>
                    <a:pt x="5529" y="8884"/>
                  </a:lnTo>
                  <a:lnTo>
                    <a:pt x="5323" y="8759"/>
                  </a:lnTo>
                  <a:lnTo>
                    <a:pt x="5131" y="8615"/>
                  </a:lnTo>
                  <a:lnTo>
                    <a:pt x="4953" y="8453"/>
                  </a:lnTo>
                  <a:lnTo>
                    <a:pt x="4791" y="8275"/>
                  </a:lnTo>
                  <a:lnTo>
                    <a:pt x="4647" y="8083"/>
                  </a:lnTo>
                  <a:lnTo>
                    <a:pt x="4522" y="7877"/>
                  </a:lnTo>
                  <a:lnTo>
                    <a:pt x="4416" y="7658"/>
                  </a:lnTo>
                  <a:lnTo>
                    <a:pt x="4332" y="7429"/>
                  </a:lnTo>
                  <a:lnTo>
                    <a:pt x="4270" y="7190"/>
                  </a:lnTo>
                  <a:lnTo>
                    <a:pt x="4232" y="6942"/>
                  </a:lnTo>
                  <a:lnTo>
                    <a:pt x="4219" y="6688"/>
                  </a:lnTo>
                  <a:lnTo>
                    <a:pt x="4232" y="6433"/>
                  </a:lnTo>
                  <a:lnTo>
                    <a:pt x="4270" y="6187"/>
                  </a:lnTo>
                  <a:lnTo>
                    <a:pt x="4332" y="5949"/>
                  </a:lnTo>
                  <a:lnTo>
                    <a:pt x="4416" y="5722"/>
                  </a:lnTo>
                  <a:lnTo>
                    <a:pt x="4522" y="5506"/>
                  </a:lnTo>
                  <a:lnTo>
                    <a:pt x="4647" y="5302"/>
                  </a:lnTo>
                  <a:lnTo>
                    <a:pt x="4791" y="5112"/>
                  </a:lnTo>
                  <a:lnTo>
                    <a:pt x="4953" y="4937"/>
                  </a:lnTo>
                  <a:lnTo>
                    <a:pt x="5131" y="4779"/>
                  </a:lnTo>
                  <a:lnTo>
                    <a:pt x="5323" y="4637"/>
                  </a:lnTo>
                  <a:lnTo>
                    <a:pt x="5529" y="4514"/>
                  </a:lnTo>
                  <a:lnTo>
                    <a:pt x="5748" y="4411"/>
                  </a:lnTo>
                  <a:lnTo>
                    <a:pt x="5977" y="4329"/>
                  </a:lnTo>
                  <a:lnTo>
                    <a:pt x="6216" y="4268"/>
                  </a:lnTo>
                  <a:lnTo>
                    <a:pt x="6464" y="4231"/>
                  </a:lnTo>
                  <a:lnTo>
                    <a:pt x="6718" y="4219"/>
                  </a:lnTo>
                  <a:lnTo>
                    <a:pt x="6973" y="4231"/>
                  </a:lnTo>
                  <a:lnTo>
                    <a:pt x="7219" y="4268"/>
                  </a:lnTo>
                  <a:lnTo>
                    <a:pt x="7457" y="4329"/>
                  </a:lnTo>
                  <a:lnTo>
                    <a:pt x="7684" y="4411"/>
                  </a:lnTo>
                  <a:lnTo>
                    <a:pt x="7900" y="4514"/>
                  </a:lnTo>
                  <a:lnTo>
                    <a:pt x="8104" y="4637"/>
                  </a:lnTo>
                  <a:lnTo>
                    <a:pt x="8293" y="4779"/>
                  </a:lnTo>
                  <a:lnTo>
                    <a:pt x="8468" y="4937"/>
                  </a:lnTo>
                  <a:lnTo>
                    <a:pt x="8627" y="5112"/>
                  </a:lnTo>
                  <a:lnTo>
                    <a:pt x="8768" y="5302"/>
                  </a:lnTo>
                  <a:lnTo>
                    <a:pt x="8891" y="5506"/>
                  </a:lnTo>
                  <a:lnTo>
                    <a:pt x="8994" y="5722"/>
                  </a:lnTo>
                  <a:lnTo>
                    <a:pt x="9076" y="5949"/>
                  </a:lnTo>
                  <a:lnTo>
                    <a:pt x="9137" y="6187"/>
                  </a:lnTo>
                  <a:lnTo>
                    <a:pt x="9174" y="6433"/>
                  </a:lnTo>
                  <a:lnTo>
                    <a:pt x="9186" y="6688"/>
                  </a:lnTo>
                  <a:close/>
                </a:path>
              </a:pathLst>
            </a:custGeom>
            <a:solidFill>
              <a:srgbClr val="E88E2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4" name="Oval 3"/>
          <p:cNvSpPr/>
          <p:nvPr/>
        </p:nvSpPr>
        <p:spPr>
          <a:xfrm>
            <a:off x="3986827" y="3066951"/>
            <a:ext cx="1203240" cy="1203240"/>
          </a:xfrm>
          <a:prstGeom prst="ellipse">
            <a:avLst/>
          </a:prstGeom>
          <a:solidFill>
            <a:srgbClr val="E88E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8252944" y="169668"/>
            <a:ext cx="891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>
                <a:solidFill>
                  <a:schemeClr val="bg1"/>
                </a:solidFill>
              </a:rPr>
              <a:t>m5</a:t>
            </a:r>
          </a:p>
        </p:txBody>
      </p:sp>
      <p:sp>
        <p:nvSpPr>
          <p:cNvPr id="22" name="Rechteck 21"/>
          <p:cNvSpPr/>
          <p:nvPr/>
        </p:nvSpPr>
        <p:spPr>
          <a:xfrm>
            <a:off x="5097999" y="900000"/>
            <a:ext cx="3154945" cy="5580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   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5258592" y="1078973"/>
            <a:ext cx="2994351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400">
                <a:solidFill>
                  <a:schemeClr val="tx1">
                    <a:lumMod val="65000"/>
                    <a:lumOff val="35000"/>
                  </a:schemeClr>
                </a:solidFill>
              </a:rPr>
              <a:t>JET</a:t>
            </a:r>
          </a:p>
          <a:p>
            <a:r>
              <a:rPr lang="de-DE" sz="2000">
                <a:solidFill>
                  <a:schemeClr val="tx1">
                    <a:lumMod val="65000"/>
                    <a:lumOff val="35000"/>
                  </a:schemeClr>
                </a:solidFill>
              </a:rPr>
              <a:t>The »Joint European Torus« </a:t>
            </a:r>
          </a:p>
        </p:txBody>
      </p:sp>
      <p:grpSp>
        <p:nvGrpSpPr>
          <p:cNvPr id="20" name="Group 1"/>
          <p:cNvGrpSpPr>
            <a:grpSpLocks/>
          </p:cNvGrpSpPr>
          <p:nvPr/>
        </p:nvGrpSpPr>
        <p:grpSpPr bwMode="auto">
          <a:xfrm>
            <a:off x="4047992" y="3214326"/>
            <a:ext cx="1041128" cy="846065"/>
            <a:chOff x="400" y="366"/>
            <a:chExt cx="5268" cy="4281"/>
          </a:xfrm>
          <a:solidFill>
            <a:schemeClr val="bg1"/>
          </a:solidFill>
        </p:grpSpPr>
        <p:sp>
          <p:nvSpPr>
            <p:cNvPr id="21" name="Freeform 2"/>
            <p:cNvSpPr>
              <a:spLocks noChangeArrowheads="1"/>
            </p:cNvSpPr>
            <p:nvPr/>
          </p:nvSpPr>
          <p:spPr bwMode="auto">
            <a:xfrm>
              <a:off x="888" y="2146"/>
              <a:ext cx="418" cy="366"/>
            </a:xfrm>
            <a:custGeom>
              <a:avLst/>
              <a:gdLst>
                <a:gd name="T0" fmla="*/ 405 w 1849"/>
                <a:gd name="T1" fmla="*/ 1619 h 1620"/>
                <a:gd name="T2" fmla="*/ 911 w 1849"/>
                <a:gd name="T3" fmla="*/ 1543 h 1620"/>
                <a:gd name="T4" fmla="*/ 1139 w 1849"/>
                <a:gd name="T5" fmla="*/ 1569 h 1620"/>
                <a:gd name="T6" fmla="*/ 1493 w 1849"/>
                <a:gd name="T7" fmla="*/ 1138 h 1620"/>
                <a:gd name="T8" fmla="*/ 1519 w 1849"/>
                <a:gd name="T9" fmla="*/ 860 h 1620"/>
                <a:gd name="T10" fmla="*/ 1544 w 1849"/>
                <a:gd name="T11" fmla="*/ 759 h 1620"/>
                <a:gd name="T12" fmla="*/ 1823 w 1849"/>
                <a:gd name="T13" fmla="*/ 708 h 1620"/>
                <a:gd name="T14" fmla="*/ 1848 w 1849"/>
                <a:gd name="T15" fmla="*/ 430 h 1620"/>
                <a:gd name="T16" fmla="*/ 1747 w 1849"/>
                <a:gd name="T17" fmla="*/ 278 h 1620"/>
                <a:gd name="T18" fmla="*/ 1747 w 1849"/>
                <a:gd name="T19" fmla="*/ 177 h 1620"/>
                <a:gd name="T20" fmla="*/ 1620 w 1849"/>
                <a:gd name="T21" fmla="*/ 101 h 1620"/>
                <a:gd name="T22" fmla="*/ 1544 w 1849"/>
                <a:gd name="T23" fmla="*/ 126 h 1620"/>
                <a:gd name="T24" fmla="*/ 1519 w 1849"/>
                <a:gd name="T25" fmla="*/ 126 h 1620"/>
                <a:gd name="T26" fmla="*/ 1620 w 1849"/>
                <a:gd name="T27" fmla="*/ 101 h 1620"/>
                <a:gd name="T28" fmla="*/ 1392 w 1849"/>
                <a:gd name="T29" fmla="*/ 0 h 1620"/>
                <a:gd name="T30" fmla="*/ 1139 w 1849"/>
                <a:gd name="T31" fmla="*/ 0 h 1620"/>
                <a:gd name="T32" fmla="*/ 1088 w 1849"/>
                <a:gd name="T33" fmla="*/ 126 h 1620"/>
                <a:gd name="T34" fmla="*/ 1013 w 1849"/>
                <a:gd name="T35" fmla="*/ 126 h 1620"/>
                <a:gd name="T36" fmla="*/ 962 w 1849"/>
                <a:gd name="T37" fmla="*/ 202 h 1620"/>
                <a:gd name="T38" fmla="*/ 1063 w 1849"/>
                <a:gd name="T39" fmla="*/ 278 h 1620"/>
                <a:gd name="T40" fmla="*/ 860 w 1849"/>
                <a:gd name="T41" fmla="*/ 379 h 1620"/>
                <a:gd name="T42" fmla="*/ 658 w 1849"/>
                <a:gd name="T43" fmla="*/ 202 h 1620"/>
                <a:gd name="T44" fmla="*/ 532 w 1849"/>
                <a:gd name="T45" fmla="*/ 202 h 1620"/>
                <a:gd name="T46" fmla="*/ 480 w 1849"/>
                <a:gd name="T47" fmla="*/ 278 h 1620"/>
                <a:gd name="T48" fmla="*/ 532 w 1849"/>
                <a:gd name="T49" fmla="*/ 455 h 1620"/>
                <a:gd name="T50" fmla="*/ 329 w 1849"/>
                <a:gd name="T51" fmla="*/ 531 h 1620"/>
                <a:gd name="T52" fmla="*/ 430 w 1849"/>
                <a:gd name="T53" fmla="*/ 708 h 1620"/>
                <a:gd name="T54" fmla="*/ 557 w 1849"/>
                <a:gd name="T55" fmla="*/ 860 h 1620"/>
                <a:gd name="T56" fmla="*/ 455 w 1849"/>
                <a:gd name="T57" fmla="*/ 885 h 1620"/>
                <a:gd name="T58" fmla="*/ 278 w 1849"/>
                <a:gd name="T59" fmla="*/ 1062 h 1620"/>
                <a:gd name="T60" fmla="*/ 101 w 1849"/>
                <a:gd name="T61" fmla="*/ 1138 h 1620"/>
                <a:gd name="T62" fmla="*/ 0 w 1849"/>
                <a:gd name="T63" fmla="*/ 1240 h 1620"/>
                <a:gd name="T64" fmla="*/ 127 w 1849"/>
                <a:gd name="T65" fmla="*/ 1543 h 1620"/>
                <a:gd name="T66" fmla="*/ 405 w 1849"/>
                <a:gd name="T67" fmla="*/ 1619 h 1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849" h="1620">
                  <a:moveTo>
                    <a:pt x="405" y="1619"/>
                  </a:moveTo>
                  <a:lnTo>
                    <a:pt x="911" y="1543"/>
                  </a:lnTo>
                  <a:lnTo>
                    <a:pt x="1139" y="1569"/>
                  </a:lnTo>
                  <a:lnTo>
                    <a:pt x="1493" y="1138"/>
                  </a:lnTo>
                  <a:lnTo>
                    <a:pt x="1519" y="860"/>
                  </a:lnTo>
                  <a:lnTo>
                    <a:pt x="1544" y="759"/>
                  </a:lnTo>
                  <a:lnTo>
                    <a:pt x="1823" y="708"/>
                  </a:lnTo>
                  <a:lnTo>
                    <a:pt x="1848" y="430"/>
                  </a:lnTo>
                  <a:lnTo>
                    <a:pt x="1747" y="278"/>
                  </a:lnTo>
                  <a:lnTo>
                    <a:pt x="1747" y="177"/>
                  </a:lnTo>
                  <a:lnTo>
                    <a:pt x="1620" y="101"/>
                  </a:lnTo>
                  <a:lnTo>
                    <a:pt x="1544" y="126"/>
                  </a:lnTo>
                  <a:lnTo>
                    <a:pt x="1519" y="126"/>
                  </a:lnTo>
                  <a:lnTo>
                    <a:pt x="1620" y="101"/>
                  </a:lnTo>
                  <a:lnTo>
                    <a:pt x="1392" y="0"/>
                  </a:lnTo>
                  <a:lnTo>
                    <a:pt x="1139" y="0"/>
                  </a:lnTo>
                  <a:lnTo>
                    <a:pt x="1088" y="126"/>
                  </a:lnTo>
                  <a:lnTo>
                    <a:pt x="1013" y="126"/>
                  </a:lnTo>
                  <a:lnTo>
                    <a:pt x="962" y="202"/>
                  </a:lnTo>
                  <a:lnTo>
                    <a:pt x="1063" y="278"/>
                  </a:lnTo>
                  <a:lnTo>
                    <a:pt x="860" y="379"/>
                  </a:lnTo>
                  <a:lnTo>
                    <a:pt x="658" y="202"/>
                  </a:lnTo>
                  <a:lnTo>
                    <a:pt x="532" y="202"/>
                  </a:lnTo>
                  <a:lnTo>
                    <a:pt x="480" y="278"/>
                  </a:lnTo>
                  <a:lnTo>
                    <a:pt x="532" y="455"/>
                  </a:lnTo>
                  <a:lnTo>
                    <a:pt x="329" y="531"/>
                  </a:lnTo>
                  <a:lnTo>
                    <a:pt x="430" y="708"/>
                  </a:lnTo>
                  <a:lnTo>
                    <a:pt x="557" y="860"/>
                  </a:lnTo>
                  <a:lnTo>
                    <a:pt x="455" y="885"/>
                  </a:lnTo>
                  <a:lnTo>
                    <a:pt x="278" y="1062"/>
                  </a:lnTo>
                  <a:lnTo>
                    <a:pt x="101" y="1138"/>
                  </a:lnTo>
                  <a:lnTo>
                    <a:pt x="0" y="1240"/>
                  </a:lnTo>
                  <a:lnTo>
                    <a:pt x="127" y="1543"/>
                  </a:lnTo>
                  <a:lnTo>
                    <a:pt x="405" y="161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3" name="Freeform 3"/>
            <p:cNvSpPr>
              <a:spLocks noChangeArrowheads="1"/>
            </p:cNvSpPr>
            <p:nvPr/>
          </p:nvSpPr>
          <p:spPr bwMode="auto">
            <a:xfrm>
              <a:off x="1422" y="3983"/>
              <a:ext cx="108" cy="85"/>
            </a:xfrm>
            <a:custGeom>
              <a:avLst/>
              <a:gdLst>
                <a:gd name="T0" fmla="*/ 354 w 482"/>
                <a:gd name="T1" fmla="*/ 0 h 381"/>
                <a:gd name="T2" fmla="*/ 203 w 482"/>
                <a:gd name="T3" fmla="*/ 0 h 381"/>
                <a:gd name="T4" fmla="*/ 0 w 482"/>
                <a:gd name="T5" fmla="*/ 177 h 381"/>
                <a:gd name="T6" fmla="*/ 0 w 482"/>
                <a:gd name="T7" fmla="*/ 202 h 381"/>
                <a:gd name="T8" fmla="*/ 76 w 482"/>
                <a:gd name="T9" fmla="*/ 202 h 381"/>
                <a:gd name="T10" fmla="*/ 304 w 482"/>
                <a:gd name="T11" fmla="*/ 380 h 381"/>
                <a:gd name="T12" fmla="*/ 481 w 482"/>
                <a:gd name="T13" fmla="*/ 151 h 381"/>
                <a:gd name="T14" fmla="*/ 380 w 482"/>
                <a:gd name="T15" fmla="*/ 101 h 381"/>
                <a:gd name="T16" fmla="*/ 354 w 482"/>
                <a:gd name="T17" fmla="*/ 0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2" h="381">
                  <a:moveTo>
                    <a:pt x="354" y="0"/>
                  </a:moveTo>
                  <a:lnTo>
                    <a:pt x="203" y="0"/>
                  </a:lnTo>
                  <a:lnTo>
                    <a:pt x="0" y="177"/>
                  </a:lnTo>
                  <a:lnTo>
                    <a:pt x="0" y="202"/>
                  </a:lnTo>
                  <a:lnTo>
                    <a:pt x="76" y="202"/>
                  </a:lnTo>
                  <a:lnTo>
                    <a:pt x="304" y="380"/>
                  </a:lnTo>
                  <a:lnTo>
                    <a:pt x="481" y="151"/>
                  </a:lnTo>
                  <a:lnTo>
                    <a:pt x="380" y="101"/>
                  </a:lnTo>
                  <a:lnTo>
                    <a:pt x="354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4" name="Freeform 4"/>
            <p:cNvSpPr>
              <a:spLocks noChangeArrowheads="1"/>
            </p:cNvSpPr>
            <p:nvPr/>
          </p:nvSpPr>
          <p:spPr bwMode="auto">
            <a:xfrm>
              <a:off x="1313" y="4046"/>
              <a:ext cx="62" cy="28"/>
            </a:xfrm>
            <a:custGeom>
              <a:avLst/>
              <a:gdLst>
                <a:gd name="T0" fmla="*/ 0 w 280"/>
                <a:gd name="T1" fmla="*/ 26 h 128"/>
                <a:gd name="T2" fmla="*/ 0 w 280"/>
                <a:gd name="T3" fmla="*/ 51 h 128"/>
                <a:gd name="T4" fmla="*/ 25 w 280"/>
                <a:gd name="T5" fmla="*/ 127 h 128"/>
                <a:gd name="T6" fmla="*/ 227 w 280"/>
                <a:gd name="T7" fmla="*/ 102 h 128"/>
                <a:gd name="T8" fmla="*/ 279 w 280"/>
                <a:gd name="T9" fmla="*/ 51 h 128"/>
                <a:gd name="T10" fmla="*/ 202 w 280"/>
                <a:gd name="T11" fmla="*/ 0 h 128"/>
                <a:gd name="T12" fmla="*/ 0 w 280"/>
                <a:gd name="T13" fmla="*/ 2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0" h="128">
                  <a:moveTo>
                    <a:pt x="0" y="26"/>
                  </a:moveTo>
                  <a:lnTo>
                    <a:pt x="0" y="51"/>
                  </a:lnTo>
                  <a:lnTo>
                    <a:pt x="25" y="127"/>
                  </a:lnTo>
                  <a:lnTo>
                    <a:pt x="227" y="102"/>
                  </a:lnTo>
                  <a:lnTo>
                    <a:pt x="279" y="51"/>
                  </a:lnTo>
                  <a:lnTo>
                    <a:pt x="202" y="0"/>
                  </a:lnTo>
                  <a:lnTo>
                    <a:pt x="0" y="2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5" name="Freeform 5"/>
            <p:cNvSpPr>
              <a:spLocks noChangeArrowheads="1"/>
            </p:cNvSpPr>
            <p:nvPr/>
          </p:nvSpPr>
          <p:spPr bwMode="auto">
            <a:xfrm>
              <a:off x="1560" y="3994"/>
              <a:ext cx="51" cy="45"/>
            </a:xfrm>
            <a:custGeom>
              <a:avLst/>
              <a:gdLst>
                <a:gd name="T0" fmla="*/ 0 w 228"/>
                <a:gd name="T1" fmla="*/ 0 h 204"/>
                <a:gd name="T2" fmla="*/ 0 w 228"/>
                <a:gd name="T3" fmla="*/ 76 h 204"/>
                <a:gd name="T4" fmla="*/ 101 w 228"/>
                <a:gd name="T5" fmla="*/ 101 h 204"/>
                <a:gd name="T6" fmla="*/ 126 w 228"/>
                <a:gd name="T7" fmla="*/ 203 h 204"/>
                <a:gd name="T8" fmla="*/ 227 w 228"/>
                <a:gd name="T9" fmla="*/ 177 h 204"/>
                <a:gd name="T10" fmla="*/ 151 w 228"/>
                <a:gd name="T11" fmla="*/ 0 h 204"/>
                <a:gd name="T12" fmla="*/ 0 w 228"/>
                <a:gd name="T13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8" h="204">
                  <a:moveTo>
                    <a:pt x="0" y="0"/>
                  </a:moveTo>
                  <a:lnTo>
                    <a:pt x="0" y="76"/>
                  </a:lnTo>
                  <a:lnTo>
                    <a:pt x="101" y="101"/>
                  </a:lnTo>
                  <a:lnTo>
                    <a:pt x="126" y="203"/>
                  </a:lnTo>
                  <a:lnTo>
                    <a:pt x="227" y="177"/>
                  </a:lnTo>
                  <a:lnTo>
                    <a:pt x="151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" name="Freeform 6"/>
            <p:cNvSpPr>
              <a:spLocks noChangeArrowheads="1"/>
            </p:cNvSpPr>
            <p:nvPr/>
          </p:nvSpPr>
          <p:spPr bwMode="auto">
            <a:xfrm>
              <a:off x="2007" y="3730"/>
              <a:ext cx="97" cy="189"/>
            </a:xfrm>
            <a:custGeom>
              <a:avLst/>
              <a:gdLst>
                <a:gd name="T0" fmla="*/ 304 w 432"/>
                <a:gd name="T1" fmla="*/ 101 h 836"/>
                <a:gd name="T2" fmla="*/ 304 w 432"/>
                <a:gd name="T3" fmla="*/ 177 h 836"/>
                <a:gd name="T4" fmla="*/ 52 w 432"/>
                <a:gd name="T5" fmla="*/ 253 h 836"/>
                <a:gd name="T6" fmla="*/ 0 w 432"/>
                <a:gd name="T7" fmla="*/ 557 h 836"/>
                <a:gd name="T8" fmla="*/ 102 w 432"/>
                <a:gd name="T9" fmla="*/ 709 h 836"/>
                <a:gd name="T10" fmla="*/ 203 w 432"/>
                <a:gd name="T11" fmla="*/ 835 h 836"/>
                <a:gd name="T12" fmla="*/ 229 w 432"/>
                <a:gd name="T13" fmla="*/ 835 h 836"/>
                <a:gd name="T14" fmla="*/ 355 w 432"/>
                <a:gd name="T15" fmla="*/ 684 h 836"/>
                <a:gd name="T16" fmla="*/ 380 w 432"/>
                <a:gd name="T17" fmla="*/ 557 h 836"/>
                <a:gd name="T18" fmla="*/ 431 w 432"/>
                <a:gd name="T19" fmla="*/ 506 h 836"/>
                <a:gd name="T20" fmla="*/ 431 w 432"/>
                <a:gd name="T21" fmla="*/ 76 h 836"/>
                <a:gd name="T22" fmla="*/ 355 w 432"/>
                <a:gd name="T23" fmla="*/ 0 h 836"/>
                <a:gd name="T24" fmla="*/ 304 w 432"/>
                <a:gd name="T25" fmla="*/ 101 h 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2" h="836">
                  <a:moveTo>
                    <a:pt x="304" y="101"/>
                  </a:moveTo>
                  <a:lnTo>
                    <a:pt x="304" y="177"/>
                  </a:lnTo>
                  <a:lnTo>
                    <a:pt x="52" y="253"/>
                  </a:lnTo>
                  <a:lnTo>
                    <a:pt x="0" y="557"/>
                  </a:lnTo>
                  <a:lnTo>
                    <a:pt x="102" y="709"/>
                  </a:lnTo>
                  <a:lnTo>
                    <a:pt x="203" y="835"/>
                  </a:lnTo>
                  <a:lnTo>
                    <a:pt x="229" y="835"/>
                  </a:lnTo>
                  <a:lnTo>
                    <a:pt x="355" y="684"/>
                  </a:lnTo>
                  <a:lnTo>
                    <a:pt x="380" y="557"/>
                  </a:lnTo>
                  <a:lnTo>
                    <a:pt x="431" y="506"/>
                  </a:lnTo>
                  <a:lnTo>
                    <a:pt x="431" y="76"/>
                  </a:lnTo>
                  <a:lnTo>
                    <a:pt x="355" y="0"/>
                  </a:lnTo>
                  <a:lnTo>
                    <a:pt x="304" y="10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" name="Freeform 7"/>
            <p:cNvSpPr>
              <a:spLocks noChangeArrowheads="1"/>
            </p:cNvSpPr>
            <p:nvPr/>
          </p:nvSpPr>
          <p:spPr bwMode="auto">
            <a:xfrm>
              <a:off x="2294" y="4287"/>
              <a:ext cx="286" cy="194"/>
            </a:xfrm>
            <a:custGeom>
              <a:avLst/>
              <a:gdLst>
                <a:gd name="T0" fmla="*/ 608 w 1267"/>
                <a:gd name="T1" fmla="*/ 127 h 862"/>
                <a:gd name="T2" fmla="*/ 354 w 1267"/>
                <a:gd name="T3" fmla="*/ 0 h 862"/>
                <a:gd name="T4" fmla="*/ 0 w 1267"/>
                <a:gd name="T5" fmla="*/ 178 h 862"/>
                <a:gd name="T6" fmla="*/ 0 w 1267"/>
                <a:gd name="T7" fmla="*/ 279 h 862"/>
                <a:gd name="T8" fmla="*/ 937 w 1267"/>
                <a:gd name="T9" fmla="*/ 810 h 862"/>
                <a:gd name="T10" fmla="*/ 1139 w 1267"/>
                <a:gd name="T11" fmla="*/ 861 h 862"/>
                <a:gd name="T12" fmla="*/ 1139 w 1267"/>
                <a:gd name="T13" fmla="*/ 380 h 862"/>
                <a:gd name="T14" fmla="*/ 1266 w 1267"/>
                <a:gd name="T15" fmla="*/ 101 h 862"/>
                <a:gd name="T16" fmla="*/ 1266 w 1267"/>
                <a:gd name="T17" fmla="*/ 76 h 862"/>
                <a:gd name="T18" fmla="*/ 836 w 1267"/>
                <a:gd name="T19" fmla="*/ 178 h 862"/>
                <a:gd name="T20" fmla="*/ 608 w 1267"/>
                <a:gd name="T21" fmla="*/ 127 h 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67" h="862">
                  <a:moveTo>
                    <a:pt x="608" y="127"/>
                  </a:moveTo>
                  <a:lnTo>
                    <a:pt x="354" y="0"/>
                  </a:lnTo>
                  <a:lnTo>
                    <a:pt x="0" y="178"/>
                  </a:lnTo>
                  <a:lnTo>
                    <a:pt x="0" y="279"/>
                  </a:lnTo>
                  <a:lnTo>
                    <a:pt x="937" y="810"/>
                  </a:lnTo>
                  <a:lnTo>
                    <a:pt x="1139" y="861"/>
                  </a:lnTo>
                  <a:lnTo>
                    <a:pt x="1139" y="380"/>
                  </a:lnTo>
                  <a:lnTo>
                    <a:pt x="1266" y="101"/>
                  </a:lnTo>
                  <a:lnTo>
                    <a:pt x="1266" y="76"/>
                  </a:lnTo>
                  <a:lnTo>
                    <a:pt x="836" y="178"/>
                  </a:lnTo>
                  <a:lnTo>
                    <a:pt x="608" y="12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8" name="Freeform 8"/>
            <p:cNvSpPr>
              <a:spLocks noChangeArrowheads="1"/>
            </p:cNvSpPr>
            <p:nvPr/>
          </p:nvSpPr>
          <p:spPr bwMode="auto">
            <a:xfrm>
              <a:off x="1938" y="3931"/>
              <a:ext cx="166" cy="263"/>
            </a:xfrm>
            <a:custGeom>
              <a:avLst/>
              <a:gdLst>
                <a:gd name="T0" fmla="*/ 734 w 735"/>
                <a:gd name="T1" fmla="*/ 405 h 1165"/>
                <a:gd name="T2" fmla="*/ 708 w 735"/>
                <a:gd name="T3" fmla="*/ 253 h 1165"/>
                <a:gd name="T4" fmla="*/ 532 w 735"/>
                <a:gd name="T5" fmla="*/ 0 h 1165"/>
                <a:gd name="T6" fmla="*/ 481 w 735"/>
                <a:gd name="T7" fmla="*/ 25 h 1165"/>
                <a:gd name="T8" fmla="*/ 278 w 735"/>
                <a:gd name="T9" fmla="*/ 152 h 1165"/>
                <a:gd name="T10" fmla="*/ 76 w 735"/>
                <a:gd name="T11" fmla="*/ 152 h 1165"/>
                <a:gd name="T12" fmla="*/ 51 w 735"/>
                <a:gd name="T13" fmla="*/ 329 h 1165"/>
                <a:gd name="T14" fmla="*/ 127 w 735"/>
                <a:gd name="T15" fmla="*/ 354 h 1165"/>
                <a:gd name="T16" fmla="*/ 127 w 735"/>
                <a:gd name="T17" fmla="*/ 532 h 1165"/>
                <a:gd name="T18" fmla="*/ 76 w 735"/>
                <a:gd name="T19" fmla="*/ 608 h 1165"/>
                <a:gd name="T20" fmla="*/ 0 w 735"/>
                <a:gd name="T21" fmla="*/ 962 h 1165"/>
                <a:gd name="T22" fmla="*/ 152 w 735"/>
                <a:gd name="T23" fmla="*/ 1164 h 1165"/>
                <a:gd name="T24" fmla="*/ 303 w 735"/>
                <a:gd name="T25" fmla="*/ 1139 h 1165"/>
                <a:gd name="T26" fmla="*/ 380 w 735"/>
                <a:gd name="T27" fmla="*/ 1013 h 1165"/>
                <a:gd name="T28" fmla="*/ 557 w 735"/>
                <a:gd name="T29" fmla="*/ 1114 h 1165"/>
                <a:gd name="T30" fmla="*/ 708 w 735"/>
                <a:gd name="T31" fmla="*/ 658 h 1165"/>
                <a:gd name="T32" fmla="*/ 658 w 735"/>
                <a:gd name="T33" fmla="*/ 608 h 1165"/>
                <a:gd name="T34" fmla="*/ 658 w 735"/>
                <a:gd name="T35" fmla="*/ 481 h 1165"/>
                <a:gd name="T36" fmla="*/ 734 w 735"/>
                <a:gd name="T37" fmla="*/ 405 h 1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35" h="1165">
                  <a:moveTo>
                    <a:pt x="734" y="405"/>
                  </a:moveTo>
                  <a:lnTo>
                    <a:pt x="708" y="253"/>
                  </a:lnTo>
                  <a:lnTo>
                    <a:pt x="532" y="0"/>
                  </a:lnTo>
                  <a:lnTo>
                    <a:pt x="481" y="25"/>
                  </a:lnTo>
                  <a:lnTo>
                    <a:pt x="278" y="152"/>
                  </a:lnTo>
                  <a:lnTo>
                    <a:pt x="76" y="152"/>
                  </a:lnTo>
                  <a:lnTo>
                    <a:pt x="51" y="329"/>
                  </a:lnTo>
                  <a:lnTo>
                    <a:pt x="127" y="354"/>
                  </a:lnTo>
                  <a:lnTo>
                    <a:pt x="127" y="532"/>
                  </a:lnTo>
                  <a:lnTo>
                    <a:pt x="76" y="608"/>
                  </a:lnTo>
                  <a:lnTo>
                    <a:pt x="0" y="962"/>
                  </a:lnTo>
                  <a:lnTo>
                    <a:pt x="152" y="1164"/>
                  </a:lnTo>
                  <a:lnTo>
                    <a:pt x="303" y="1139"/>
                  </a:lnTo>
                  <a:lnTo>
                    <a:pt x="380" y="1013"/>
                  </a:lnTo>
                  <a:lnTo>
                    <a:pt x="557" y="1114"/>
                  </a:lnTo>
                  <a:lnTo>
                    <a:pt x="708" y="658"/>
                  </a:lnTo>
                  <a:lnTo>
                    <a:pt x="658" y="608"/>
                  </a:lnTo>
                  <a:lnTo>
                    <a:pt x="658" y="481"/>
                  </a:lnTo>
                  <a:lnTo>
                    <a:pt x="734" y="40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9" name="Freeform 9"/>
            <p:cNvSpPr>
              <a:spLocks noChangeArrowheads="1"/>
            </p:cNvSpPr>
            <p:nvPr/>
          </p:nvSpPr>
          <p:spPr bwMode="auto">
            <a:xfrm>
              <a:off x="1123" y="1871"/>
              <a:ext cx="585" cy="923"/>
            </a:xfrm>
            <a:custGeom>
              <a:avLst/>
              <a:gdLst>
                <a:gd name="T0" fmla="*/ 759 w 2582"/>
                <a:gd name="T1" fmla="*/ 2657 h 4075"/>
                <a:gd name="T2" fmla="*/ 835 w 2582"/>
                <a:gd name="T3" fmla="*/ 2910 h 4075"/>
                <a:gd name="T4" fmla="*/ 430 w 2582"/>
                <a:gd name="T5" fmla="*/ 3011 h 4075"/>
                <a:gd name="T6" fmla="*/ 632 w 2582"/>
                <a:gd name="T7" fmla="*/ 3188 h 4075"/>
                <a:gd name="T8" fmla="*/ 759 w 2582"/>
                <a:gd name="T9" fmla="*/ 3289 h 4075"/>
                <a:gd name="T10" fmla="*/ 506 w 2582"/>
                <a:gd name="T11" fmla="*/ 3466 h 4075"/>
                <a:gd name="T12" fmla="*/ 176 w 2582"/>
                <a:gd name="T13" fmla="*/ 3745 h 4075"/>
                <a:gd name="T14" fmla="*/ 151 w 2582"/>
                <a:gd name="T15" fmla="*/ 3947 h 4075"/>
                <a:gd name="T16" fmla="*/ 430 w 2582"/>
                <a:gd name="T17" fmla="*/ 3821 h 4075"/>
                <a:gd name="T18" fmla="*/ 734 w 2582"/>
                <a:gd name="T19" fmla="*/ 3998 h 4075"/>
                <a:gd name="T20" fmla="*/ 835 w 2582"/>
                <a:gd name="T21" fmla="*/ 3821 h 4075"/>
                <a:gd name="T22" fmla="*/ 1442 w 2582"/>
                <a:gd name="T23" fmla="*/ 3947 h 4075"/>
                <a:gd name="T24" fmla="*/ 2025 w 2582"/>
                <a:gd name="T25" fmla="*/ 4049 h 4075"/>
                <a:gd name="T26" fmla="*/ 2277 w 2582"/>
                <a:gd name="T27" fmla="*/ 3821 h 4075"/>
                <a:gd name="T28" fmla="*/ 2455 w 2582"/>
                <a:gd name="T29" fmla="*/ 3542 h 4075"/>
                <a:gd name="T30" fmla="*/ 2506 w 2582"/>
                <a:gd name="T31" fmla="*/ 3137 h 4075"/>
                <a:gd name="T32" fmla="*/ 2176 w 2582"/>
                <a:gd name="T33" fmla="*/ 3061 h 4075"/>
                <a:gd name="T34" fmla="*/ 2252 w 2582"/>
                <a:gd name="T35" fmla="*/ 2884 h 4075"/>
                <a:gd name="T36" fmla="*/ 2000 w 2582"/>
                <a:gd name="T37" fmla="*/ 2126 h 4075"/>
                <a:gd name="T38" fmla="*/ 1847 w 2582"/>
                <a:gd name="T39" fmla="*/ 1316 h 4075"/>
                <a:gd name="T40" fmla="*/ 1898 w 2582"/>
                <a:gd name="T41" fmla="*/ 1265 h 4075"/>
                <a:gd name="T42" fmla="*/ 2227 w 2582"/>
                <a:gd name="T43" fmla="*/ 784 h 4075"/>
                <a:gd name="T44" fmla="*/ 1721 w 2582"/>
                <a:gd name="T45" fmla="*/ 481 h 4075"/>
                <a:gd name="T46" fmla="*/ 2101 w 2582"/>
                <a:gd name="T47" fmla="*/ 252 h 4075"/>
                <a:gd name="T48" fmla="*/ 2025 w 2582"/>
                <a:gd name="T49" fmla="*/ 76 h 4075"/>
                <a:gd name="T50" fmla="*/ 1544 w 2582"/>
                <a:gd name="T51" fmla="*/ 25 h 4075"/>
                <a:gd name="T52" fmla="*/ 1190 w 2582"/>
                <a:gd name="T53" fmla="*/ 582 h 4075"/>
                <a:gd name="T54" fmla="*/ 1062 w 2582"/>
                <a:gd name="T55" fmla="*/ 911 h 4075"/>
                <a:gd name="T56" fmla="*/ 1012 w 2582"/>
                <a:gd name="T57" fmla="*/ 1138 h 4075"/>
                <a:gd name="T58" fmla="*/ 1139 w 2582"/>
                <a:gd name="T59" fmla="*/ 1392 h 4075"/>
                <a:gd name="T60" fmla="*/ 987 w 2582"/>
                <a:gd name="T61" fmla="*/ 1746 h 4075"/>
                <a:gd name="T62" fmla="*/ 1417 w 2582"/>
                <a:gd name="T63" fmla="*/ 1847 h 4075"/>
                <a:gd name="T64" fmla="*/ 1417 w 2582"/>
                <a:gd name="T65" fmla="*/ 2227 h 4075"/>
                <a:gd name="T66" fmla="*/ 961 w 2582"/>
                <a:gd name="T67" fmla="*/ 2480 h 4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582" h="4075">
                  <a:moveTo>
                    <a:pt x="961" y="2480"/>
                  </a:moveTo>
                  <a:lnTo>
                    <a:pt x="759" y="2657"/>
                  </a:lnTo>
                  <a:lnTo>
                    <a:pt x="886" y="2682"/>
                  </a:lnTo>
                  <a:lnTo>
                    <a:pt x="835" y="2910"/>
                  </a:lnTo>
                  <a:lnTo>
                    <a:pt x="531" y="2985"/>
                  </a:lnTo>
                  <a:lnTo>
                    <a:pt x="430" y="3011"/>
                  </a:lnTo>
                  <a:lnTo>
                    <a:pt x="430" y="3188"/>
                  </a:lnTo>
                  <a:lnTo>
                    <a:pt x="632" y="3188"/>
                  </a:lnTo>
                  <a:lnTo>
                    <a:pt x="632" y="3289"/>
                  </a:lnTo>
                  <a:lnTo>
                    <a:pt x="759" y="3289"/>
                  </a:lnTo>
                  <a:lnTo>
                    <a:pt x="759" y="3441"/>
                  </a:lnTo>
                  <a:lnTo>
                    <a:pt x="506" y="3466"/>
                  </a:lnTo>
                  <a:lnTo>
                    <a:pt x="455" y="3619"/>
                  </a:lnTo>
                  <a:lnTo>
                    <a:pt x="176" y="3745"/>
                  </a:lnTo>
                  <a:lnTo>
                    <a:pt x="0" y="3821"/>
                  </a:lnTo>
                  <a:lnTo>
                    <a:pt x="151" y="3947"/>
                  </a:lnTo>
                  <a:lnTo>
                    <a:pt x="304" y="3821"/>
                  </a:lnTo>
                  <a:lnTo>
                    <a:pt x="430" y="3821"/>
                  </a:lnTo>
                  <a:lnTo>
                    <a:pt x="607" y="3998"/>
                  </a:lnTo>
                  <a:lnTo>
                    <a:pt x="734" y="3998"/>
                  </a:lnTo>
                  <a:lnTo>
                    <a:pt x="734" y="3896"/>
                  </a:lnTo>
                  <a:lnTo>
                    <a:pt x="835" y="3821"/>
                  </a:lnTo>
                  <a:lnTo>
                    <a:pt x="1088" y="3947"/>
                  </a:lnTo>
                  <a:lnTo>
                    <a:pt x="1442" y="3947"/>
                  </a:lnTo>
                  <a:lnTo>
                    <a:pt x="1822" y="4074"/>
                  </a:lnTo>
                  <a:lnTo>
                    <a:pt x="2025" y="4049"/>
                  </a:lnTo>
                  <a:lnTo>
                    <a:pt x="2252" y="3973"/>
                  </a:lnTo>
                  <a:lnTo>
                    <a:pt x="2277" y="3821"/>
                  </a:lnTo>
                  <a:lnTo>
                    <a:pt x="2101" y="3745"/>
                  </a:lnTo>
                  <a:lnTo>
                    <a:pt x="2455" y="3542"/>
                  </a:lnTo>
                  <a:lnTo>
                    <a:pt x="2581" y="3365"/>
                  </a:lnTo>
                  <a:lnTo>
                    <a:pt x="2506" y="3137"/>
                  </a:lnTo>
                  <a:lnTo>
                    <a:pt x="2303" y="2985"/>
                  </a:lnTo>
                  <a:lnTo>
                    <a:pt x="2176" y="3061"/>
                  </a:lnTo>
                  <a:lnTo>
                    <a:pt x="2151" y="2985"/>
                  </a:lnTo>
                  <a:lnTo>
                    <a:pt x="2252" y="2884"/>
                  </a:lnTo>
                  <a:lnTo>
                    <a:pt x="2227" y="2353"/>
                  </a:lnTo>
                  <a:lnTo>
                    <a:pt x="2000" y="2126"/>
                  </a:lnTo>
                  <a:lnTo>
                    <a:pt x="1974" y="1620"/>
                  </a:lnTo>
                  <a:lnTo>
                    <a:pt x="1847" y="1316"/>
                  </a:lnTo>
                  <a:lnTo>
                    <a:pt x="1670" y="1291"/>
                  </a:lnTo>
                  <a:lnTo>
                    <a:pt x="1898" y="1265"/>
                  </a:lnTo>
                  <a:lnTo>
                    <a:pt x="1924" y="1113"/>
                  </a:lnTo>
                  <a:lnTo>
                    <a:pt x="2227" y="784"/>
                  </a:lnTo>
                  <a:lnTo>
                    <a:pt x="2277" y="683"/>
                  </a:lnTo>
                  <a:lnTo>
                    <a:pt x="1721" y="481"/>
                  </a:lnTo>
                  <a:lnTo>
                    <a:pt x="1847" y="328"/>
                  </a:lnTo>
                  <a:lnTo>
                    <a:pt x="2101" y="252"/>
                  </a:lnTo>
                  <a:lnTo>
                    <a:pt x="2101" y="126"/>
                  </a:lnTo>
                  <a:lnTo>
                    <a:pt x="2025" y="76"/>
                  </a:lnTo>
                  <a:lnTo>
                    <a:pt x="1696" y="0"/>
                  </a:lnTo>
                  <a:lnTo>
                    <a:pt x="1544" y="25"/>
                  </a:lnTo>
                  <a:lnTo>
                    <a:pt x="1240" y="379"/>
                  </a:lnTo>
                  <a:lnTo>
                    <a:pt x="1190" y="582"/>
                  </a:lnTo>
                  <a:lnTo>
                    <a:pt x="1062" y="657"/>
                  </a:lnTo>
                  <a:lnTo>
                    <a:pt x="1062" y="911"/>
                  </a:lnTo>
                  <a:lnTo>
                    <a:pt x="1114" y="886"/>
                  </a:lnTo>
                  <a:lnTo>
                    <a:pt x="1012" y="1138"/>
                  </a:lnTo>
                  <a:lnTo>
                    <a:pt x="1037" y="1316"/>
                  </a:lnTo>
                  <a:lnTo>
                    <a:pt x="1139" y="1392"/>
                  </a:lnTo>
                  <a:lnTo>
                    <a:pt x="987" y="1645"/>
                  </a:lnTo>
                  <a:lnTo>
                    <a:pt x="987" y="1746"/>
                  </a:lnTo>
                  <a:lnTo>
                    <a:pt x="1265" y="1847"/>
                  </a:lnTo>
                  <a:lnTo>
                    <a:pt x="1417" y="1847"/>
                  </a:lnTo>
                  <a:lnTo>
                    <a:pt x="1291" y="2075"/>
                  </a:lnTo>
                  <a:lnTo>
                    <a:pt x="1417" y="2227"/>
                  </a:lnTo>
                  <a:lnTo>
                    <a:pt x="1240" y="2455"/>
                  </a:lnTo>
                  <a:lnTo>
                    <a:pt x="961" y="248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0" name="Freeform 10"/>
            <p:cNvSpPr>
              <a:spLocks noChangeArrowheads="1"/>
            </p:cNvSpPr>
            <p:nvPr/>
          </p:nvSpPr>
          <p:spPr bwMode="auto">
            <a:xfrm>
              <a:off x="1353" y="1848"/>
              <a:ext cx="80" cy="62"/>
            </a:xfrm>
            <a:custGeom>
              <a:avLst/>
              <a:gdLst>
                <a:gd name="T0" fmla="*/ 304 w 355"/>
                <a:gd name="T1" fmla="*/ 178 h 280"/>
                <a:gd name="T2" fmla="*/ 329 w 355"/>
                <a:gd name="T3" fmla="*/ 50 h 280"/>
                <a:gd name="T4" fmla="*/ 354 w 355"/>
                <a:gd name="T5" fmla="*/ 50 h 280"/>
                <a:gd name="T6" fmla="*/ 354 w 355"/>
                <a:gd name="T7" fmla="*/ 0 h 280"/>
                <a:gd name="T8" fmla="*/ 25 w 355"/>
                <a:gd name="T9" fmla="*/ 76 h 280"/>
                <a:gd name="T10" fmla="*/ 0 w 355"/>
                <a:gd name="T11" fmla="*/ 228 h 280"/>
                <a:gd name="T12" fmla="*/ 50 w 355"/>
                <a:gd name="T13" fmla="*/ 279 h 280"/>
                <a:gd name="T14" fmla="*/ 304 w 355"/>
                <a:gd name="T15" fmla="*/ 178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5" h="280">
                  <a:moveTo>
                    <a:pt x="304" y="178"/>
                  </a:moveTo>
                  <a:lnTo>
                    <a:pt x="329" y="50"/>
                  </a:lnTo>
                  <a:lnTo>
                    <a:pt x="354" y="50"/>
                  </a:lnTo>
                  <a:lnTo>
                    <a:pt x="354" y="0"/>
                  </a:lnTo>
                  <a:lnTo>
                    <a:pt x="25" y="76"/>
                  </a:lnTo>
                  <a:lnTo>
                    <a:pt x="0" y="228"/>
                  </a:lnTo>
                  <a:lnTo>
                    <a:pt x="50" y="279"/>
                  </a:lnTo>
                  <a:lnTo>
                    <a:pt x="304" y="17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1" name="Freeform 11"/>
            <p:cNvSpPr>
              <a:spLocks noChangeArrowheads="1"/>
            </p:cNvSpPr>
            <p:nvPr/>
          </p:nvSpPr>
          <p:spPr bwMode="auto">
            <a:xfrm>
              <a:off x="2834" y="2175"/>
              <a:ext cx="51" cy="108"/>
            </a:xfrm>
            <a:custGeom>
              <a:avLst/>
              <a:gdLst>
                <a:gd name="T0" fmla="*/ 229 w 230"/>
                <a:gd name="T1" fmla="*/ 76 h 482"/>
                <a:gd name="T2" fmla="*/ 229 w 230"/>
                <a:gd name="T3" fmla="*/ 25 h 482"/>
                <a:gd name="T4" fmla="*/ 153 w 230"/>
                <a:gd name="T5" fmla="*/ 0 h 482"/>
                <a:gd name="T6" fmla="*/ 26 w 230"/>
                <a:gd name="T7" fmla="*/ 76 h 482"/>
                <a:gd name="T8" fmla="*/ 0 w 230"/>
                <a:gd name="T9" fmla="*/ 253 h 482"/>
                <a:gd name="T10" fmla="*/ 26 w 230"/>
                <a:gd name="T11" fmla="*/ 481 h 482"/>
                <a:gd name="T12" fmla="*/ 203 w 230"/>
                <a:gd name="T13" fmla="*/ 279 h 482"/>
                <a:gd name="T14" fmla="*/ 229 w 230"/>
                <a:gd name="T15" fmla="*/ 76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0" h="482">
                  <a:moveTo>
                    <a:pt x="229" y="76"/>
                  </a:moveTo>
                  <a:lnTo>
                    <a:pt x="229" y="25"/>
                  </a:lnTo>
                  <a:lnTo>
                    <a:pt x="153" y="0"/>
                  </a:lnTo>
                  <a:lnTo>
                    <a:pt x="26" y="76"/>
                  </a:lnTo>
                  <a:lnTo>
                    <a:pt x="0" y="253"/>
                  </a:lnTo>
                  <a:lnTo>
                    <a:pt x="26" y="481"/>
                  </a:lnTo>
                  <a:lnTo>
                    <a:pt x="203" y="279"/>
                  </a:lnTo>
                  <a:lnTo>
                    <a:pt x="229" y="7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2" name="Freeform 12"/>
            <p:cNvSpPr>
              <a:spLocks noChangeArrowheads="1"/>
            </p:cNvSpPr>
            <p:nvPr/>
          </p:nvSpPr>
          <p:spPr bwMode="auto">
            <a:xfrm>
              <a:off x="2707" y="2244"/>
              <a:ext cx="62" cy="120"/>
            </a:xfrm>
            <a:custGeom>
              <a:avLst/>
              <a:gdLst>
                <a:gd name="T0" fmla="*/ 279 w 280"/>
                <a:gd name="T1" fmla="*/ 0 h 532"/>
                <a:gd name="T2" fmla="*/ 228 w 280"/>
                <a:gd name="T3" fmla="*/ 0 h 532"/>
                <a:gd name="T4" fmla="*/ 151 w 280"/>
                <a:gd name="T5" fmla="*/ 252 h 532"/>
                <a:gd name="T6" fmla="*/ 0 w 280"/>
                <a:gd name="T7" fmla="*/ 531 h 532"/>
                <a:gd name="T8" fmla="*/ 76 w 280"/>
                <a:gd name="T9" fmla="*/ 531 h 532"/>
                <a:gd name="T10" fmla="*/ 177 w 280"/>
                <a:gd name="T11" fmla="*/ 354 h 532"/>
                <a:gd name="T12" fmla="*/ 279 w 280"/>
                <a:gd name="T13" fmla="*/ 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0" h="532">
                  <a:moveTo>
                    <a:pt x="279" y="0"/>
                  </a:moveTo>
                  <a:lnTo>
                    <a:pt x="228" y="0"/>
                  </a:lnTo>
                  <a:lnTo>
                    <a:pt x="151" y="252"/>
                  </a:lnTo>
                  <a:lnTo>
                    <a:pt x="0" y="531"/>
                  </a:lnTo>
                  <a:lnTo>
                    <a:pt x="76" y="531"/>
                  </a:lnTo>
                  <a:lnTo>
                    <a:pt x="177" y="354"/>
                  </a:lnTo>
                  <a:lnTo>
                    <a:pt x="279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3" name="Freeform 13"/>
            <p:cNvSpPr>
              <a:spLocks noChangeArrowheads="1"/>
            </p:cNvSpPr>
            <p:nvPr/>
          </p:nvSpPr>
          <p:spPr bwMode="auto">
            <a:xfrm>
              <a:off x="2386" y="2353"/>
              <a:ext cx="91" cy="102"/>
            </a:xfrm>
            <a:custGeom>
              <a:avLst/>
              <a:gdLst>
                <a:gd name="T0" fmla="*/ 329 w 406"/>
                <a:gd name="T1" fmla="*/ 405 h 456"/>
                <a:gd name="T2" fmla="*/ 329 w 406"/>
                <a:gd name="T3" fmla="*/ 278 h 456"/>
                <a:gd name="T4" fmla="*/ 405 w 406"/>
                <a:gd name="T5" fmla="*/ 151 h 456"/>
                <a:gd name="T6" fmla="*/ 380 w 406"/>
                <a:gd name="T7" fmla="*/ 0 h 456"/>
                <a:gd name="T8" fmla="*/ 279 w 406"/>
                <a:gd name="T9" fmla="*/ 0 h 456"/>
                <a:gd name="T10" fmla="*/ 203 w 406"/>
                <a:gd name="T11" fmla="*/ 151 h 456"/>
                <a:gd name="T12" fmla="*/ 152 w 406"/>
                <a:gd name="T13" fmla="*/ 75 h 456"/>
                <a:gd name="T14" fmla="*/ 102 w 406"/>
                <a:gd name="T15" fmla="*/ 151 h 456"/>
                <a:gd name="T16" fmla="*/ 26 w 406"/>
                <a:gd name="T17" fmla="*/ 176 h 456"/>
                <a:gd name="T18" fmla="*/ 0 w 406"/>
                <a:gd name="T19" fmla="*/ 304 h 456"/>
                <a:gd name="T20" fmla="*/ 0 w 406"/>
                <a:gd name="T21" fmla="*/ 380 h 456"/>
                <a:gd name="T22" fmla="*/ 203 w 406"/>
                <a:gd name="T23" fmla="*/ 455 h 456"/>
                <a:gd name="T24" fmla="*/ 329 w 406"/>
                <a:gd name="T25" fmla="*/ 405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6" h="456">
                  <a:moveTo>
                    <a:pt x="329" y="405"/>
                  </a:moveTo>
                  <a:lnTo>
                    <a:pt x="329" y="278"/>
                  </a:lnTo>
                  <a:lnTo>
                    <a:pt x="405" y="151"/>
                  </a:lnTo>
                  <a:lnTo>
                    <a:pt x="380" y="0"/>
                  </a:lnTo>
                  <a:lnTo>
                    <a:pt x="279" y="0"/>
                  </a:lnTo>
                  <a:lnTo>
                    <a:pt x="203" y="151"/>
                  </a:lnTo>
                  <a:lnTo>
                    <a:pt x="152" y="75"/>
                  </a:lnTo>
                  <a:lnTo>
                    <a:pt x="102" y="151"/>
                  </a:lnTo>
                  <a:lnTo>
                    <a:pt x="26" y="176"/>
                  </a:lnTo>
                  <a:lnTo>
                    <a:pt x="0" y="304"/>
                  </a:lnTo>
                  <a:lnTo>
                    <a:pt x="0" y="380"/>
                  </a:lnTo>
                  <a:lnTo>
                    <a:pt x="203" y="455"/>
                  </a:lnTo>
                  <a:lnTo>
                    <a:pt x="329" y="40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4" name="Freeform 14"/>
            <p:cNvSpPr>
              <a:spLocks noChangeArrowheads="1"/>
            </p:cNvSpPr>
            <p:nvPr/>
          </p:nvSpPr>
          <p:spPr bwMode="auto">
            <a:xfrm>
              <a:off x="2311" y="2404"/>
              <a:ext cx="56" cy="51"/>
            </a:xfrm>
            <a:custGeom>
              <a:avLst/>
              <a:gdLst>
                <a:gd name="T0" fmla="*/ 202 w 253"/>
                <a:gd name="T1" fmla="*/ 26 h 229"/>
                <a:gd name="T2" fmla="*/ 101 w 253"/>
                <a:gd name="T3" fmla="*/ 0 h 229"/>
                <a:gd name="T4" fmla="*/ 0 w 253"/>
                <a:gd name="T5" fmla="*/ 26 h 229"/>
                <a:gd name="T6" fmla="*/ 25 w 253"/>
                <a:gd name="T7" fmla="*/ 153 h 229"/>
                <a:gd name="T8" fmla="*/ 176 w 253"/>
                <a:gd name="T9" fmla="*/ 228 h 229"/>
                <a:gd name="T10" fmla="*/ 252 w 253"/>
                <a:gd name="T11" fmla="*/ 153 h 229"/>
                <a:gd name="T12" fmla="*/ 202 w 253"/>
                <a:gd name="T13" fmla="*/ 2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3" h="229">
                  <a:moveTo>
                    <a:pt x="202" y="26"/>
                  </a:moveTo>
                  <a:lnTo>
                    <a:pt x="101" y="0"/>
                  </a:lnTo>
                  <a:lnTo>
                    <a:pt x="0" y="26"/>
                  </a:lnTo>
                  <a:lnTo>
                    <a:pt x="25" y="153"/>
                  </a:lnTo>
                  <a:lnTo>
                    <a:pt x="176" y="228"/>
                  </a:lnTo>
                  <a:lnTo>
                    <a:pt x="252" y="153"/>
                  </a:lnTo>
                  <a:lnTo>
                    <a:pt x="202" y="2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5" name="Freeform 15"/>
            <p:cNvSpPr>
              <a:spLocks noChangeArrowheads="1"/>
            </p:cNvSpPr>
            <p:nvPr/>
          </p:nvSpPr>
          <p:spPr bwMode="auto">
            <a:xfrm>
              <a:off x="2363" y="2468"/>
              <a:ext cx="68" cy="22"/>
            </a:xfrm>
            <a:custGeom>
              <a:avLst/>
              <a:gdLst>
                <a:gd name="T0" fmla="*/ 304 w 305"/>
                <a:gd name="T1" fmla="*/ 101 h 102"/>
                <a:gd name="T2" fmla="*/ 304 w 305"/>
                <a:gd name="T3" fmla="*/ 50 h 102"/>
                <a:gd name="T4" fmla="*/ 203 w 305"/>
                <a:gd name="T5" fmla="*/ 50 h 102"/>
                <a:gd name="T6" fmla="*/ 25 w 305"/>
                <a:gd name="T7" fmla="*/ 0 h 102"/>
                <a:gd name="T8" fmla="*/ 0 w 305"/>
                <a:gd name="T9" fmla="*/ 50 h 102"/>
                <a:gd name="T10" fmla="*/ 152 w 305"/>
                <a:gd name="T11" fmla="*/ 101 h 102"/>
                <a:gd name="T12" fmla="*/ 304 w 305"/>
                <a:gd name="T13" fmla="*/ 10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5" h="102">
                  <a:moveTo>
                    <a:pt x="304" y="101"/>
                  </a:moveTo>
                  <a:lnTo>
                    <a:pt x="304" y="50"/>
                  </a:lnTo>
                  <a:lnTo>
                    <a:pt x="203" y="50"/>
                  </a:lnTo>
                  <a:lnTo>
                    <a:pt x="25" y="0"/>
                  </a:lnTo>
                  <a:lnTo>
                    <a:pt x="0" y="50"/>
                  </a:lnTo>
                  <a:lnTo>
                    <a:pt x="152" y="101"/>
                  </a:lnTo>
                  <a:lnTo>
                    <a:pt x="304" y="10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6" name="Freeform 16"/>
            <p:cNvSpPr>
              <a:spLocks noChangeArrowheads="1"/>
            </p:cNvSpPr>
            <p:nvPr/>
          </p:nvSpPr>
          <p:spPr bwMode="auto">
            <a:xfrm>
              <a:off x="3069" y="4304"/>
              <a:ext cx="200" cy="206"/>
            </a:xfrm>
            <a:custGeom>
              <a:avLst/>
              <a:gdLst>
                <a:gd name="T0" fmla="*/ 885 w 886"/>
                <a:gd name="T1" fmla="*/ 354 h 913"/>
                <a:gd name="T2" fmla="*/ 759 w 886"/>
                <a:gd name="T3" fmla="*/ 178 h 913"/>
                <a:gd name="T4" fmla="*/ 835 w 886"/>
                <a:gd name="T5" fmla="*/ 102 h 913"/>
                <a:gd name="T6" fmla="*/ 784 w 886"/>
                <a:gd name="T7" fmla="*/ 102 h 913"/>
                <a:gd name="T8" fmla="*/ 734 w 886"/>
                <a:gd name="T9" fmla="*/ 127 h 913"/>
                <a:gd name="T10" fmla="*/ 506 w 886"/>
                <a:gd name="T11" fmla="*/ 102 h 913"/>
                <a:gd name="T12" fmla="*/ 430 w 886"/>
                <a:gd name="T13" fmla="*/ 25 h 913"/>
                <a:gd name="T14" fmla="*/ 405 w 886"/>
                <a:gd name="T15" fmla="*/ 0 h 913"/>
                <a:gd name="T16" fmla="*/ 227 w 886"/>
                <a:gd name="T17" fmla="*/ 0 h 913"/>
                <a:gd name="T18" fmla="*/ 126 w 886"/>
                <a:gd name="T19" fmla="*/ 102 h 913"/>
                <a:gd name="T20" fmla="*/ 0 w 886"/>
                <a:gd name="T21" fmla="*/ 127 h 913"/>
                <a:gd name="T22" fmla="*/ 25 w 886"/>
                <a:gd name="T23" fmla="*/ 203 h 913"/>
                <a:gd name="T24" fmla="*/ 151 w 886"/>
                <a:gd name="T25" fmla="*/ 279 h 913"/>
                <a:gd name="T26" fmla="*/ 253 w 886"/>
                <a:gd name="T27" fmla="*/ 431 h 913"/>
                <a:gd name="T28" fmla="*/ 227 w 886"/>
                <a:gd name="T29" fmla="*/ 507 h 913"/>
                <a:gd name="T30" fmla="*/ 304 w 886"/>
                <a:gd name="T31" fmla="*/ 709 h 913"/>
                <a:gd name="T32" fmla="*/ 354 w 886"/>
                <a:gd name="T33" fmla="*/ 709 h 913"/>
                <a:gd name="T34" fmla="*/ 379 w 886"/>
                <a:gd name="T35" fmla="*/ 633 h 913"/>
                <a:gd name="T36" fmla="*/ 430 w 886"/>
                <a:gd name="T37" fmla="*/ 557 h 913"/>
                <a:gd name="T38" fmla="*/ 455 w 886"/>
                <a:gd name="T39" fmla="*/ 684 h 913"/>
                <a:gd name="T40" fmla="*/ 506 w 886"/>
                <a:gd name="T41" fmla="*/ 684 h 913"/>
                <a:gd name="T42" fmla="*/ 556 w 886"/>
                <a:gd name="T43" fmla="*/ 912 h 913"/>
                <a:gd name="T44" fmla="*/ 581 w 886"/>
                <a:gd name="T45" fmla="*/ 912 h 913"/>
                <a:gd name="T46" fmla="*/ 581 w 886"/>
                <a:gd name="T47" fmla="*/ 759 h 913"/>
                <a:gd name="T48" fmla="*/ 683 w 886"/>
                <a:gd name="T49" fmla="*/ 658 h 913"/>
                <a:gd name="T50" fmla="*/ 759 w 886"/>
                <a:gd name="T51" fmla="*/ 887 h 913"/>
                <a:gd name="T52" fmla="*/ 835 w 886"/>
                <a:gd name="T53" fmla="*/ 912 h 913"/>
                <a:gd name="T54" fmla="*/ 835 w 886"/>
                <a:gd name="T55" fmla="*/ 810 h 913"/>
                <a:gd name="T56" fmla="*/ 734 w 886"/>
                <a:gd name="T57" fmla="*/ 532 h 913"/>
                <a:gd name="T58" fmla="*/ 709 w 886"/>
                <a:gd name="T59" fmla="*/ 354 h 913"/>
                <a:gd name="T60" fmla="*/ 810 w 886"/>
                <a:gd name="T61" fmla="*/ 431 h 913"/>
                <a:gd name="T62" fmla="*/ 885 w 886"/>
                <a:gd name="T63" fmla="*/ 354 h 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86" h="913">
                  <a:moveTo>
                    <a:pt x="885" y="354"/>
                  </a:moveTo>
                  <a:lnTo>
                    <a:pt x="759" y="178"/>
                  </a:lnTo>
                  <a:lnTo>
                    <a:pt x="835" y="102"/>
                  </a:lnTo>
                  <a:lnTo>
                    <a:pt x="784" y="102"/>
                  </a:lnTo>
                  <a:lnTo>
                    <a:pt x="734" y="127"/>
                  </a:lnTo>
                  <a:lnTo>
                    <a:pt x="506" y="102"/>
                  </a:lnTo>
                  <a:lnTo>
                    <a:pt x="430" y="25"/>
                  </a:lnTo>
                  <a:lnTo>
                    <a:pt x="405" y="0"/>
                  </a:lnTo>
                  <a:lnTo>
                    <a:pt x="227" y="0"/>
                  </a:lnTo>
                  <a:lnTo>
                    <a:pt x="126" y="102"/>
                  </a:lnTo>
                  <a:lnTo>
                    <a:pt x="0" y="127"/>
                  </a:lnTo>
                  <a:lnTo>
                    <a:pt x="25" y="203"/>
                  </a:lnTo>
                  <a:lnTo>
                    <a:pt x="151" y="279"/>
                  </a:lnTo>
                  <a:lnTo>
                    <a:pt x="253" y="431"/>
                  </a:lnTo>
                  <a:lnTo>
                    <a:pt x="227" y="507"/>
                  </a:lnTo>
                  <a:lnTo>
                    <a:pt x="304" y="709"/>
                  </a:lnTo>
                  <a:lnTo>
                    <a:pt x="354" y="709"/>
                  </a:lnTo>
                  <a:lnTo>
                    <a:pt x="379" y="633"/>
                  </a:lnTo>
                  <a:lnTo>
                    <a:pt x="430" y="557"/>
                  </a:lnTo>
                  <a:lnTo>
                    <a:pt x="455" y="684"/>
                  </a:lnTo>
                  <a:lnTo>
                    <a:pt x="506" y="684"/>
                  </a:lnTo>
                  <a:lnTo>
                    <a:pt x="556" y="912"/>
                  </a:lnTo>
                  <a:lnTo>
                    <a:pt x="581" y="912"/>
                  </a:lnTo>
                  <a:lnTo>
                    <a:pt x="581" y="759"/>
                  </a:lnTo>
                  <a:lnTo>
                    <a:pt x="683" y="658"/>
                  </a:lnTo>
                  <a:lnTo>
                    <a:pt x="759" y="887"/>
                  </a:lnTo>
                  <a:lnTo>
                    <a:pt x="835" y="912"/>
                  </a:lnTo>
                  <a:lnTo>
                    <a:pt x="835" y="810"/>
                  </a:lnTo>
                  <a:lnTo>
                    <a:pt x="734" y="532"/>
                  </a:lnTo>
                  <a:lnTo>
                    <a:pt x="709" y="354"/>
                  </a:lnTo>
                  <a:lnTo>
                    <a:pt x="810" y="431"/>
                  </a:lnTo>
                  <a:lnTo>
                    <a:pt x="885" y="35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" name="Freeform 17"/>
            <p:cNvSpPr>
              <a:spLocks noChangeArrowheads="1"/>
            </p:cNvSpPr>
            <p:nvPr/>
          </p:nvSpPr>
          <p:spPr bwMode="auto">
            <a:xfrm>
              <a:off x="3287" y="4568"/>
              <a:ext cx="275" cy="80"/>
            </a:xfrm>
            <a:custGeom>
              <a:avLst/>
              <a:gdLst>
                <a:gd name="T0" fmla="*/ 1038 w 1216"/>
                <a:gd name="T1" fmla="*/ 102 h 356"/>
                <a:gd name="T2" fmla="*/ 988 w 1216"/>
                <a:gd name="T3" fmla="*/ 128 h 356"/>
                <a:gd name="T4" fmla="*/ 912 w 1216"/>
                <a:gd name="T5" fmla="*/ 51 h 356"/>
                <a:gd name="T6" fmla="*/ 785 w 1216"/>
                <a:gd name="T7" fmla="*/ 102 h 356"/>
                <a:gd name="T8" fmla="*/ 532 w 1216"/>
                <a:gd name="T9" fmla="*/ 51 h 356"/>
                <a:gd name="T10" fmla="*/ 430 w 1216"/>
                <a:gd name="T11" fmla="*/ 77 h 356"/>
                <a:gd name="T12" fmla="*/ 304 w 1216"/>
                <a:gd name="T13" fmla="*/ 77 h 356"/>
                <a:gd name="T14" fmla="*/ 203 w 1216"/>
                <a:gd name="T15" fmla="*/ 26 h 356"/>
                <a:gd name="T16" fmla="*/ 153 w 1216"/>
                <a:gd name="T17" fmla="*/ 0 h 356"/>
                <a:gd name="T18" fmla="*/ 102 w 1216"/>
                <a:gd name="T19" fmla="*/ 51 h 356"/>
                <a:gd name="T20" fmla="*/ 51 w 1216"/>
                <a:gd name="T21" fmla="*/ 77 h 356"/>
                <a:gd name="T22" fmla="*/ 0 w 1216"/>
                <a:gd name="T23" fmla="*/ 102 h 356"/>
                <a:gd name="T24" fmla="*/ 51 w 1216"/>
                <a:gd name="T25" fmla="*/ 153 h 356"/>
                <a:gd name="T26" fmla="*/ 203 w 1216"/>
                <a:gd name="T27" fmla="*/ 203 h 356"/>
                <a:gd name="T28" fmla="*/ 430 w 1216"/>
                <a:gd name="T29" fmla="*/ 203 h 356"/>
                <a:gd name="T30" fmla="*/ 481 w 1216"/>
                <a:gd name="T31" fmla="*/ 330 h 356"/>
                <a:gd name="T32" fmla="*/ 558 w 1216"/>
                <a:gd name="T33" fmla="*/ 279 h 356"/>
                <a:gd name="T34" fmla="*/ 633 w 1216"/>
                <a:gd name="T35" fmla="*/ 355 h 356"/>
                <a:gd name="T36" fmla="*/ 709 w 1216"/>
                <a:gd name="T37" fmla="*/ 254 h 356"/>
                <a:gd name="T38" fmla="*/ 1139 w 1216"/>
                <a:gd name="T39" fmla="*/ 254 h 356"/>
                <a:gd name="T40" fmla="*/ 1215 w 1216"/>
                <a:gd name="T41" fmla="*/ 153 h 356"/>
                <a:gd name="T42" fmla="*/ 1190 w 1216"/>
                <a:gd name="T43" fmla="*/ 51 h 356"/>
                <a:gd name="T44" fmla="*/ 1038 w 1216"/>
                <a:gd name="T45" fmla="*/ 102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16" h="356">
                  <a:moveTo>
                    <a:pt x="1038" y="102"/>
                  </a:moveTo>
                  <a:lnTo>
                    <a:pt x="988" y="128"/>
                  </a:lnTo>
                  <a:lnTo>
                    <a:pt x="912" y="51"/>
                  </a:lnTo>
                  <a:lnTo>
                    <a:pt x="785" y="102"/>
                  </a:lnTo>
                  <a:lnTo>
                    <a:pt x="532" y="51"/>
                  </a:lnTo>
                  <a:lnTo>
                    <a:pt x="430" y="77"/>
                  </a:lnTo>
                  <a:lnTo>
                    <a:pt x="304" y="77"/>
                  </a:lnTo>
                  <a:lnTo>
                    <a:pt x="203" y="26"/>
                  </a:lnTo>
                  <a:lnTo>
                    <a:pt x="153" y="0"/>
                  </a:lnTo>
                  <a:lnTo>
                    <a:pt x="102" y="51"/>
                  </a:lnTo>
                  <a:lnTo>
                    <a:pt x="51" y="77"/>
                  </a:lnTo>
                  <a:lnTo>
                    <a:pt x="0" y="102"/>
                  </a:lnTo>
                  <a:lnTo>
                    <a:pt x="51" y="153"/>
                  </a:lnTo>
                  <a:lnTo>
                    <a:pt x="203" y="203"/>
                  </a:lnTo>
                  <a:lnTo>
                    <a:pt x="430" y="203"/>
                  </a:lnTo>
                  <a:lnTo>
                    <a:pt x="481" y="330"/>
                  </a:lnTo>
                  <a:lnTo>
                    <a:pt x="558" y="279"/>
                  </a:lnTo>
                  <a:lnTo>
                    <a:pt x="633" y="355"/>
                  </a:lnTo>
                  <a:lnTo>
                    <a:pt x="709" y="254"/>
                  </a:lnTo>
                  <a:lnTo>
                    <a:pt x="1139" y="254"/>
                  </a:lnTo>
                  <a:lnTo>
                    <a:pt x="1215" y="153"/>
                  </a:lnTo>
                  <a:lnTo>
                    <a:pt x="1190" y="51"/>
                  </a:lnTo>
                  <a:lnTo>
                    <a:pt x="1038" y="10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8" name="Freeform 18"/>
            <p:cNvSpPr>
              <a:spLocks noChangeArrowheads="1"/>
            </p:cNvSpPr>
            <p:nvPr/>
          </p:nvSpPr>
          <p:spPr bwMode="auto">
            <a:xfrm>
              <a:off x="3035" y="2094"/>
              <a:ext cx="91" cy="97"/>
            </a:xfrm>
            <a:custGeom>
              <a:avLst/>
              <a:gdLst>
                <a:gd name="T0" fmla="*/ 75 w 405"/>
                <a:gd name="T1" fmla="*/ 202 h 431"/>
                <a:gd name="T2" fmla="*/ 50 w 405"/>
                <a:gd name="T3" fmla="*/ 430 h 431"/>
                <a:gd name="T4" fmla="*/ 100 w 405"/>
                <a:gd name="T5" fmla="*/ 430 h 431"/>
                <a:gd name="T6" fmla="*/ 176 w 405"/>
                <a:gd name="T7" fmla="*/ 177 h 431"/>
                <a:gd name="T8" fmla="*/ 277 w 405"/>
                <a:gd name="T9" fmla="*/ 202 h 431"/>
                <a:gd name="T10" fmla="*/ 404 w 405"/>
                <a:gd name="T11" fmla="*/ 50 h 431"/>
                <a:gd name="T12" fmla="*/ 327 w 405"/>
                <a:gd name="T13" fmla="*/ 0 h 431"/>
                <a:gd name="T14" fmla="*/ 75 w 405"/>
                <a:gd name="T15" fmla="*/ 75 h 431"/>
                <a:gd name="T16" fmla="*/ 0 w 405"/>
                <a:gd name="T17" fmla="*/ 50 h 431"/>
                <a:gd name="T18" fmla="*/ 75 w 405"/>
                <a:gd name="T19" fmla="*/ 202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5" h="431">
                  <a:moveTo>
                    <a:pt x="75" y="202"/>
                  </a:moveTo>
                  <a:lnTo>
                    <a:pt x="50" y="430"/>
                  </a:lnTo>
                  <a:lnTo>
                    <a:pt x="100" y="430"/>
                  </a:lnTo>
                  <a:lnTo>
                    <a:pt x="176" y="177"/>
                  </a:lnTo>
                  <a:lnTo>
                    <a:pt x="277" y="202"/>
                  </a:lnTo>
                  <a:lnTo>
                    <a:pt x="404" y="50"/>
                  </a:lnTo>
                  <a:lnTo>
                    <a:pt x="327" y="0"/>
                  </a:lnTo>
                  <a:lnTo>
                    <a:pt x="75" y="75"/>
                  </a:lnTo>
                  <a:lnTo>
                    <a:pt x="0" y="50"/>
                  </a:lnTo>
                  <a:lnTo>
                    <a:pt x="75" y="20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9" name="Freeform 19"/>
            <p:cNvSpPr>
              <a:spLocks noChangeArrowheads="1"/>
            </p:cNvSpPr>
            <p:nvPr/>
          </p:nvSpPr>
          <p:spPr bwMode="auto">
            <a:xfrm>
              <a:off x="3046" y="2043"/>
              <a:ext cx="51" cy="39"/>
            </a:xfrm>
            <a:custGeom>
              <a:avLst/>
              <a:gdLst>
                <a:gd name="T0" fmla="*/ 50 w 228"/>
                <a:gd name="T1" fmla="*/ 177 h 178"/>
                <a:gd name="T2" fmla="*/ 101 w 228"/>
                <a:gd name="T3" fmla="*/ 76 h 178"/>
                <a:gd name="T4" fmla="*/ 151 w 228"/>
                <a:gd name="T5" fmla="*/ 76 h 178"/>
                <a:gd name="T6" fmla="*/ 227 w 228"/>
                <a:gd name="T7" fmla="*/ 25 h 178"/>
                <a:gd name="T8" fmla="*/ 202 w 228"/>
                <a:gd name="T9" fmla="*/ 0 h 178"/>
                <a:gd name="T10" fmla="*/ 50 w 228"/>
                <a:gd name="T11" fmla="*/ 25 h 178"/>
                <a:gd name="T12" fmla="*/ 0 w 228"/>
                <a:gd name="T13" fmla="*/ 25 h 178"/>
                <a:gd name="T14" fmla="*/ 50 w 228"/>
                <a:gd name="T15" fmla="*/ 76 h 178"/>
                <a:gd name="T16" fmla="*/ 25 w 228"/>
                <a:gd name="T17" fmla="*/ 177 h 178"/>
                <a:gd name="T18" fmla="*/ 50 w 228"/>
                <a:gd name="T19" fmla="*/ 177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8" h="178">
                  <a:moveTo>
                    <a:pt x="50" y="177"/>
                  </a:moveTo>
                  <a:lnTo>
                    <a:pt x="101" y="76"/>
                  </a:lnTo>
                  <a:lnTo>
                    <a:pt x="151" y="76"/>
                  </a:lnTo>
                  <a:lnTo>
                    <a:pt x="227" y="25"/>
                  </a:lnTo>
                  <a:lnTo>
                    <a:pt x="202" y="0"/>
                  </a:lnTo>
                  <a:lnTo>
                    <a:pt x="50" y="25"/>
                  </a:lnTo>
                  <a:lnTo>
                    <a:pt x="0" y="25"/>
                  </a:lnTo>
                  <a:lnTo>
                    <a:pt x="50" y="76"/>
                  </a:lnTo>
                  <a:lnTo>
                    <a:pt x="25" y="177"/>
                  </a:lnTo>
                  <a:lnTo>
                    <a:pt x="50" y="17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0" name="Freeform 20"/>
            <p:cNvSpPr>
              <a:spLocks noChangeArrowheads="1"/>
            </p:cNvSpPr>
            <p:nvPr/>
          </p:nvSpPr>
          <p:spPr bwMode="auto">
            <a:xfrm>
              <a:off x="3987" y="694"/>
              <a:ext cx="85" cy="80"/>
            </a:xfrm>
            <a:custGeom>
              <a:avLst/>
              <a:gdLst>
                <a:gd name="T0" fmla="*/ 253 w 380"/>
                <a:gd name="T1" fmla="*/ 354 h 355"/>
                <a:gd name="T2" fmla="*/ 379 w 380"/>
                <a:gd name="T3" fmla="*/ 177 h 355"/>
                <a:gd name="T4" fmla="*/ 278 w 380"/>
                <a:gd name="T5" fmla="*/ 26 h 355"/>
                <a:gd name="T6" fmla="*/ 75 w 380"/>
                <a:gd name="T7" fmla="*/ 0 h 355"/>
                <a:gd name="T8" fmla="*/ 50 w 380"/>
                <a:gd name="T9" fmla="*/ 26 h 355"/>
                <a:gd name="T10" fmla="*/ 0 w 380"/>
                <a:gd name="T11" fmla="*/ 203 h 355"/>
                <a:gd name="T12" fmla="*/ 25 w 380"/>
                <a:gd name="T13" fmla="*/ 354 h 355"/>
                <a:gd name="T14" fmla="*/ 253 w 380"/>
                <a:gd name="T15" fmla="*/ 354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355">
                  <a:moveTo>
                    <a:pt x="253" y="354"/>
                  </a:moveTo>
                  <a:lnTo>
                    <a:pt x="379" y="177"/>
                  </a:lnTo>
                  <a:lnTo>
                    <a:pt x="278" y="26"/>
                  </a:lnTo>
                  <a:lnTo>
                    <a:pt x="75" y="0"/>
                  </a:lnTo>
                  <a:lnTo>
                    <a:pt x="50" y="26"/>
                  </a:lnTo>
                  <a:lnTo>
                    <a:pt x="0" y="203"/>
                  </a:lnTo>
                  <a:lnTo>
                    <a:pt x="25" y="354"/>
                  </a:lnTo>
                  <a:lnTo>
                    <a:pt x="253" y="35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1" name="Freeform 21"/>
            <p:cNvSpPr>
              <a:spLocks noChangeArrowheads="1"/>
            </p:cNvSpPr>
            <p:nvPr/>
          </p:nvSpPr>
          <p:spPr bwMode="auto">
            <a:xfrm>
              <a:off x="4263" y="418"/>
              <a:ext cx="108" cy="39"/>
            </a:xfrm>
            <a:custGeom>
              <a:avLst/>
              <a:gdLst>
                <a:gd name="T0" fmla="*/ 405 w 481"/>
                <a:gd name="T1" fmla="*/ 177 h 178"/>
                <a:gd name="T2" fmla="*/ 480 w 481"/>
                <a:gd name="T3" fmla="*/ 76 h 178"/>
                <a:gd name="T4" fmla="*/ 101 w 481"/>
                <a:gd name="T5" fmla="*/ 0 h 178"/>
                <a:gd name="T6" fmla="*/ 0 w 481"/>
                <a:gd name="T7" fmla="*/ 76 h 178"/>
                <a:gd name="T8" fmla="*/ 50 w 481"/>
                <a:gd name="T9" fmla="*/ 152 h 178"/>
                <a:gd name="T10" fmla="*/ 405 w 481"/>
                <a:gd name="T11" fmla="*/ 177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1" h="178">
                  <a:moveTo>
                    <a:pt x="405" y="177"/>
                  </a:moveTo>
                  <a:lnTo>
                    <a:pt x="480" y="76"/>
                  </a:lnTo>
                  <a:lnTo>
                    <a:pt x="101" y="0"/>
                  </a:lnTo>
                  <a:lnTo>
                    <a:pt x="0" y="76"/>
                  </a:lnTo>
                  <a:lnTo>
                    <a:pt x="50" y="152"/>
                  </a:lnTo>
                  <a:lnTo>
                    <a:pt x="405" y="17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2" name="Freeform 22"/>
            <p:cNvSpPr>
              <a:spLocks noChangeArrowheads="1"/>
            </p:cNvSpPr>
            <p:nvPr/>
          </p:nvSpPr>
          <p:spPr bwMode="auto">
            <a:xfrm>
              <a:off x="400" y="366"/>
              <a:ext cx="5268" cy="4023"/>
            </a:xfrm>
            <a:custGeom>
              <a:avLst/>
              <a:gdLst>
                <a:gd name="T0" fmla="*/ 21920 w 23237"/>
                <a:gd name="T1" fmla="*/ 6658 h 17745"/>
                <a:gd name="T2" fmla="*/ 21388 w 23237"/>
                <a:gd name="T3" fmla="*/ 6455 h 17745"/>
                <a:gd name="T4" fmla="*/ 20629 w 23237"/>
                <a:gd name="T5" fmla="*/ 4860 h 17745"/>
                <a:gd name="T6" fmla="*/ 18401 w 23237"/>
                <a:gd name="T7" fmla="*/ 380 h 17745"/>
                <a:gd name="T8" fmla="*/ 17110 w 23237"/>
                <a:gd name="T9" fmla="*/ 1291 h 17745"/>
                <a:gd name="T10" fmla="*/ 15719 w 23237"/>
                <a:gd name="T11" fmla="*/ 2506 h 17745"/>
                <a:gd name="T12" fmla="*/ 15339 w 23237"/>
                <a:gd name="T13" fmla="*/ 3190 h 17745"/>
                <a:gd name="T14" fmla="*/ 14478 w 23237"/>
                <a:gd name="T15" fmla="*/ 4253 h 17745"/>
                <a:gd name="T16" fmla="*/ 14048 w 23237"/>
                <a:gd name="T17" fmla="*/ 4101 h 17745"/>
                <a:gd name="T18" fmla="*/ 15111 w 23237"/>
                <a:gd name="T19" fmla="*/ 3038 h 17745"/>
                <a:gd name="T20" fmla="*/ 13035 w 23237"/>
                <a:gd name="T21" fmla="*/ 2253 h 17745"/>
                <a:gd name="T22" fmla="*/ 10302 w 23237"/>
                <a:gd name="T23" fmla="*/ 2835 h 17745"/>
                <a:gd name="T24" fmla="*/ 7620 w 23237"/>
                <a:gd name="T25" fmla="*/ 7114 h 17745"/>
                <a:gd name="T26" fmla="*/ 9011 w 23237"/>
                <a:gd name="T27" fmla="*/ 7670 h 17745"/>
                <a:gd name="T28" fmla="*/ 10100 w 23237"/>
                <a:gd name="T29" fmla="*/ 8784 h 17745"/>
                <a:gd name="T30" fmla="*/ 11011 w 23237"/>
                <a:gd name="T31" fmla="*/ 7038 h 17745"/>
                <a:gd name="T32" fmla="*/ 12200 w 23237"/>
                <a:gd name="T33" fmla="*/ 4329 h 17745"/>
                <a:gd name="T34" fmla="*/ 12301 w 23237"/>
                <a:gd name="T35" fmla="*/ 6911 h 17745"/>
                <a:gd name="T36" fmla="*/ 13161 w 23237"/>
                <a:gd name="T37" fmla="*/ 7114 h 17745"/>
                <a:gd name="T38" fmla="*/ 12301 w 23237"/>
                <a:gd name="T39" fmla="*/ 8176 h 17745"/>
                <a:gd name="T40" fmla="*/ 11492 w 23237"/>
                <a:gd name="T41" fmla="*/ 9139 h 17745"/>
                <a:gd name="T42" fmla="*/ 10860 w 23237"/>
                <a:gd name="T43" fmla="*/ 9391 h 17745"/>
                <a:gd name="T44" fmla="*/ 8784 w 23237"/>
                <a:gd name="T45" fmla="*/ 9719 h 17745"/>
                <a:gd name="T46" fmla="*/ 8581 w 23237"/>
                <a:gd name="T47" fmla="*/ 8430 h 17745"/>
                <a:gd name="T48" fmla="*/ 7999 w 23237"/>
                <a:gd name="T49" fmla="*/ 8885 h 17745"/>
                <a:gd name="T50" fmla="*/ 6860 w 23237"/>
                <a:gd name="T51" fmla="*/ 9770 h 17745"/>
                <a:gd name="T52" fmla="*/ 4936 w 23237"/>
                <a:gd name="T53" fmla="*/ 11163 h 17745"/>
                <a:gd name="T54" fmla="*/ 3215 w 23237"/>
                <a:gd name="T55" fmla="*/ 11390 h 17745"/>
                <a:gd name="T56" fmla="*/ 2279 w 23237"/>
                <a:gd name="T57" fmla="*/ 13517 h 17745"/>
                <a:gd name="T58" fmla="*/ 709 w 23237"/>
                <a:gd name="T59" fmla="*/ 14403 h 17745"/>
                <a:gd name="T60" fmla="*/ 607 w 23237"/>
                <a:gd name="T61" fmla="*/ 16149 h 17745"/>
                <a:gd name="T62" fmla="*/ 3215 w 23237"/>
                <a:gd name="T63" fmla="*/ 16782 h 17745"/>
                <a:gd name="T64" fmla="*/ 5164 w 23237"/>
                <a:gd name="T65" fmla="*/ 14554 h 17745"/>
                <a:gd name="T66" fmla="*/ 7872 w 23237"/>
                <a:gd name="T67" fmla="*/ 14985 h 17745"/>
                <a:gd name="T68" fmla="*/ 9442 w 23237"/>
                <a:gd name="T69" fmla="*/ 16402 h 17745"/>
                <a:gd name="T70" fmla="*/ 10075 w 23237"/>
                <a:gd name="T71" fmla="*/ 17111 h 17745"/>
                <a:gd name="T72" fmla="*/ 10783 w 23237"/>
                <a:gd name="T73" fmla="*/ 16402 h 17745"/>
                <a:gd name="T74" fmla="*/ 8581 w 23237"/>
                <a:gd name="T75" fmla="*/ 14327 h 17745"/>
                <a:gd name="T76" fmla="*/ 9467 w 23237"/>
                <a:gd name="T77" fmla="*/ 13998 h 17745"/>
                <a:gd name="T78" fmla="*/ 11188 w 23237"/>
                <a:gd name="T79" fmla="*/ 15643 h 17745"/>
                <a:gd name="T80" fmla="*/ 11795 w 23237"/>
                <a:gd name="T81" fmla="*/ 17389 h 17745"/>
                <a:gd name="T82" fmla="*/ 12605 w 23237"/>
                <a:gd name="T83" fmla="*/ 17111 h 17745"/>
                <a:gd name="T84" fmla="*/ 12655 w 23237"/>
                <a:gd name="T85" fmla="*/ 16503 h 17745"/>
                <a:gd name="T86" fmla="*/ 13035 w 23237"/>
                <a:gd name="T87" fmla="*/ 16428 h 17745"/>
                <a:gd name="T88" fmla="*/ 13566 w 23237"/>
                <a:gd name="T89" fmla="*/ 16098 h 17745"/>
                <a:gd name="T90" fmla="*/ 13997 w 23237"/>
                <a:gd name="T91" fmla="*/ 15086 h 17745"/>
                <a:gd name="T92" fmla="*/ 14605 w 23237"/>
                <a:gd name="T93" fmla="*/ 13871 h 17745"/>
                <a:gd name="T94" fmla="*/ 15870 w 23237"/>
                <a:gd name="T95" fmla="*/ 13112 h 17745"/>
                <a:gd name="T96" fmla="*/ 16579 w 23237"/>
                <a:gd name="T97" fmla="*/ 13517 h 17745"/>
                <a:gd name="T98" fmla="*/ 17237 w 23237"/>
                <a:gd name="T99" fmla="*/ 12302 h 17745"/>
                <a:gd name="T100" fmla="*/ 17414 w 23237"/>
                <a:gd name="T101" fmla="*/ 13466 h 17745"/>
                <a:gd name="T102" fmla="*/ 19692 w 23237"/>
                <a:gd name="T103" fmla="*/ 14453 h 17745"/>
                <a:gd name="T104" fmla="*/ 21591 w 23237"/>
                <a:gd name="T105" fmla="*/ 14883 h 17745"/>
                <a:gd name="T106" fmla="*/ 22224 w 23237"/>
                <a:gd name="T107" fmla="*/ 14149 h 17745"/>
                <a:gd name="T108" fmla="*/ 20553 w 23237"/>
                <a:gd name="T109" fmla="*/ 12352 h 17745"/>
                <a:gd name="T110" fmla="*/ 19616 w 23237"/>
                <a:gd name="T111" fmla="*/ 10808 h 17745"/>
                <a:gd name="T112" fmla="*/ 20199 w 23237"/>
                <a:gd name="T113" fmla="*/ 9088 h 17745"/>
                <a:gd name="T114" fmla="*/ 21920 w 23237"/>
                <a:gd name="T115" fmla="*/ 8632 h 17745"/>
                <a:gd name="T116" fmla="*/ 23236 w 23237"/>
                <a:gd name="T117" fmla="*/ 7594 h 177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3237" h="17745">
                  <a:moveTo>
                    <a:pt x="23185" y="7417"/>
                  </a:moveTo>
                  <a:lnTo>
                    <a:pt x="22654" y="7443"/>
                  </a:lnTo>
                  <a:lnTo>
                    <a:pt x="22527" y="7215"/>
                  </a:lnTo>
                  <a:lnTo>
                    <a:pt x="22350" y="7240"/>
                  </a:lnTo>
                  <a:lnTo>
                    <a:pt x="22350" y="7341"/>
                  </a:lnTo>
                  <a:lnTo>
                    <a:pt x="22148" y="7341"/>
                  </a:lnTo>
                  <a:lnTo>
                    <a:pt x="22097" y="7139"/>
                  </a:lnTo>
                  <a:lnTo>
                    <a:pt x="21844" y="6810"/>
                  </a:lnTo>
                  <a:lnTo>
                    <a:pt x="21920" y="6658"/>
                  </a:lnTo>
                  <a:lnTo>
                    <a:pt x="21920" y="6278"/>
                  </a:lnTo>
                  <a:lnTo>
                    <a:pt x="21768" y="6253"/>
                  </a:lnTo>
                  <a:lnTo>
                    <a:pt x="21717" y="6480"/>
                  </a:lnTo>
                  <a:lnTo>
                    <a:pt x="21565" y="6581"/>
                  </a:lnTo>
                  <a:lnTo>
                    <a:pt x="21490" y="6709"/>
                  </a:lnTo>
                  <a:lnTo>
                    <a:pt x="21261" y="6658"/>
                  </a:lnTo>
                  <a:lnTo>
                    <a:pt x="21160" y="6506"/>
                  </a:lnTo>
                  <a:lnTo>
                    <a:pt x="21287" y="6329"/>
                  </a:lnTo>
                  <a:lnTo>
                    <a:pt x="21388" y="6455"/>
                  </a:lnTo>
                  <a:lnTo>
                    <a:pt x="21565" y="5974"/>
                  </a:lnTo>
                  <a:lnTo>
                    <a:pt x="21338" y="5797"/>
                  </a:lnTo>
                  <a:lnTo>
                    <a:pt x="20933" y="6000"/>
                  </a:lnTo>
                  <a:lnTo>
                    <a:pt x="20579" y="5721"/>
                  </a:lnTo>
                  <a:lnTo>
                    <a:pt x="20654" y="5569"/>
                  </a:lnTo>
                  <a:lnTo>
                    <a:pt x="20604" y="5316"/>
                  </a:lnTo>
                  <a:lnTo>
                    <a:pt x="20730" y="5265"/>
                  </a:lnTo>
                  <a:lnTo>
                    <a:pt x="20604" y="5139"/>
                  </a:lnTo>
                  <a:lnTo>
                    <a:pt x="20629" y="4860"/>
                  </a:lnTo>
                  <a:lnTo>
                    <a:pt x="20426" y="4658"/>
                  </a:lnTo>
                  <a:lnTo>
                    <a:pt x="20148" y="4556"/>
                  </a:lnTo>
                  <a:lnTo>
                    <a:pt x="20174" y="4329"/>
                  </a:lnTo>
                  <a:lnTo>
                    <a:pt x="19870" y="3797"/>
                  </a:lnTo>
                  <a:lnTo>
                    <a:pt x="19718" y="3519"/>
                  </a:lnTo>
                  <a:lnTo>
                    <a:pt x="18882" y="2279"/>
                  </a:lnTo>
                  <a:lnTo>
                    <a:pt x="19009" y="1570"/>
                  </a:lnTo>
                  <a:lnTo>
                    <a:pt x="19009" y="481"/>
                  </a:lnTo>
                  <a:lnTo>
                    <a:pt x="18401" y="380"/>
                  </a:lnTo>
                  <a:lnTo>
                    <a:pt x="18250" y="0"/>
                  </a:lnTo>
                  <a:lnTo>
                    <a:pt x="17616" y="254"/>
                  </a:lnTo>
                  <a:lnTo>
                    <a:pt x="17541" y="431"/>
                  </a:lnTo>
                  <a:lnTo>
                    <a:pt x="17794" y="582"/>
                  </a:lnTo>
                  <a:lnTo>
                    <a:pt x="17870" y="684"/>
                  </a:lnTo>
                  <a:lnTo>
                    <a:pt x="17718" y="962"/>
                  </a:lnTo>
                  <a:lnTo>
                    <a:pt x="17566" y="760"/>
                  </a:lnTo>
                  <a:lnTo>
                    <a:pt x="17389" y="1190"/>
                  </a:lnTo>
                  <a:lnTo>
                    <a:pt x="17110" y="1291"/>
                  </a:lnTo>
                  <a:lnTo>
                    <a:pt x="17085" y="1519"/>
                  </a:lnTo>
                  <a:lnTo>
                    <a:pt x="16959" y="1519"/>
                  </a:lnTo>
                  <a:lnTo>
                    <a:pt x="16857" y="1367"/>
                  </a:lnTo>
                  <a:lnTo>
                    <a:pt x="16806" y="1215"/>
                  </a:lnTo>
                  <a:lnTo>
                    <a:pt x="16199" y="2304"/>
                  </a:lnTo>
                  <a:lnTo>
                    <a:pt x="16275" y="2633"/>
                  </a:lnTo>
                  <a:lnTo>
                    <a:pt x="15971" y="2785"/>
                  </a:lnTo>
                  <a:lnTo>
                    <a:pt x="15719" y="2633"/>
                  </a:lnTo>
                  <a:lnTo>
                    <a:pt x="15719" y="2506"/>
                  </a:lnTo>
                  <a:lnTo>
                    <a:pt x="15895" y="2304"/>
                  </a:lnTo>
                  <a:lnTo>
                    <a:pt x="15617" y="2101"/>
                  </a:lnTo>
                  <a:lnTo>
                    <a:pt x="15440" y="2202"/>
                  </a:lnTo>
                  <a:lnTo>
                    <a:pt x="15136" y="2177"/>
                  </a:lnTo>
                  <a:lnTo>
                    <a:pt x="15490" y="2582"/>
                  </a:lnTo>
                  <a:lnTo>
                    <a:pt x="15516" y="2810"/>
                  </a:lnTo>
                  <a:lnTo>
                    <a:pt x="15668" y="2810"/>
                  </a:lnTo>
                  <a:lnTo>
                    <a:pt x="15794" y="3266"/>
                  </a:lnTo>
                  <a:lnTo>
                    <a:pt x="15339" y="3190"/>
                  </a:lnTo>
                  <a:lnTo>
                    <a:pt x="15314" y="3392"/>
                  </a:lnTo>
                  <a:lnTo>
                    <a:pt x="15060" y="3772"/>
                  </a:lnTo>
                  <a:lnTo>
                    <a:pt x="15288" y="3975"/>
                  </a:lnTo>
                  <a:lnTo>
                    <a:pt x="15288" y="4279"/>
                  </a:lnTo>
                  <a:lnTo>
                    <a:pt x="14909" y="4177"/>
                  </a:lnTo>
                  <a:lnTo>
                    <a:pt x="14807" y="4202"/>
                  </a:lnTo>
                  <a:lnTo>
                    <a:pt x="14680" y="4101"/>
                  </a:lnTo>
                  <a:lnTo>
                    <a:pt x="14554" y="4076"/>
                  </a:lnTo>
                  <a:lnTo>
                    <a:pt x="14478" y="4253"/>
                  </a:lnTo>
                  <a:lnTo>
                    <a:pt x="14706" y="4405"/>
                  </a:lnTo>
                  <a:lnTo>
                    <a:pt x="14807" y="4405"/>
                  </a:lnTo>
                  <a:lnTo>
                    <a:pt x="15035" y="4506"/>
                  </a:lnTo>
                  <a:lnTo>
                    <a:pt x="14959" y="4633"/>
                  </a:lnTo>
                  <a:lnTo>
                    <a:pt x="14630" y="4633"/>
                  </a:lnTo>
                  <a:lnTo>
                    <a:pt x="14504" y="4582"/>
                  </a:lnTo>
                  <a:lnTo>
                    <a:pt x="14275" y="4556"/>
                  </a:lnTo>
                  <a:lnTo>
                    <a:pt x="14225" y="4279"/>
                  </a:lnTo>
                  <a:lnTo>
                    <a:pt x="14048" y="4101"/>
                  </a:lnTo>
                  <a:lnTo>
                    <a:pt x="13997" y="3823"/>
                  </a:lnTo>
                  <a:lnTo>
                    <a:pt x="13744" y="3671"/>
                  </a:lnTo>
                  <a:lnTo>
                    <a:pt x="13491" y="3519"/>
                  </a:lnTo>
                  <a:lnTo>
                    <a:pt x="13465" y="3392"/>
                  </a:lnTo>
                  <a:lnTo>
                    <a:pt x="13845" y="3494"/>
                  </a:lnTo>
                  <a:lnTo>
                    <a:pt x="14225" y="3645"/>
                  </a:lnTo>
                  <a:lnTo>
                    <a:pt x="14807" y="3645"/>
                  </a:lnTo>
                  <a:lnTo>
                    <a:pt x="15085" y="3367"/>
                  </a:lnTo>
                  <a:lnTo>
                    <a:pt x="15111" y="3038"/>
                  </a:lnTo>
                  <a:lnTo>
                    <a:pt x="14934" y="2734"/>
                  </a:lnTo>
                  <a:lnTo>
                    <a:pt x="14605" y="2734"/>
                  </a:lnTo>
                  <a:lnTo>
                    <a:pt x="13896" y="2329"/>
                  </a:lnTo>
                  <a:lnTo>
                    <a:pt x="13541" y="2329"/>
                  </a:lnTo>
                  <a:lnTo>
                    <a:pt x="13465" y="2481"/>
                  </a:lnTo>
                  <a:lnTo>
                    <a:pt x="13339" y="2329"/>
                  </a:lnTo>
                  <a:lnTo>
                    <a:pt x="13339" y="2177"/>
                  </a:lnTo>
                  <a:lnTo>
                    <a:pt x="13136" y="2126"/>
                  </a:lnTo>
                  <a:lnTo>
                    <a:pt x="13035" y="2253"/>
                  </a:lnTo>
                  <a:lnTo>
                    <a:pt x="12858" y="2177"/>
                  </a:lnTo>
                  <a:lnTo>
                    <a:pt x="12731" y="2456"/>
                  </a:lnTo>
                  <a:lnTo>
                    <a:pt x="12909" y="2051"/>
                  </a:lnTo>
                  <a:lnTo>
                    <a:pt x="12605" y="1848"/>
                  </a:lnTo>
                  <a:lnTo>
                    <a:pt x="12200" y="1772"/>
                  </a:lnTo>
                  <a:lnTo>
                    <a:pt x="11871" y="1848"/>
                  </a:lnTo>
                  <a:lnTo>
                    <a:pt x="11315" y="2126"/>
                  </a:lnTo>
                  <a:lnTo>
                    <a:pt x="10707" y="2607"/>
                  </a:lnTo>
                  <a:lnTo>
                    <a:pt x="10302" y="2835"/>
                  </a:lnTo>
                  <a:lnTo>
                    <a:pt x="10201" y="3215"/>
                  </a:lnTo>
                  <a:lnTo>
                    <a:pt x="9366" y="4481"/>
                  </a:lnTo>
                  <a:lnTo>
                    <a:pt x="8860" y="5114"/>
                  </a:lnTo>
                  <a:lnTo>
                    <a:pt x="8302" y="5341"/>
                  </a:lnTo>
                  <a:lnTo>
                    <a:pt x="7948" y="5595"/>
                  </a:lnTo>
                  <a:lnTo>
                    <a:pt x="7721" y="5620"/>
                  </a:lnTo>
                  <a:lnTo>
                    <a:pt x="7569" y="6709"/>
                  </a:lnTo>
                  <a:lnTo>
                    <a:pt x="7442" y="6885"/>
                  </a:lnTo>
                  <a:lnTo>
                    <a:pt x="7620" y="7114"/>
                  </a:lnTo>
                  <a:lnTo>
                    <a:pt x="7442" y="7215"/>
                  </a:lnTo>
                  <a:lnTo>
                    <a:pt x="7847" y="7695"/>
                  </a:lnTo>
                  <a:lnTo>
                    <a:pt x="8151" y="7670"/>
                  </a:lnTo>
                  <a:lnTo>
                    <a:pt x="8379" y="7443"/>
                  </a:lnTo>
                  <a:lnTo>
                    <a:pt x="8835" y="7215"/>
                  </a:lnTo>
                  <a:lnTo>
                    <a:pt x="8835" y="7038"/>
                  </a:lnTo>
                  <a:lnTo>
                    <a:pt x="8910" y="6986"/>
                  </a:lnTo>
                  <a:lnTo>
                    <a:pt x="9011" y="7189"/>
                  </a:lnTo>
                  <a:lnTo>
                    <a:pt x="9011" y="7670"/>
                  </a:lnTo>
                  <a:lnTo>
                    <a:pt x="9163" y="7746"/>
                  </a:lnTo>
                  <a:lnTo>
                    <a:pt x="9112" y="7999"/>
                  </a:lnTo>
                  <a:lnTo>
                    <a:pt x="9240" y="8530"/>
                  </a:lnTo>
                  <a:lnTo>
                    <a:pt x="9214" y="8708"/>
                  </a:lnTo>
                  <a:lnTo>
                    <a:pt x="9315" y="9139"/>
                  </a:lnTo>
                  <a:lnTo>
                    <a:pt x="9645" y="9139"/>
                  </a:lnTo>
                  <a:lnTo>
                    <a:pt x="9720" y="8834"/>
                  </a:lnTo>
                  <a:lnTo>
                    <a:pt x="9922" y="8809"/>
                  </a:lnTo>
                  <a:lnTo>
                    <a:pt x="10100" y="8784"/>
                  </a:lnTo>
                  <a:lnTo>
                    <a:pt x="10252" y="8455"/>
                  </a:lnTo>
                  <a:lnTo>
                    <a:pt x="10378" y="7695"/>
                  </a:lnTo>
                  <a:lnTo>
                    <a:pt x="10302" y="7569"/>
                  </a:lnTo>
                  <a:lnTo>
                    <a:pt x="10480" y="7594"/>
                  </a:lnTo>
                  <a:lnTo>
                    <a:pt x="10758" y="7392"/>
                  </a:lnTo>
                  <a:lnTo>
                    <a:pt x="10252" y="7265"/>
                  </a:lnTo>
                  <a:lnTo>
                    <a:pt x="10252" y="7139"/>
                  </a:lnTo>
                  <a:lnTo>
                    <a:pt x="10834" y="7265"/>
                  </a:lnTo>
                  <a:lnTo>
                    <a:pt x="11011" y="7038"/>
                  </a:lnTo>
                  <a:lnTo>
                    <a:pt x="10581" y="6658"/>
                  </a:lnTo>
                  <a:lnTo>
                    <a:pt x="10581" y="5797"/>
                  </a:lnTo>
                  <a:lnTo>
                    <a:pt x="10732" y="5771"/>
                  </a:lnTo>
                  <a:lnTo>
                    <a:pt x="10860" y="5417"/>
                  </a:lnTo>
                  <a:lnTo>
                    <a:pt x="11492" y="4886"/>
                  </a:lnTo>
                  <a:lnTo>
                    <a:pt x="11391" y="4658"/>
                  </a:lnTo>
                  <a:lnTo>
                    <a:pt x="11593" y="4279"/>
                  </a:lnTo>
                  <a:lnTo>
                    <a:pt x="11997" y="4253"/>
                  </a:lnTo>
                  <a:lnTo>
                    <a:pt x="12200" y="4329"/>
                  </a:lnTo>
                  <a:lnTo>
                    <a:pt x="12225" y="4531"/>
                  </a:lnTo>
                  <a:lnTo>
                    <a:pt x="11568" y="5443"/>
                  </a:lnTo>
                  <a:lnTo>
                    <a:pt x="11391" y="5620"/>
                  </a:lnTo>
                  <a:lnTo>
                    <a:pt x="11517" y="6227"/>
                  </a:lnTo>
                  <a:lnTo>
                    <a:pt x="11517" y="6658"/>
                  </a:lnTo>
                  <a:lnTo>
                    <a:pt x="11820" y="6810"/>
                  </a:lnTo>
                  <a:lnTo>
                    <a:pt x="11896" y="6810"/>
                  </a:lnTo>
                  <a:lnTo>
                    <a:pt x="11921" y="6961"/>
                  </a:lnTo>
                  <a:lnTo>
                    <a:pt x="12301" y="6911"/>
                  </a:lnTo>
                  <a:lnTo>
                    <a:pt x="12377" y="6810"/>
                  </a:lnTo>
                  <a:lnTo>
                    <a:pt x="12807" y="6683"/>
                  </a:lnTo>
                  <a:lnTo>
                    <a:pt x="13035" y="6607"/>
                  </a:lnTo>
                  <a:lnTo>
                    <a:pt x="13187" y="6531"/>
                  </a:lnTo>
                  <a:lnTo>
                    <a:pt x="13212" y="6683"/>
                  </a:lnTo>
                  <a:lnTo>
                    <a:pt x="13541" y="6683"/>
                  </a:lnTo>
                  <a:lnTo>
                    <a:pt x="13668" y="6810"/>
                  </a:lnTo>
                  <a:lnTo>
                    <a:pt x="13161" y="6911"/>
                  </a:lnTo>
                  <a:lnTo>
                    <a:pt x="13161" y="7114"/>
                  </a:lnTo>
                  <a:lnTo>
                    <a:pt x="12504" y="7088"/>
                  </a:lnTo>
                  <a:lnTo>
                    <a:pt x="12048" y="7290"/>
                  </a:lnTo>
                  <a:lnTo>
                    <a:pt x="12048" y="7493"/>
                  </a:lnTo>
                  <a:lnTo>
                    <a:pt x="12124" y="7519"/>
                  </a:lnTo>
                  <a:lnTo>
                    <a:pt x="12048" y="7620"/>
                  </a:lnTo>
                  <a:lnTo>
                    <a:pt x="12200" y="7848"/>
                  </a:lnTo>
                  <a:lnTo>
                    <a:pt x="12351" y="7695"/>
                  </a:lnTo>
                  <a:lnTo>
                    <a:pt x="12326" y="7924"/>
                  </a:lnTo>
                  <a:lnTo>
                    <a:pt x="12301" y="8176"/>
                  </a:lnTo>
                  <a:lnTo>
                    <a:pt x="12225" y="8329"/>
                  </a:lnTo>
                  <a:lnTo>
                    <a:pt x="12124" y="8329"/>
                  </a:lnTo>
                  <a:lnTo>
                    <a:pt x="11946" y="8151"/>
                  </a:lnTo>
                  <a:lnTo>
                    <a:pt x="11871" y="7999"/>
                  </a:lnTo>
                  <a:lnTo>
                    <a:pt x="11542" y="8202"/>
                  </a:lnTo>
                  <a:lnTo>
                    <a:pt x="11517" y="8404"/>
                  </a:lnTo>
                  <a:lnTo>
                    <a:pt x="11467" y="8455"/>
                  </a:lnTo>
                  <a:lnTo>
                    <a:pt x="11492" y="8784"/>
                  </a:lnTo>
                  <a:lnTo>
                    <a:pt x="11492" y="9139"/>
                  </a:lnTo>
                  <a:lnTo>
                    <a:pt x="11340" y="9315"/>
                  </a:lnTo>
                  <a:lnTo>
                    <a:pt x="11239" y="9341"/>
                  </a:lnTo>
                  <a:lnTo>
                    <a:pt x="11441" y="9063"/>
                  </a:lnTo>
                  <a:lnTo>
                    <a:pt x="11416" y="9037"/>
                  </a:lnTo>
                  <a:lnTo>
                    <a:pt x="11188" y="9341"/>
                  </a:lnTo>
                  <a:lnTo>
                    <a:pt x="11239" y="9517"/>
                  </a:lnTo>
                  <a:lnTo>
                    <a:pt x="11062" y="9669"/>
                  </a:lnTo>
                  <a:lnTo>
                    <a:pt x="10860" y="9669"/>
                  </a:lnTo>
                  <a:lnTo>
                    <a:pt x="10860" y="9391"/>
                  </a:lnTo>
                  <a:lnTo>
                    <a:pt x="10657" y="9417"/>
                  </a:lnTo>
                  <a:lnTo>
                    <a:pt x="10176" y="9694"/>
                  </a:lnTo>
                  <a:lnTo>
                    <a:pt x="9872" y="9795"/>
                  </a:lnTo>
                  <a:lnTo>
                    <a:pt x="9670" y="9998"/>
                  </a:lnTo>
                  <a:lnTo>
                    <a:pt x="9492" y="9872"/>
                  </a:lnTo>
                  <a:lnTo>
                    <a:pt x="9492" y="9795"/>
                  </a:lnTo>
                  <a:lnTo>
                    <a:pt x="9189" y="9568"/>
                  </a:lnTo>
                  <a:lnTo>
                    <a:pt x="8835" y="9669"/>
                  </a:lnTo>
                  <a:lnTo>
                    <a:pt x="8784" y="9719"/>
                  </a:lnTo>
                  <a:lnTo>
                    <a:pt x="8682" y="9694"/>
                  </a:lnTo>
                  <a:lnTo>
                    <a:pt x="8682" y="9543"/>
                  </a:lnTo>
                  <a:lnTo>
                    <a:pt x="8455" y="9492"/>
                  </a:lnTo>
                  <a:lnTo>
                    <a:pt x="8277" y="9189"/>
                  </a:lnTo>
                  <a:lnTo>
                    <a:pt x="8455" y="8860"/>
                  </a:lnTo>
                  <a:lnTo>
                    <a:pt x="8505" y="8683"/>
                  </a:lnTo>
                  <a:lnTo>
                    <a:pt x="8758" y="8683"/>
                  </a:lnTo>
                  <a:lnTo>
                    <a:pt x="8758" y="8530"/>
                  </a:lnTo>
                  <a:lnTo>
                    <a:pt x="8581" y="8430"/>
                  </a:lnTo>
                  <a:lnTo>
                    <a:pt x="8581" y="8202"/>
                  </a:lnTo>
                  <a:lnTo>
                    <a:pt x="8733" y="8100"/>
                  </a:lnTo>
                  <a:lnTo>
                    <a:pt x="8758" y="7974"/>
                  </a:lnTo>
                  <a:lnTo>
                    <a:pt x="8657" y="7924"/>
                  </a:lnTo>
                  <a:lnTo>
                    <a:pt x="8404" y="8100"/>
                  </a:lnTo>
                  <a:lnTo>
                    <a:pt x="8176" y="8100"/>
                  </a:lnTo>
                  <a:lnTo>
                    <a:pt x="8025" y="8329"/>
                  </a:lnTo>
                  <a:lnTo>
                    <a:pt x="7974" y="8658"/>
                  </a:lnTo>
                  <a:lnTo>
                    <a:pt x="7999" y="8885"/>
                  </a:lnTo>
                  <a:lnTo>
                    <a:pt x="7999" y="9189"/>
                  </a:lnTo>
                  <a:lnTo>
                    <a:pt x="7974" y="9618"/>
                  </a:lnTo>
                  <a:lnTo>
                    <a:pt x="7771" y="9847"/>
                  </a:lnTo>
                  <a:lnTo>
                    <a:pt x="7746" y="9719"/>
                  </a:lnTo>
                  <a:lnTo>
                    <a:pt x="7442" y="9770"/>
                  </a:lnTo>
                  <a:lnTo>
                    <a:pt x="6986" y="9770"/>
                  </a:lnTo>
                  <a:lnTo>
                    <a:pt x="6986" y="9973"/>
                  </a:lnTo>
                  <a:lnTo>
                    <a:pt x="6835" y="10150"/>
                  </a:lnTo>
                  <a:lnTo>
                    <a:pt x="6860" y="9770"/>
                  </a:lnTo>
                  <a:lnTo>
                    <a:pt x="6405" y="10327"/>
                  </a:lnTo>
                  <a:lnTo>
                    <a:pt x="6405" y="10529"/>
                  </a:lnTo>
                  <a:lnTo>
                    <a:pt x="6252" y="10504"/>
                  </a:lnTo>
                  <a:lnTo>
                    <a:pt x="6176" y="10555"/>
                  </a:lnTo>
                  <a:lnTo>
                    <a:pt x="6000" y="10606"/>
                  </a:lnTo>
                  <a:lnTo>
                    <a:pt x="5797" y="10732"/>
                  </a:lnTo>
                  <a:lnTo>
                    <a:pt x="5519" y="10707"/>
                  </a:lnTo>
                  <a:lnTo>
                    <a:pt x="5417" y="11062"/>
                  </a:lnTo>
                  <a:lnTo>
                    <a:pt x="4936" y="11163"/>
                  </a:lnTo>
                  <a:lnTo>
                    <a:pt x="4860" y="11264"/>
                  </a:lnTo>
                  <a:lnTo>
                    <a:pt x="4556" y="11264"/>
                  </a:lnTo>
                  <a:lnTo>
                    <a:pt x="4506" y="11011"/>
                  </a:lnTo>
                  <a:lnTo>
                    <a:pt x="4329" y="10985"/>
                  </a:lnTo>
                  <a:lnTo>
                    <a:pt x="4278" y="11542"/>
                  </a:lnTo>
                  <a:lnTo>
                    <a:pt x="3847" y="11467"/>
                  </a:lnTo>
                  <a:lnTo>
                    <a:pt x="3847" y="11339"/>
                  </a:lnTo>
                  <a:lnTo>
                    <a:pt x="3316" y="11264"/>
                  </a:lnTo>
                  <a:lnTo>
                    <a:pt x="3215" y="11390"/>
                  </a:lnTo>
                  <a:lnTo>
                    <a:pt x="3190" y="11618"/>
                  </a:lnTo>
                  <a:lnTo>
                    <a:pt x="3468" y="11770"/>
                  </a:lnTo>
                  <a:lnTo>
                    <a:pt x="3570" y="11897"/>
                  </a:lnTo>
                  <a:lnTo>
                    <a:pt x="3721" y="11973"/>
                  </a:lnTo>
                  <a:lnTo>
                    <a:pt x="3822" y="12453"/>
                  </a:lnTo>
                  <a:lnTo>
                    <a:pt x="4050" y="12707"/>
                  </a:lnTo>
                  <a:lnTo>
                    <a:pt x="3671" y="13871"/>
                  </a:lnTo>
                  <a:lnTo>
                    <a:pt x="3442" y="13947"/>
                  </a:lnTo>
                  <a:lnTo>
                    <a:pt x="2279" y="13517"/>
                  </a:lnTo>
                  <a:lnTo>
                    <a:pt x="2126" y="13314"/>
                  </a:lnTo>
                  <a:lnTo>
                    <a:pt x="1924" y="13390"/>
                  </a:lnTo>
                  <a:lnTo>
                    <a:pt x="1620" y="13289"/>
                  </a:lnTo>
                  <a:lnTo>
                    <a:pt x="1443" y="13112"/>
                  </a:lnTo>
                  <a:lnTo>
                    <a:pt x="1266" y="13238"/>
                  </a:lnTo>
                  <a:lnTo>
                    <a:pt x="937" y="13213"/>
                  </a:lnTo>
                  <a:lnTo>
                    <a:pt x="861" y="13339"/>
                  </a:lnTo>
                  <a:lnTo>
                    <a:pt x="886" y="13821"/>
                  </a:lnTo>
                  <a:lnTo>
                    <a:pt x="709" y="14403"/>
                  </a:lnTo>
                  <a:lnTo>
                    <a:pt x="304" y="14858"/>
                  </a:lnTo>
                  <a:lnTo>
                    <a:pt x="152" y="14909"/>
                  </a:lnTo>
                  <a:lnTo>
                    <a:pt x="76" y="15213"/>
                  </a:lnTo>
                  <a:lnTo>
                    <a:pt x="228" y="15364"/>
                  </a:lnTo>
                  <a:lnTo>
                    <a:pt x="127" y="15871"/>
                  </a:lnTo>
                  <a:lnTo>
                    <a:pt x="0" y="16048"/>
                  </a:lnTo>
                  <a:lnTo>
                    <a:pt x="279" y="16098"/>
                  </a:lnTo>
                  <a:lnTo>
                    <a:pt x="456" y="16200"/>
                  </a:lnTo>
                  <a:lnTo>
                    <a:pt x="607" y="16149"/>
                  </a:lnTo>
                  <a:lnTo>
                    <a:pt x="861" y="16327"/>
                  </a:lnTo>
                  <a:lnTo>
                    <a:pt x="962" y="16883"/>
                  </a:lnTo>
                  <a:lnTo>
                    <a:pt x="1114" y="16959"/>
                  </a:lnTo>
                  <a:lnTo>
                    <a:pt x="1367" y="16782"/>
                  </a:lnTo>
                  <a:lnTo>
                    <a:pt x="2000" y="16858"/>
                  </a:lnTo>
                  <a:lnTo>
                    <a:pt x="2329" y="17010"/>
                  </a:lnTo>
                  <a:lnTo>
                    <a:pt x="2632" y="16984"/>
                  </a:lnTo>
                  <a:lnTo>
                    <a:pt x="2861" y="16732"/>
                  </a:lnTo>
                  <a:lnTo>
                    <a:pt x="3215" y="16782"/>
                  </a:lnTo>
                  <a:lnTo>
                    <a:pt x="3215" y="16554"/>
                  </a:lnTo>
                  <a:lnTo>
                    <a:pt x="3645" y="16327"/>
                  </a:lnTo>
                  <a:lnTo>
                    <a:pt x="3544" y="15896"/>
                  </a:lnTo>
                  <a:lnTo>
                    <a:pt x="4227" y="15339"/>
                  </a:lnTo>
                  <a:lnTo>
                    <a:pt x="4759" y="15288"/>
                  </a:lnTo>
                  <a:lnTo>
                    <a:pt x="5114" y="15086"/>
                  </a:lnTo>
                  <a:lnTo>
                    <a:pt x="5139" y="14883"/>
                  </a:lnTo>
                  <a:lnTo>
                    <a:pt x="5088" y="14808"/>
                  </a:lnTo>
                  <a:lnTo>
                    <a:pt x="5164" y="14554"/>
                  </a:lnTo>
                  <a:lnTo>
                    <a:pt x="5595" y="14352"/>
                  </a:lnTo>
                  <a:lnTo>
                    <a:pt x="6000" y="14580"/>
                  </a:lnTo>
                  <a:lnTo>
                    <a:pt x="6354" y="14757"/>
                  </a:lnTo>
                  <a:lnTo>
                    <a:pt x="6784" y="14478"/>
                  </a:lnTo>
                  <a:lnTo>
                    <a:pt x="7139" y="14377"/>
                  </a:lnTo>
                  <a:lnTo>
                    <a:pt x="7265" y="14226"/>
                  </a:lnTo>
                  <a:lnTo>
                    <a:pt x="7746" y="14428"/>
                  </a:lnTo>
                  <a:lnTo>
                    <a:pt x="7847" y="14656"/>
                  </a:lnTo>
                  <a:lnTo>
                    <a:pt x="7872" y="14985"/>
                  </a:lnTo>
                  <a:lnTo>
                    <a:pt x="8050" y="15086"/>
                  </a:lnTo>
                  <a:lnTo>
                    <a:pt x="8100" y="15263"/>
                  </a:lnTo>
                  <a:lnTo>
                    <a:pt x="8277" y="15288"/>
                  </a:lnTo>
                  <a:lnTo>
                    <a:pt x="8302" y="15491"/>
                  </a:lnTo>
                  <a:lnTo>
                    <a:pt x="8809" y="15922"/>
                  </a:lnTo>
                  <a:lnTo>
                    <a:pt x="8910" y="15922"/>
                  </a:lnTo>
                  <a:lnTo>
                    <a:pt x="9240" y="16251"/>
                  </a:lnTo>
                  <a:lnTo>
                    <a:pt x="9416" y="16251"/>
                  </a:lnTo>
                  <a:lnTo>
                    <a:pt x="9442" y="16402"/>
                  </a:lnTo>
                  <a:lnTo>
                    <a:pt x="9543" y="16529"/>
                  </a:lnTo>
                  <a:lnTo>
                    <a:pt x="9720" y="16554"/>
                  </a:lnTo>
                  <a:lnTo>
                    <a:pt x="9872" y="17111"/>
                  </a:lnTo>
                  <a:lnTo>
                    <a:pt x="9745" y="17137"/>
                  </a:lnTo>
                  <a:lnTo>
                    <a:pt x="9670" y="17389"/>
                  </a:lnTo>
                  <a:lnTo>
                    <a:pt x="9720" y="17516"/>
                  </a:lnTo>
                  <a:lnTo>
                    <a:pt x="9821" y="17542"/>
                  </a:lnTo>
                  <a:lnTo>
                    <a:pt x="10024" y="17339"/>
                  </a:lnTo>
                  <a:lnTo>
                    <a:pt x="10075" y="17111"/>
                  </a:lnTo>
                  <a:lnTo>
                    <a:pt x="10252" y="17061"/>
                  </a:lnTo>
                  <a:lnTo>
                    <a:pt x="10252" y="16833"/>
                  </a:lnTo>
                  <a:lnTo>
                    <a:pt x="10075" y="16681"/>
                  </a:lnTo>
                  <a:lnTo>
                    <a:pt x="10075" y="16453"/>
                  </a:lnTo>
                  <a:lnTo>
                    <a:pt x="10226" y="16327"/>
                  </a:lnTo>
                  <a:lnTo>
                    <a:pt x="10277" y="16402"/>
                  </a:lnTo>
                  <a:lnTo>
                    <a:pt x="10530" y="16453"/>
                  </a:lnTo>
                  <a:lnTo>
                    <a:pt x="10758" y="16732"/>
                  </a:lnTo>
                  <a:lnTo>
                    <a:pt x="10783" y="16402"/>
                  </a:lnTo>
                  <a:lnTo>
                    <a:pt x="10480" y="16149"/>
                  </a:lnTo>
                  <a:lnTo>
                    <a:pt x="10378" y="16149"/>
                  </a:lnTo>
                  <a:lnTo>
                    <a:pt x="10327" y="16023"/>
                  </a:lnTo>
                  <a:lnTo>
                    <a:pt x="9821" y="15846"/>
                  </a:lnTo>
                  <a:lnTo>
                    <a:pt x="9897" y="15592"/>
                  </a:lnTo>
                  <a:lnTo>
                    <a:pt x="9517" y="15592"/>
                  </a:lnTo>
                  <a:lnTo>
                    <a:pt x="9163" y="15213"/>
                  </a:lnTo>
                  <a:lnTo>
                    <a:pt x="9112" y="14883"/>
                  </a:lnTo>
                  <a:lnTo>
                    <a:pt x="8581" y="14327"/>
                  </a:lnTo>
                  <a:lnTo>
                    <a:pt x="8581" y="14200"/>
                  </a:lnTo>
                  <a:lnTo>
                    <a:pt x="8733" y="14099"/>
                  </a:lnTo>
                  <a:lnTo>
                    <a:pt x="8632" y="13871"/>
                  </a:lnTo>
                  <a:lnTo>
                    <a:pt x="9087" y="13719"/>
                  </a:lnTo>
                  <a:lnTo>
                    <a:pt x="9163" y="13795"/>
                  </a:lnTo>
                  <a:lnTo>
                    <a:pt x="9062" y="13922"/>
                  </a:lnTo>
                  <a:lnTo>
                    <a:pt x="9189" y="14276"/>
                  </a:lnTo>
                  <a:lnTo>
                    <a:pt x="9315" y="13922"/>
                  </a:lnTo>
                  <a:lnTo>
                    <a:pt x="9467" y="13998"/>
                  </a:lnTo>
                  <a:lnTo>
                    <a:pt x="9568" y="14352"/>
                  </a:lnTo>
                  <a:lnTo>
                    <a:pt x="9695" y="14478"/>
                  </a:lnTo>
                  <a:lnTo>
                    <a:pt x="9645" y="14529"/>
                  </a:lnTo>
                  <a:lnTo>
                    <a:pt x="10024" y="14833"/>
                  </a:lnTo>
                  <a:lnTo>
                    <a:pt x="10556" y="15187"/>
                  </a:lnTo>
                  <a:lnTo>
                    <a:pt x="10657" y="15238"/>
                  </a:lnTo>
                  <a:lnTo>
                    <a:pt x="10783" y="15339"/>
                  </a:lnTo>
                  <a:lnTo>
                    <a:pt x="11087" y="15567"/>
                  </a:lnTo>
                  <a:lnTo>
                    <a:pt x="11188" y="15643"/>
                  </a:lnTo>
                  <a:lnTo>
                    <a:pt x="11087" y="16428"/>
                  </a:lnTo>
                  <a:lnTo>
                    <a:pt x="11315" y="16529"/>
                  </a:lnTo>
                  <a:lnTo>
                    <a:pt x="11366" y="16706"/>
                  </a:lnTo>
                  <a:lnTo>
                    <a:pt x="11340" y="16706"/>
                  </a:lnTo>
                  <a:lnTo>
                    <a:pt x="11593" y="17010"/>
                  </a:lnTo>
                  <a:lnTo>
                    <a:pt x="11694" y="16984"/>
                  </a:lnTo>
                  <a:lnTo>
                    <a:pt x="11795" y="17061"/>
                  </a:lnTo>
                  <a:lnTo>
                    <a:pt x="11669" y="17036"/>
                  </a:lnTo>
                  <a:lnTo>
                    <a:pt x="11795" y="17389"/>
                  </a:lnTo>
                  <a:lnTo>
                    <a:pt x="11946" y="17313"/>
                  </a:lnTo>
                  <a:lnTo>
                    <a:pt x="12351" y="17263"/>
                  </a:lnTo>
                  <a:lnTo>
                    <a:pt x="12554" y="17441"/>
                  </a:lnTo>
                  <a:lnTo>
                    <a:pt x="12833" y="17516"/>
                  </a:lnTo>
                  <a:lnTo>
                    <a:pt x="12959" y="17617"/>
                  </a:lnTo>
                  <a:lnTo>
                    <a:pt x="13060" y="17744"/>
                  </a:lnTo>
                  <a:lnTo>
                    <a:pt x="13060" y="17567"/>
                  </a:lnTo>
                  <a:lnTo>
                    <a:pt x="12934" y="17364"/>
                  </a:lnTo>
                  <a:lnTo>
                    <a:pt x="12605" y="17111"/>
                  </a:lnTo>
                  <a:lnTo>
                    <a:pt x="12453" y="17036"/>
                  </a:lnTo>
                  <a:lnTo>
                    <a:pt x="12428" y="16959"/>
                  </a:lnTo>
                  <a:lnTo>
                    <a:pt x="12504" y="16732"/>
                  </a:lnTo>
                  <a:lnTo>
                    <a:pt x="12301" y="16453"/>
                  </a:lnTo>
                  <a:lnTo>
                    <a:pt x="12377" y="16251"/>
                  </a:lnTo>
                  <a:lnTo>
                    <a:pt x="12428" y="16251"/>
                  </a:lnTo>
                  <a:lnTo>
                    <a:pt x="12428" y="16352"/>
                  </a:lnTo>
                  <a:lnTo>
                    <a:pt x="12580" y="16377"/>
                  </a:lnTo>
                  <a:lnTo>
                    <a:pt x="12655" y="16503"/>
                  </a:lnTo>
                  <a:lnTo>
                    <a:pt x="12807" y="16529"/>
                  </a:lnTo>
                  <a:lnTo>
                    <a:pt x="12681" y="16428"/>
                  </a:lnTo>
                  <a:lnTo>
                    <a:pt x="12630" y="16377"/>
                  </a:lnTo>
                  <a:lnTo>
                    <a:pt x="12706" y="16377"/>
                  </a:lnTo>
                  <a:lnTo>
                    <a:pt x="12884" y="16478"/>
                  </a:lnTo>
                  <a:lnTo>
                    <a:pt x="12909" y="16478"/>
                  </a:lnTo>
                  <a:lnTo>
                    <a:pt x="12731" y="16327"/>
                  </a:lnTo>
                  <a:lnTo>
                    <a:pt x="12782" y="16276"/>
                  </a:lnTo>
                  <a:lnTo>
                    <a:pt x="13035" y="16428"/>
                  </a:lnTo>
                  <a:lnTo>
                    <a:pt x="12934" y="16276"/>
                  </a:lnTo>
                  <a:lnTo>
                    <a:pt x="12807" y="16200"/>
                  </a:lnTo>
                  <a:lnTo>
                    <a:pt x="12782" y="16124"/>
                  </a:lnTo>
                  <a:lnTo>
                    <a:pt x="12934" y="16124"/>
                  </a:lnTo>
                  <a:lnTo>
                    <a:pt x="13035" y="16048"/>
                  </a:lnTo>
                  <a:lnTo>
                    <a:pt x="13161" y="16023"/>
                  </a:lnTo>
                  <a:lnTo>
                    <a:pt x="13339" y="15972"/>
                  </a:lnTo>
                  <a:lnTo>
                    <a:pt x="13465" y="16023"/>
                  </a:lnTo>
                  <a:lnTo>
                    <a:pt x="13566" y="16098"/>
                  </a:lnTo>
                  <a:lnTo>
                    <a:pt x="13566" y="15997"/>
                  </a:lnTo>
                  <a:lnTo>
                    <a:pt x="13694" y="15947"/>
                  </a:lnTo>
                  <a:lnTo>
                    <a:pt x="13694" y="15769"/>
                  </a:lnTo>
                  <a:lnTo>
                    <a:pt x="13795" y="15668"/>
                  </a:lnTo>
                  <a:lnTo>
                    <a:pt x="13795" y="15415"/>
                  </a:lnTo>
                  <a:lnTo>
                    <a:pt x="13921" y="15339"/>
                  </a:lnTo>
                  <a:lnTo>
                    <a:pt x="14275" y="15415"/>
                  </a:lnTo>
                  <a:lnTo>
                    <a:pt x="14124" y="15137"/>
                  </a:lnTo>
                  <a:lnTo>
                    <a:pt x="13997" y="15086"/>
                  </a:lnTo>
                  <a:lnTo>
                    <a:pt x="14149" y="14934"/>
                  </a:lnTo>
                  <a:lnTo>
                    <a:pt x="14200" y="14681"/>
                  </a:lnTo>
                  <a:lnTo>
                    <a:pt x="14326" y="14605"/>
                  </a:lnTo>
                  <a:lnTo>
                    <a:pt x="14326" y="14478"/>
                  </a:lnTo>
                  <a:lnTo>
                    <a:pt x="14376" y="14023"/>
                  </a:lnTo>
                  <a:lnTo>
                    <a:pt x="14402" y="13821"/>
                  </a:lnTo>
                  <a:lnTo>
                    <a:pt x="14478" y="13795"/>
                  </a:lnTo>
                  <a:lnTo>
                    <a:pt x="14478" y="13922"/>
                  </a:lnTo>
                  <a:lnTo>
                    <a:pt x="14605" y="13871"/>
                  </a:lnTo>
                  <a:lnTo>
                    <a:pt x="14605" y="13694"/>
                  </a:lnTo>
                  <a:lnTo>
                    <a:pt x="14630" y="13542"/>
                  </a:lnTo>
                  <a:lnTo>
                    <a:pt x="14807" y="13314"/>
                  </a:lnTo>
                  <a:lnTo>
                    <a:pt x="14959" y="13061"/>
                  </a:lnTo>
                  <a:lnTo>
                    <a:pt x="15212" y="12985"/>
                  </a:lnTo>
                  <a:lnTo>
                    <a:pt x="15237" y="13112"/>
                  </a:lnTo>
                  <a:lnTo>
                    <a:pt x="15465" y="13213"/>
                  </a:lnTo>
                  <a:lnTo>
                    <a:pt x="15668" y="13137"/>
                  </a:lnTo>
                  <a:lnTo>
                    <a:pt x="15870" y="13112"/>
                  </a:lnTo>
                  <a:lnTo>
                    <a:pt x="15870" y="13162"/>
                  </a:lnTo>
                  <a:lnTo>
                    <a:pt x="15541" y="13567"/>
                  </a:lnTo>
                  <a:lnTo>
                    <a:pt x="15845" y="13567"/>
                  </a:lnTo>
                  <a:lnTo>
                    <a:pt x="15971" y="13643"/>
                  </a:lnTo>
                  <a:lnTo>
                    <a:pt x="15946" y="13719"/>
                  </a:lnTo>
                  <a:lnTo>
                    <a:pt x="15946" y="13897"/>
                  </a:lnTo>
                  <a:lnTo>
                    <a:pt x="16225" y="13897"/>
                  </a:lnTo>
                  <a:lnTo>
                    <a:pt x="16401" y="13643"/>
                  </a:lnTo>
                  <a:lnTo>
                    <a:pt x="16579" y="13517"/>
                  </a:lnTo>
                  <a:lnTo>
                    <a:pt x="16529" y="13364"/>
                  </a:lnTo>
                  <a:lnTo>
                    <a:pt x="16250" y="13112"/>
                  </a:lnTo>
                  <a:lnTo>
                    <a:pt x="16047" y="13112"/>
                  </a:lnTo>
                  <a:lnTo>
                    <a:pt x="15971" y="13061"/>
                  </a:lnTo>
                  <a:lnTo>
                    <a:pt x="16300" y="12959"/>
                  </a:lnTo>
                  <a:lnTo>
                    <a:pt x="16554" y="12707"/>
                  </a:lnTo>
                  <a:lnTo>
                    <a:pt x="16731" y="12631"/>
                  </a:lnTo>
                  <a:lnTo>
                    <a:pt x="17085" y="12327"/>
                  </a:lnTo>
                  <a:lnTo>
                    <a:pt x="17237" y="12302"/>
                  </a:lnTo>
                  <a:lnTo>
                    <a:pt x="17566" y="12175"/>
                  </a:lnTo>
                  <a:lnTo>
                    <a:pt x="17211" y="12605"/>
                  </a:lnTo>
                  <a:lnTo>
                    <a:pt x="17389" y="12707"/>
                  </a:lnTo>
                  <a:lnTo>
                    <a:pt x="17237" y="12934"/>
                  </a:lnTo>
                  <a:lnTo>
                    <a:pt x="17211" y="13137"/>
                  </a:lnTo>
                  <a:lnTo>
                    <a:pt x="17035" y="13314"/>
                  </a:lnTo>
                  <a:lnTo>
                    <a:pt x="17161" y="13314"/>
                  </a:lnTo>
                  <a:lnTo>
                    <a:pt x="17313" y="13517"/>
                  </a:lnTo>
                  <a:lnTo>
                    <a:pt x="17414" y="13466"/>
                  </a:lnTo>
                  <a:lnTo>
                    <a:pt x="18300" y="13821"/>
                  </a:lnTo>
                  <a:lnTo>
                    <a:pt x="18300" y="13846"/>
                  </a:lnTo>
                  <a:lnTo>
                    <a:pt x="18730" y="13972"/>
                  </a:lnTo>
                  <a:lnTo>
                    <a:pt x="18933" y="14023"/>
                  </a:lnTo>
                  <a:lnTo>
                    <a:pt x="19161" y="14327"/>
                  </a:lnTo>
                  <a:lnTo>
                    <a:pt x="19161" y="14554"/>
                  </a:lnTo>
                  <a:lnTo>
                    <a:pt x="19364" y="14302"/>
                  </a:lnTo>
                  <a:lnTo>
                    <a:pt x="19490" y="14327"/>
                  </a:lnTo>
                  <a:lnTo>
                    <a:pt x="19692" y="14453"/>
                  </a:lnTo>
                  <a:lnTo>
                    <a:pt x="20021" y="14732"/>
                  </a:lnTo>
                  <a:lnTo>
                    <a:pt x="19945" y="14833"/>
                  </a:lnTo>
                  <a:lnTo>
                    <a:pt x="20148" y="14985"/>
                  </a:lnTo>
                  <a:lnTo>
                    <a:pt x="20426" y="14959"/>
                  </a:lnTo>
                  <a:lnTo>
                    <a:pt x="20629" y="15086"/>
                  </a:lnTo>
                  <a:lnTo>
                    <a:pt x="20856" y="15288"/>
                  </a:lnTo>
                  <a:lnTo>
                    <a:pt x="21388" y="15238"/>
                  </a:lnTo>
                  <a:lnTo>
                    <a:pt x="21490" y="15112"/>
                  </a:lnTo>
                  <a:lnTo>
                    <a:pt x="21591" y="14883"/>
                  </a:lnTo>
                  <a:lnTo>
                    <a:pt x="21819" y="14631"/>
                  </a:lnTo>
                  <a:lnTo>
                    <a:pt x="21920" y="14757"/>
                  </a:lnTo>
                  <a:lnTo>
                    <a:pt x="21869" y="14833"/>
                  </a:lnTo>
                  <a:lnTo>
                    <a:pt x="21996" y="14883"/>
                  </a:lnTo>
                  <a:lnTo>
                    <a:pt x="21945" y="14985"/>
                  </a:lnTo>
                  <a:lnTo>
                    <a:pt x="22300" y="15086"/>
                  </a:lnTo>
                  <a:lnTo>
                    <a:pt x="22198" y="14808"/>
                  </a:lnTo>
                  <a:lnTo>
                    <a:pt x="22300" y="14605"/>
                  </a:lnTo>
                  <a:lnTo>
                    <a:pt x="22224" y="14149"/>
                  </a:lnTo>
                  <a:lnTo>
                    <a:pt x="22325" y="13998"/>
                  </a:lnTo>
                  <a:lnTo>
                    <a:pt x="22527" y="13972"/>
                  </a:lnTo>
                  <a:lnTo>
                    <a:pt x="22300" y="13821"/>
                  </a:lnTo>
                  <a:lnTo>
                    <a:pt x="22122" y="13922"/>
                  </a:lnTo>
                  <a:lnTo>
                    <a:pt x="21641" y="13567"/>
                  </a:lnTo>
                  <a:lnTo>
                    <a:pt x="20983" y="13162"/>
                  </a:lnTo>
                  <a:lnTo>
                    <a:pt x="20629" y="12605"/>
                  </a:lnTo>
                  <a:lnTo>
                    <a:pt x="20502" y="12605"/>
                  </a:lnTo>
                  <a:lnTo>
                    <a:pt x="20553" y="12352"/>
                  </a:lnTo>
                  <a:lnTo>
                    <a:pt x="20579" y="11897"/>
                  </a:lnTo>
                  <a:lnTo>
                    <a:pt x="20806" y="11744"/>
                  </a:lnTo>
                  <a:lnTo>
                    <a:pt x="20856" y="11542"/>
                  </a:lnTo>
                  <a:lnTo>
                    <a:pt x="20654" y="11441"/>
                  </a:lnTo>
                  <a:lnTo>
                    <a:pt x="20604" y="11264"/>
                  </a:lnTo>
                  <a:lnTo>
                    <a:pt x="20224" y="10960"/>
                  </a:lnTo>
                  <a:lnTo>
                    <a:pt x="19996" y="11062"/>
                  </a:lnTo>
                  <a:lnTo>
                    <a:pt x="19945" y="10884"/>
                  </a:lnTo>
                  <a:lnTo>
                    <a:pt x="19616" y="10808"/>
                  </a:lnTo>
                  <a:lnTo>
                    <a:pt x="19743" y="10555"/>
                  </a:lnTo>
                  <a:lnTo>
                    <a:pt x="19616" y="10428"/>
                  </a:lnTo>
                  <a:lnTo>
                    <a:pt x="19667" y="9847"/>
                  </a:lnTo>
                  <a:lnTo>
                    <a:pt x="19870" y="9998"/>
                  </a:lnTo>
                  <a:lnTo>
                    <a:pt x="20097" y="9998"/>
                  </a:lnTo>
                  <a:lnTo>
                    <a:pt x="20123" y="9897"/>
                  </a:lnTo>
                  <a:lnTo>
                    <a:pt x="19945" y="9644"/>
                  </a:lnTo>
                  <a:lnTo>
                    <a:pt x="20046" y="9543"/>
                  </a:lnTo>
                  <a:lnTo>
                    <a:pt x="20199" y="9088"/>
                  </a:lnTo>
                  <a:lnTo>
                    <a:pt x="20401" y="8809"/>
                  </a:lnTo>
                  <a:lnTo>
                    <a:pt x="20426" y="8935"/>
                  </a:lnTo>
                  <a:lnTo>
                    <a:pt x="20654" y="8759"/>
                  </a:lnTo>
                  <a:lnTo>
                    <a:pt x="21110" y="8607"/>
                  </a:lnTo>
                  <a:lnTo>
                    <a:pt x="21186" y="8708"/>
                  </a:lnTo>
                  <a:lnTo>
                    <a:pt x="21490" y="8759"/>
                  </a:lnTo>
                  <a:lnTo>
                    <a:pt x="21565" y="8658"/>
                  </a:lnTo>
                  <a:lnTo>
                    <a:pt x="21641" y="8708"/>
                  </a:lnTo>
                  <a:lnTo>
                    <a:pt x="21920" y="8632"/>
                  </a:lnTo>
                  <a:lnTo>
                    <a:pt x="21895" y="8505"/>
                  </a:lnTo>
                  <a:lnTo>
                    <a:pt x="21970" y="8329"/>
                  </a:lnTo>
                  <a:lnTo>
                    <a:pt x="22300" y="8253"/>
                  </a:lnTo>
                  <a:lnTo>
                    <a:pt x="22476" y="8075"/>
                  </a:lnTo>
                  <a:lnTo>
                    <a:pt x="22705" y="8126"/>
                  </a:lnTo>
                  <a:lnTo>
                    <a:pt x="22958" y="8075"/>
                  </a:lnTo>
                  <a:lnTo>
                    <a:pt x="22983" y="7848"/>
                  </a:lnTo>
                  <a:lnTo>
                    <a:pt x="23110" y="7848"/>
                  </a:lnTo>
                  <a:lnTo>
                    <a:pt x="23236" y="7594"/>
                  </a:lnTo>
                  <a:lnTo>
                    <a:pt x="23185" y="741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3" name="Freeform 23"/>
            <p:cNvSpPr>
              <a:spLocks noChangeArrowheads="1"/>
            </p:cNvSpPr>
            <p:nvPr/>
          </p:nvSpPr>
          <p:spPr bwMode="auto">
            <a:xfrm>
              <a:off x="2443" y="4528"/>
              <a:ext cx="51" cy="45"/>
            </a:xfrm>
            <a:custGeom>
              <a:avLst/>
              <a:gdLst>
                <a:gd name="T0" fmla="*/ 0 w 230"/>
                <a:gd name="T1" fmla="*/ 0 h 203"/>
                <a:gd name="T2" fmla="*/ 0 w 230"/>
                <a:gd name="T3" fmla="*/ 75 h 203"/>
                <a:gd name="T4" fmla="*/ 101 w 230"/>
                <a:gd name="T5" fmla="*/ 101 h 203"/>
                <a:gd name="T6" fmla="*/ 127 w 230"/>
                <a:gd name="T7" fmla="*/ 202 h 203"/>
                <a:gd name="T8" fmla="*/ 229 w 230"/>
                <a:gd name="T9" fmla="*/ 176 h 203"/>
                <a:gd name="T10" fmla="*/ 152 w 230"/>
                <a:gd name="T11" fmla="*/ 0 h 203"/>
                <a:gd name="T12" fmla="*/ 0 w 230"/>
                <a:gd name="T13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0" h="203">
                  <a:moveTo>
                    <a:pt x="0" y="0"/>
                  </a:moveTo>
                  <a:lnTo>
                    <a:pt x="0" y="75"/>
                  </a:lnTo>
                  <a:lnTo>
                    <a:pt x="101" y="101"/>
                  </a:lnTo>
                  <a:lnTo>
                    <a:pt x="127" y="202"/>
                  </a:lnTo>
                  <a:lnTo>
                    <a:pt x="229" y="176"/>
                  </a:lnTo>
                  <a:lnTo>
                    <a:pt x="152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4" name="Freeform 24"/>
            <p:cNvSpPr>
              <a:spLocks noChangeArrowheads="1"/>
            </p:cNvSpPr>
            <p:nvPr/>
          </p:nvSpPr>
          <p:spPr bwMode="auto">
            <a:xfrm>
              <a:off x="1399" y="2680"/>
              <a:ext cx="68" cy="68"/>
            </a:xfrm>
            <a:custGeom>
              <a:avLst/>
              <a:gdLst>
                <a:gd name="T0" fmla="*/ 304 w 305"/>
                <a:gd name="T1" fmla="*/ 153 h 305"/>
                <a:gd name="T2" fmla="*/ 301 w 305"/>
                <a:gd name="T3" fmla="*/ 181 h 305"/>
                <a:gd name="T4" fmla="*/ 294 w 305"/>
                <a:gd name="T5" fmla="*/ 209 h 305"/>
                <a:gd name="T6" fmla="*/ 282 w 305"/>
                <a:gd name="T7" fmla="*/ 234 h 305"/>
                <a:gd name="T8" fmla="*/ 265 w 305"/>
                <a:gd name="T9" fmla="*/ 257 h 305"/>
                <a:gd name="T10" fmla="*/ 244 w 305"/>
                <a:gd name="T11" fmla="*/ 276 h 305"/>
                <a:gd name="T12" fmla="*/ 217 w 305"/>
                <a:gd name="T13" fmla="*/ 291 h 305"/>
                <a:gd name="T14" fmla="*/ 186 w 305"/>
                <a:gd name="T15" fmla="*/ 301 h 305"/>
                <a:gd name="T16" fmla="*/ 151 w 305"/>
                <a:gd name="T17" fmla="*/ 304 h 305"/>
                <a:gd name="T18" fmla="*/ 123 w 305"/>
                <a:gd name="T19" fmla="*/ 301 h 305"/>
                <a:gd name="T20" fmla="*/ 96 w 305"/>
                <a:gd name="T21" fmla="*/ 291 h 305"/>
                <a:gd name="T22" fmla="*/ 70 w 305"/>
                <a:gd name="T23" fmla="*/ 276 h 305"/>
                <a:gd name="T24" fmla="*/ 47 w 305"/>
                <a:gd name="T25" fmla="*/ 257 h 305"/>
                <a:gd name="T26" fmla="*/ 28 w 305"/>
                <a:gd name="T27" fmla="*/ 234 h 305"/>
                <a:gd name="T28" fmla="*/ 13 w 305"/>
                <a:gd name="T29" fmla="*/ 209 h 305"/>
                <a:gd name="T30" fmla="*/ 3 w 305"/>
                <a:gd name="T31" fmla="*/ 181 h 305"/>
                <a:gd name="T32" fmla="*/ 0 w 305"/>
                <a:gd name="T33" fmla="*/ 153 h 305"/>
                <a:gd name="T34" fmla="*/ 3 w 305"/>
                <a:gd name="T35" fmla="*/ 125 h 305"/>
                <a:gd name="T36" fmla="*/ 13 w 305"/>
                <a:gd name="T37" fmla="*/ 97 h 305"/>
                <a:gd name="T38" fmla="*/ 28 w 305"/>
                <a:gd name="T39" fmla="*/ 72 h 305"/>
                <a:gd name="T40" fmla="*/ 47 w 305"/>
                <a:gd name="T41" fmla="*/ 48 h 305"/>
                <a:gd name="T42" fmla="*/ 70 w 305"/>
                <a:gd name="T43" fmla="*/ 29 h 305"/>
                <a:gd name="T44" fmla="*/ 96 w 305"/>
                <a:gd name="T45" fmla="*/ 14 h 305"/>
                <a:gd name="T46" fmla="*/ 123 w 305"/>
                <a:gd name="T47" fmla="*/ 4 h 305"/>
                <a:gd name="T48" fmla="*/ 151 w 305"/>
                <a:gd name="T49" fmla="*/ 0 h 305"/>
                <a:gd name="T50" fmla="*/ 186 w 305"/>
                <a:gd name="T51" fmla="*/ 4 h 305"/>
                <a:gd name="T52" fmla="*/ 217 w 305"/>
                <a:gd name="T53" fmla="*/ 14 h 305"/>
                <a:gd name="T54" fmla="*/ 244 w 305"/>
                <a:gd name="T55" fmla="*/ 29 h 305"/>
                <a:gd name="T56" fmla="*/ 265 w 305"/>
                <a:gd name="T57" fmla="*/ 48 h 305"/>
                <a:gd name="T58" fmla="*/ 282 w 305"/>
                <a:gd name="T59" fmla="*/ 72 h 305"/>
                <a:gd name="T60" fmla="*/ 294 w 305"/>
                <a:gd name="T61" fmla="*/ 97 h 305"/>
                <a:gd name="T62" fmla="*/ 301 w 305"/>
                <a:gd name="T63" fmla="*/ 125 h 305"/>
                <a:gd name="T64" fmla="*/ 304 w 305"/>
                <a:gd name="T65" fmla="*/ 153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05" h="305">
                  <a:moveTo>
                    <a:pt x="304" y="153"/>
                  </a:moveTo>
                  <a:lnTo>
                    <a:pt x="304" y="153"/>
                  </a:lnTo>
                  <a:lnTo>
                    <a:pt x="303" y="168"/>
                  </a:lnTo>
                  <a:lnTo>
                    <a:pt x="301" y="181"/>
                  </a:lnTo>
                  <a:lnTo>
                    <a:pt x="298" y="195"/>
                  </a:lnTo>
                  <a:lnTo>
                    <a:pt x="294" y="209"/>
                  </a:lnTo>
                  <a:lnTo>
                    <a:pt x="289" y="222"/>
                  </a:lnTo>
                  <a:lnTo>
                    <a:pt x="282" y="234"/>
                  </a:lnTo>
                  <a:lnTo>
                    <a:pt x="274" y="246"/>
                  </a:lnTo>
                  <a:lnTo>
                    <a:pt x="265" y="257"/>
                  </a:lnTo>
                  <a:lnTo>
                    <a:pt x="255" y="267"/>
                  </a:lnTo>
                  <a:lnTo>
                    <a:pt x="244" y="276"/>
                  </a:lnTo>
                  <a:lnTo>
                    <a:pt x="231" y="285"/>
                  </a:lnTo>
                  <a:lnTo>
                    <a:pt x="217" y="291"/>
                  </a:lnTo>
                  <a:lnTo>
                    <a:pt x="202" y="297"/>
                  </a:lnTo>
                  <a:lnTo>
                    <a:pt x="186" y="301"/>
                  </a:lnTo>
                  <a:lnTo>
                    <a:pt x="169" y="304"/>
                  </a:lnTo>
                  <a:lnTo>
                    <a:pt x="151" y="304"/>
                  </a:lnTo>
                  <a:lnTo>
                    <a:pt x="137" y="304"/>
                  </a:lnTo>
                  <a:lnTo>
                    <a:pt x="123" y="301"/>
                  </a:lnTo>
                  <a:lnTo>
                    <a:pt x="109" y="297"/>
                  </a:lnTo>
                  <a:lnTo>
                    <a:pt x="96" y="291"/>
                  </a:lnTo>
                  <a:lnTo>
                    <a:pt x="83" y="285"/>
                  </a:lnTo>
                  <a:lnTo>
                    <a:pt x="70" y="276"/>
                  </a:lnTo>
                  <a:lnTo>
                    <a:pt x="58" y="267"/>
                  </a:lnTo>
                  <a:lnTo>
                    <a:pt x="47" y="257"/>
                  </a:lnTo>
                  <a:lnTo>
                    <a:pt x="37" y="246"/>
                  </a:lnTo>
                  <a:lnTo>
                    <a:pt x="28" y="234"/>
                  </a:lnTo>
                  <a:lnTo>
                    <a:pt x="20" y="222"/>
                  </a:lnTo>
                  <a:lnTo>
                    <a:pt x="13" y="209"/>
                  </a:lnTo>
                  <a:lnTo>
                    <a:pt x="7" y="195"/>
                  </a:lnTo>
                  <a:lnTo>
                    <a:pt x="3" y="181"/>
                  </a:lnTo>
                  <a:lnTo>
                    <a:pt x="1" y="168"/>
                  </a:lnTo>
                  <a:lnTo>
                    <a:pt x="0" y="153"/>
                  </a:lnTo>
                  <a:lnTo>
                    <a:pt x="1" y="139"/>
                  </a:lnTo>
                  <a:lnTo>
                    <a:pt x="3" y="125"/>
                  </a:lnTo>
                  <a:lnTo>
                    <a:pt x="7" y="111"/>
                  </a:lnTo>
                  <a:lnTo>
                    <a:pt x="13" y="97"/>
                  </a:lnTo>
                  <a:lnTo>
                    <a:pt x="20" y="84"/>
                  </a:lnTo>
                  <a:lnTo>
                    <a:pt x="28" y="72"/>
                  </a:lnTo>
                  <a:lnTo>
                    <a:pt x="37" y="60"/>
                  </a:lnTo>
                  <a:lnTo>
                    <a:pt x="47" y="48"/>
                  </a:lnTo>
                  <a:lnTo>
                    <a:pt x="58" y="38"/>
                  </a:lnTo>
                  <a:lnTo>
                    <a:pt x="70" y="29"/>
                  </a:lnTo>
                  <a:lnTo>
                    <a:pt x="83" y="21"/>
                  </a:lnTo>
                  <a:lnTo>
                    <a:pt x="96" y="14"/>
                  </a:lnTo>
                  <a:lnTo>
                    <a:pt x="109" y="8"/>
                  </a:lnTo>
                  <a:lnTo>
                    <a:pt x="123" y="4"/>
                  </a:lnTo>
                  <a:lnTo>
                    <a:pt x="137" y="1"/>
                  </a:lnTo>
                  <a:lnTo>
                    <a:pt x="151" y="0"/>
                  </a:lnTo>
                  <a:lnTo>
                    <a:pt x="169" y="1"/>
                  </a:lnTo>
                  <a:lnTo>
                    <a:pt x="186" y="4"/>
                  </a:lnTo>
                  <a:lnTo>
                    <a:pt x="202" y="8"/>
                  </a:lnTo>
                  <a:lnTo>
                    <a:pt x="217" y="14"/>
                  </a:lnTo>
                  <a:lnTo>
                    <a:pt x="231" y="21"/>
                  </a:lnTo>
                  <a:lnTo>
                    <a:pt x="244" y="29"/>
                  </a:lnTo>
                  <a:lnTo>
                    <a:pt x="255" y="38"/>
                  </a:lnTo>
                  <a:lnTo>
                    <a:pt x="265" y="48"/>
                  </a:lnTo>
                  <a:lnTo>
                    <a:pt x="274" y="60"/>
                  </a:lnTo>
                  <a:lnTo>
                    <a:pt x="282" y="72"/>
                  </a:lnTo>
                  <a:lnTo>
                    <a:pt x="289" y="84"/>
                  </a:lnTo>
                  <a:lnTo>
                    <a:pt x="294" y="97"/>
                  </a:lnTo>
                  <a:lnTo>
                    <a:pt x="298" y="111"/>
                  </a:lnTo>
                  <a:lnTo>
                    <a:pt x="301" y="125"/>
                  </a:lnTo>
                  <a:lnTo>
                    <a:pt x="303" y="139"/>
                  </a:lnTo>
                  <a:lnTo>
                    <a:pt x="304" y="15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45" name="Gruppierung 44"/>
          <p:cNvGrpSpPr/>
          <p:nvPr/>
        </p:nvGrpSpPr>
        <p:grpSpPr>
          <a:xfrm>
            <a:off x="8252944" y="0"/>
            <a:ext cx="900000" cy="899999"/>
            <a:chOff x="8252944" y="0"/>
            <a:chExt cx="900000" cy="899999"/>
          </a:xfrm>
          <a:solidFill>
            <a:srgbClr val="253F61"/>
          </a:solidFill>
        </p:grpSpPr>
        <p:sp>
          <p:nvSpPr>
            <p:cNvPr id="46" name="Rechteck 45"/>
            <p:cNvSpPr/>
            <p:nvPr/>
          </p:nvSpPr>
          <p:spPr>
            <a:xfrm>
              <a:off x="8252944" y="0"/>
              <a:ext cx="900000" cy="899999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/>
                <a:t>   </a:t>
              </a:r>
            </a:p>
          </p:txBody>
        </p:sp>
        <p:sp>
          <p:nvSpPr>
            <p:cNvPr id="47" name="Textfeld 46"/>
            <p:cNvSpPr txBox="1"/>
            <p:nvPr/>
          </p:nvSpPr>
          <p:spPr>
            <a:xfrm>
              <a:off x="8252944" y="169668"/>
              <a:ext cx="891056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>
                  <a:solidFill>
                    <a:schemeClr val="bg1"/>
                  </a:solidFill>
                </a:rPr>
                <a:t>m5</a:t>
              </a:r>
            </a:p>
          </p:txBody>
        </p:sp>
      </p:grpSp>
      <p:sp>
        <p:nvSpPr>
          <p:cNvPr id="49" name="Rechteck 48"/>
          <p:cNvSpPr/>
          <p:nvPr/>
        </p:nvSpPr>
        <p:spPr>
          <a:xfrm>
            <a:off x="2159000" y="6494502"/>
            <a:ext cx="699755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900">
                <a:solidFill>
                  <a:srgbClr val="595959"/>
                </a:solidFill>
              </a:rPr>
              <a:t>Graphic: EUROfusion, Reinald Fenke, CC BY 4.0, www.euro-fusion.org</a:t>
            </a:r>
          </a:p>
        </p:txBody>
      </p:sp>
    </p:spTree>
    <p:extLst>
      <p:ext uri="{BB962C8B-B14F-4D97-AF65-F5344CB8AC3E}">
        <p14:creationId xmlns:p14="http://schemas.microsoft.com/office/powerpoint/2010/main" val="26536478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0" y="900000"/>
            <a:ext cx="9144000" cy="5580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 rotWithShape="1">
          <a:blip r:embed="rId3"/>
          <a:srcRect t="8526"/>
          <a:stretch/>
        </p:blipFill>
        <p:spPr>
          <a:xfrm>
            <a:off x="0" y="899999"/>
            <a:ext cx="9152944" cy="5580001"/>
          </a:xfrm>
          <a:prstGeom prst="rect">
            <a:avLst/>
          </a:prstGeom>
        </p:spPr>
      </p:pic>
      <p:sp>
        <p:nvSpPr>
          <p:cNvPr id="50" name="Rechteck 49"/>
          <p:cNvSpPr/>
          <p:nvPr/>
        </p:nvSpPr>
        <p:spPr>
          <a:xfrm>
            <a:off x="360000" y="900000"/>
            <a:ext cx="3154945" cy="5580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   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9704111" y="8944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/>
          </a:p>
        </p:txBody>
      </p:sp>
      <p:sp>
        <p:nvSpPr>
          <p:cNvPr id="16" name="Textfeld 15"/>
          <p:cNvSpPr txBox="1"/>
          <p:nvPr/>
        </p:nvSpPr>
        <p:spPr>
          <a:xfrm>
            <a:off x="541458" y="1008063"/>
            <a:ext cx="2912941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400">
                <a:solidFill>
                  <a:schemeClr val="tx1">
                    <a:lumMod val="65000"/>
                    <a:lumOff val="35000"/>
                  </a:schemeClr>
                </a:solidFill>
              </a:rPr>
              <a:t>JET – A COLLECTIVE EUROPEAN EXPERIMENT TO INVESTIGATE THE POTENTIAL OF </a:t>
            </a:r>
            <a:br>
              <a:rPr lang="de-DE" sz="240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2400">
                <a:solidFill>
                  <a:schemeClr val="tx1">
                    <a:lumMod val="65000"/>
                    <a:lumOff val="35000"/>
                  </a:schemeClr>
                </a:solidFill>
              </a:rPr>
              <a:t>FUSION POWER</a:t>
            </a:r>
            <a:endParaRPr lang="en-US" sz="1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0" name="Gruppierung 9"/>
          <p:cNvGrpSpPr/>
          <p:nvPr/>
        </p:nvGrpSpPr>
        <p:grpSpPr>
          <a:xfrm>
            <a:off x="8252944" y="0"/>
            <a:ext cx="900000" cy="899999"/>
            <a:chOff x="8252944" y="0"/>
            <a:chExt cx="900000" cy="899999"/>
          </a:xfrm>
          <a:solidFill>
            <a:srgbClr val="253F61"/>
          </a:solidFill>
        </p:grpSpPr>
        <p:sp>
          <p:nvSpPr>
            <p:cNvPr id="11" name="Rechteck 10"/>
            <p:cNvSpPr/>
            <p:nvPr/>
          </p:nvSpPr>
          <p:spPr>
            <a:xfrm>
              <a:off x="8252944" y="0"/>
              <a:ext cx="900000" cy="899999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/>
                <a:t>   </a:t>
              </a: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8252944" y="169668"/>
              <a:ext cx="891056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>
                  <a:solidFill>
                    <a:schemeClr val="bg1"/>
                  </a:solidFill>
                </a:rPr>
                <a:t>m5</a:t>
              </a:r>
            </a:p>
          </p:txBody>
        </p:sp>
      </p:grpSp>
      <p:sp>
        <p:nvSpPr>
          <p:cNvPr id="14" name="Rechteck 13"/>
          <p:cNvSpPr/>
          <p:nvPr/>
        </p:nvSpPr>
        <p:spPr>
          <a:xfrm>
            <a:off x="2159000" y="6494502"/>
            <a:ext cx="699755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900">
                <a:solidFill>
                  <a:srgbClr val="595959"/>
                </a:solidFill>
              </a:rPr>
              <a:t>Image: EUROfusion, CC BY 4.0, www.euro-fusion.org</a:t>
            </a:r>
          </a:p>
        </p:txBody>
      </p:sp>
    </p:spTree>
    <p:extLst>
      <p:ext uri="{BB962C8B-B14F-4D97-AF65-F5344CB8AC3E}">
        <p14:creationId xmlns:p14="http://schemas.microsoft.com/office/powerpoint/2010/main" val="1131376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0" y="900000"/>
            <a:ext cx="9144000" cy="5580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 rotWithShape="1">
          <a:blip r:embed="rId3"/>
          <a:srcRect t="8465"/>
          <a:stretch/>
        </p:blipFill>
        <p:spPr>
          <a:xfrm>
            <a:off x="0" y="900000"/>
            <a:ext cx="9144000" cy="5580000"/>
          </a:xfrm>
          <a:prstGeom prst="rect">
            <a:avLst/>
          </a:prstGeom>
        </p:spPr>
      </p:pic>
      <p:sp>
        <p:nvSpPr>
          <p:cNvPr id="50" name="Rechteck 49"/>
          <p:cNvSpPr/>
          <p:nvPr/>
        </p:nvSpPr>
        <p:spPr>
          <a:xfrm>
            <a:off x="5097999" y="900000"/>
            <a:ext cx="4046001" cy="5580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   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9704111" y="8944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/>
          </a:p>
        </p:txBody>
      </p:sp>
      <p:sp>
        <p:nvSpPr>
          <p:cNvPr id="16" name="Textfeld 15"/>
          <p:cNvSpPr txBox="1"/>
          <p:nvPr/>
        </p:nvSpPr>
        <p:spPr>
          <a:xfrm>
            <a:off x="5279457" y="1008063"/>
            <a:ext cx="3678276" cy="28007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400">
                <a:solidFill>
                  <a:schemeClr val="tx1">
                    <a:lumMod val="65000"/>
                    <a:lumOff val="35000"/>
                  </a:schemeClr>
                </a:solidFill>
              </a:rPr>
              <a:t>JET – THE WORLD’S LARGEST TOKAMAK </a:t>
            </a:r>
          </a:p>
          <a:p>
            <a:endParaRPr lang="de-DE" sz="14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de-DE" sz="2000">
                <a:solidFill>
                  <a:schemeClr val="tx1">
                    <a:lumMod val="65000"/>
                    <a:lumOff val="35000"/>
                  </a:schemeClr>
                </a:solidFill>
              </a:rPr>
              <a:t>This device is used by researchers from more than </a:t>
            </a:r>
            <a:br>
              <a:rPr lang="de-DE" sz="200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2000">
                <a:solidFill>
                  <a:schemeClr val="tx1">
                    <a:lumMod val="65000"/>
                    <a:lumOff val="35000"/>
                  </a:schemeClr>
                </a:solidFill>
              </a:rPr>
              <a:t>40 European laboratories, </a:t>
            </a:r>
            <a:br>
              <a:rPr lang="de-DE" sz="200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2000">
                <a:solidFill>
                  <a:schemeClr val="tx1">
                    <a:lumMod val="65000"/>
                    <a:lumOff val="35000"/>
                  </a:schemeClr>
                </a:solidFill>
              </a:rPr>
              <a:t>co-ordinated by EUROfusion. Hosted and operated by Culham Centre for Fusion Energy in the UK.</a:t>
            </a:r>
            <a:endParaRPr lang="en-US" sz="20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1" name="Group 1"/>
          <p:cNvGrpSpPr>
            <a:grpSpLocks/>
          </p:cNvGrpSpPr>
          <p:nvPr/>
        </p:nvGrpSpPr>
        <p:grpSpPr bwMode="auto">
          <a:xfrm>
            <a:off x="5580536" y="3774033"/>
            <a:ext cx="3249037" cy="2640306"/>
            <a:chOff x="400" y="366"/>
            <a:chExt cx="5268" cy="4281"/>
          </a:xfrm>
          <a:solidFill>
            <a:srgbClr val="DD5920"/>
          </a:solidFill>
        </p:grpSpPr>
        <p:sp>
          <p:nvSpPr>
            <p:cNvPr id="12" name="Freeform 2"/>
            <p:cNvSpPr>
              <a:spLocks noChangeArrowheads="1"/>
            </p:cNvSpPr>
            <p:nvPr/>
          </p:nvSpPr>
          <p:spPr bwMode="auto">
            <a:xfrm>
              <a:off x="888" y="2146"/>
              <a:ext cx="418" cy="366"/>
            </a:xfrm>
            <a:custGeom>
              <a:avLst/>
              <a:gdLst>
                <a:gd name="T0" fmla="*/ 405 w 1849"/>
                <a:gd name="T1" fmla="*/ 1619 h 1620"/>
                <a:gd name="T2" fmla="*/ 911 w 1849"/>
                <a:gd name="T3" fmla="*/ 1543 h 1620"/>
                <a:gd name="T4" fmla="*/ 1139 w 1849"/>
                <a:gd name="T5" fmla="*/ 1569 h 1620"/>
                <a:gd name="T6" fmla="*/ 1493 w 1849"/>
                <a:gd name="T7" fmla="*/ 1138 h 1620"/>
                <a:gd name="T8" fmla="*/ 1519 w 1849"/>
                <a:gd name="T9" fmla="*/ 860 h 1620"/>
                <a:gd name="T10" fmla="*/ 1544 w 1849"/>
                <a:gd name="T11" fmla="*/ 759 h 1620"/>
                <a:gd name="T12" fmla="*/ 1823 w 1849"/>
                <a:gd name="T13" fmla="*/ 708 h 1620"/>
                <a:gd name="T14" fmla="*/ 1848 w 1849"/>
                <a:gd name="T15" fmla="*/ 430 h 1620"/>
                <a:gd name="T16" fmla="*/ 1747 w 1849"/>
                <a:gd name="T17" fmla="*/ 278 h 1620"/>
                <a:gd name="T18" fmla="*/ 1747 w 1849"/>
                <a:gd name="T19" fmla="*/ 177 h 1620"/>
                <a:gd name="T20" fmla="*/ 1620 w 1849"/>
                <a:gd name="T21" fmla="*/ 101 h 1620"/>
                <a:gd name="T22" fmla="*/ 1544 w 1849"/>
                <a:gd name="T23" fmla="*/ 126 h 1620"/>
                <a:gd name="T24" fmla="*/ 1519 w 1849"/>
                <a:gd name="T25" fmla="*/ 126 h 1620"/>
                <a:gd name="T26" fmla="*/ 1620 w 1849"/>
                <a:gd name="T27" fmla="*/ 101 h 1620"/>
                <a:gd name="T28" fmla="*/ 1392 w 1849"/>
                <a:gd name="T29" fmla="*/ 0 h 1620"/>
                <a:gd name="T30" fmla="*/ 1139 w 1849"/>
                <a:gd name="T31" fmla="*/ 0 h 1620"/>
                <a:gd name="T32" fmla="*/ 1088 w 1849"/>
                <a:gd name="T33" fmla="*/ 126 h 1620"/>
                <a:gd name="T34" fmla="*/ 1013 w 1849"/>
                <a:gd name="T35" fmla="*/ 126 h 1620"/>
                <a:gd name="T36" fmla="*/ 962 w 1849"/>
                <a:gd name="T37" fmla="*/ 202 h 1620"/>
                <a:gd name="T38" fmla="*/ 1063 w 1849"/>
                <a:gd name="T39" fmla="*/ 278 h 1620"/>
                <a:gd name="T40" fmla="*/ 860 w 1849"/>
                <a:gd name="T41" fmla="*/ 379 h 1620"/>
                <a:gd name="T42" fmla="*/ 658 w 1849"/>
                <a:gd name="T43" fmla="*/ 202 h 1620"/>
                <a:gd name="T44" fmla="*/ 532 w 1849"/>
                <a:gd name="T45" fmla="*/ 202 h 1620"/>
                <a:gd name="T46" fmla="*/ 480 w 1849"/>
                <a:gd name="T47" fmla="*/ 278 h 1620"/>
                <a:gd name="T48" fmla="*/ 532 w 1849"/>
                <a:gd name="T49" fmla="*/ 455 h 1620"/>
                <a:gd name="T50" fmla="*/ 329 w 1849"/>
                <a:gd name="T51" fmla="*/ 531 h 1620"/>
                <a:gd name="T52" fmla="*/ 430 w 1849"/>
                <a:gd name="T53" fmla="*/ 708 h 1620"/>
                <a:gd name="T54" fmla="*/ 557 w 1849"/>
                <a:gd name="T55" fmla="*/ 860 h 1620"/>
                <a:gd name="T56" fmla="*/ 455 w 1849"/>
                <a:gd name="T57" fmla="*/ 885 h 1620"/>
                <a:gd name="T58" fmla="*/ 278 w 1849"/>
                <a:gd name="T59" fmla="*/ 1062 h 1620"/>
                <a:gd name="T60" fmla="*/ 101 w 1849"/>
                <a:gd name="T61" fmla="*/ 1138 h 1620"/>
                <a:gd name="T62" fmla="*/ 0 w 1849"/>
                <a:gd name="T63" fmla="*/ 1240 h 1620"/>
                <a:gd name="T64" fmla="*/ 127 w 1849"/>
                <a:gd name="T65" fmla="*/ 1543 h 1620"/>
                <a:gd name="T66" fmla="*/ 405 w 1849"/>
                <a:gd name="T67" fmla="*/ 1619 h 1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849" h="1620">
                  <a:moveTo>
                    <a:pt x="405" y="1619"/>
                  </a:moveTo>
                  <a:lnTo>
                    <a:pt x="911" y="1543"/>
                  </a:lnTo>
                  <a:lnTo>
                    <a:pt x="1139" y="1569"/>
                  </a:lnTo>
                  <a:lnTo>
                    <a:pt x="1493" y="1138"/>
                  </a:lnTo>
                  <a:lnTo>
                    <a:pt x="1519" y="860"/>
                  </a:lnTo>
                  <a:lnTo>
                    <a:pt x="1544" y="759"/>
                  </a:lnTo>
                  <a:lnTo>
                    <a:pt x="1823" y="708"/>
                  </a:lnTo>
                  <a:lnTo>
                    <a:pt x="1848" y="430"/>
                  </a:lnTo>
                  <a:lnTo>
                    <a:pt x="1747" y="278"/>
                  </a:lnTo>
                  <a:lnTo>
                    <a:pt x="1747" y="177"/>
                  </a:lnTo>
                  <a:lnTo>
                    <a:pt x="1620" y="101"/>
                  </a:lnTo>
                  <a:lnTo>
                    <a:pt x="1544" y="126"/>
                  </a:lnTo>
                  <a:lnTo>
                    <a:pt x="1519" y="126"/>
                  </a:lnTo>
                  <a:lnTo>
                    <a:pt x="1620" y="101"/>
                  </a:lnTo>
                  <a:lnTo>
                    <a:pt x="1392" y="0"/>
                  </a:lnTo>
                  <a:lnTo>
                    <a:pt x="1139" y="0"/>
                  </a:lnTo>
                  <a:lnTo>
                    <a:pt x="1088" y="126"/>
                  </a:lnTo>
                  <a:lnTo>
                    <a:pt x="1013" y="126"/>
                  </a:lnTo>
                  <a:lnTo>
                    <a:pt x="962" y="202"/>
                  </a:lnTo>
                  <a:lnTo>
                    <a:pt x="1063" y="278"/>
                  </a:lnTo>
                  <a:lnTo>
                    <a:pt x="860" y="379"/>
                  </a:lnTo>
                  <a:lnTo>
                    <a:pt x="658" y="202"/>
                  </a:lnTo>
                  <a:lnTo>
                    <a:pt x="532" y="202"/>
                  </a:lnTo>
                  <a:lnTo>
                    <a:pt x="480" y="278"/>
                  </a:lnTo>
                  <a:lnTo>
                    <a:pt x="532" y="455"/>
                  </a:lnTo>
                  <a:lnTo>
                    <a:pt x="329" y="531"/>
                  </a:lnTo>
                  <a:lnTo>
                    <a:pt x="430" y="708"/>
                  </a:lnTo>
                  <a:lnTo>
                    <a:pt x="557" y="860"/>
                  </a:lnTo>
                  <a:lnTo>
                    <a:pt x="455" y="885"/>
                  </a:lnTo>
                  <a:lnTo>
                    <a:pt x="278" y="1062"/>
                  </a:lnTo>
                  <a:lnTo>
                    <a:pt x="101" y="1138"/>
                  </a:lnTo>
                  <a:lnTo>
                    <a:pt x="0" y="1240"/>
                  </a:lnTo>
                  <a:lnTo>
                    <a:pt x="127" y="1543"/>
                  </a:lnTo>
                  <a:lnTo>
                    <a:pt x="405" y="161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7" name="Freeform 3"/>
            <p:cNvSpPr>
              <a:spLocks noChangeArrowheads="1"/>
            </p:cNvSpPr>
            <p:nvPr/>
          </p:nvSpPr>
          <p:spPr bwMode="auto">
            <a:xfrm>
              <a:off x="1422" y="3983"/>
              <a:ext cx="108" cy="85"/>
            </a:xfrm>
            <a:custGeom>
              <a:avLst/>
              <a:gdLst>
                <a:gd name="T0" fmla="*/ 354 w 482"/>
                <a:gd name="T1" fmla="*/ 0 h 381"/>
                <a:gd name="T2" fmla="*/ 203 w 482"/>
                <a:gd name="T3" fmla="*/ 0 h 381"/>
                <a:gd name="T4" fmla="*/ 0 w 482"/>
                <a:gd name="T5" fmla="*/ 177 h 381"/>
                <a:gd name="T6" fmla="*/ 0 w 482"/>
                <a:gd name="T7" fmla="*/ 202 h 381"/>
                <a:gd name="T8" fmla="*/ 76 w 482"/>
                <a:gd name="T9" fmla="*/ 202 h 381"/>
                <a:gd name="T10" fmla="*/ 304 w 482"/>
                <a:gd name="T11" fmla="*/ 380 h 381"/>
                <a:gd name="T12" fmla="*/ 481 w 482"/>
                <a:gd name="T13" fmla="*/ 151 h 381"/>
                <a:gd name="T14" fmla="*/ 380 w 482"/>
                <a:gd name="T15" fmla="*/ 101 h 381"/>
                <a:gd name="T16" fmla="*/ 354 w 482"/>
                <a:gd name="T17" fmla="*/ 0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2" h="381">
                  <a:moveTo>
                    <a:pt x="354" y="0"/>
                  </a:moveTo>
                  <a:lnTo>
                    <a:pt x="203" y="0"/>
                  </a:lnTo>
                  <a:lnTo>
                    <a:pt x="0" y="177"/>
                  </a:lnTo>
                  <a:lnTo>
                    <a:pt x="0" y="202"/>
                  </a:lnTo>
                  <a:lnTo>
                    <a:pt x="76" y="202"/>
                  </a:lnTo>
                  <a:lnTo>
                    <a:pt x="304" y="380"/>
                  </a:lnTo>
                  <a:lnTo>
                    <a:pt x="481" y="151"/>
                  </a:lnTo>
                  <a:lnTo>
                    <a:pt x="380" y="101"/>
                  </a:lnTo>
                  <a:lnTo>
                    <a:pt x="354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8" name="Freeform 4"/>
            <p:cNvSpPr>
              <a:spLocks noChangeArrowheads="1"/>
            </p:cNvSpPr>
            <p:nvPr/>
          </p:nvSpPr>
          <p:spPr bwMode="auto">
            <a:xfrm>
              <a:off x="1313" y="4046"/>
              <a:ext cx="62" cy="28"/>
            </a:xfrm>
            <a:custGeom>
              <a:avLst/>
              <a:gdLst>
                <a:gd name="T0" fmla="*/ 0 w 280"/>
                <a:gd name="T1" fmla="*/ 26 h 128"/>
                <a:gd name="T2" fmla="*/ 0 w 280"/>
                <a:gd name="T3" fmla="*/ 51 h 128"/>
                <a:gd name="T4" fmla="*/ 25 w 280"/>
                <a:gd name="T5" fmla="*/ 127 h 128"/>
                <a:gd name="T6" fmla="*/ 227 w 280"/>
                <a:gd name="T7" fmla="*/ 102 h 128"/>
                <a:gd name="T8" fmla="*/ 279 w 280"/>
                <a:gd name="T9" fmla="*/ 51 h 128"/>
                <a:gd name="T10" fmla="*/ 202 w 280"/>
                <a:gd name="T11" fmla="*/ 0 h 128"/>
                <a:gd name="T12" fmla="*/ 0 w 280"/>
                <a:gd name="T13" fmla="*/ 2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0" h="128">
                  <a:moveTo>
                    <a:pt x="0" y="26"/>
                  </a:moveTo>
                  <a:lnTo>
                    <a:pt x="0" y="51"/>
                  </a:lnTo>
                  <a:lnTo>
                    <a:pt x="25" y="127"/>
                  </a:lnTo>
                  <a:lnTo>
                    <a:pt x="227" y="102"/>
                  </a:lnTo>
                  <a:lnTo>
                    <a:pt x="279" y="51"/>
                  </a:lnTo>
                  <a:lnTo>
                    <a:pt x="202" y="0"/>
                  </a:lnTo>
                  <a:lnTo>
                    <a:pt x="0" y="2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9" name="Freeform 5"/>
            <p:cNvSpPr>
              <a:spLocks noChangeArrowheads="1"/>
            </p:cNvSpPr>
            <p:nvPr/>
          </p:nvSpPr>
          <p:spPr bwMode="auto">
            <a:xfrm>
              <a:off x="1560" y="3994"/>
              <a:ext cx="51" cy="45"/>
            </a:xfrm>
            <a:custGeom>
              <a:avLst/>
              <a:gdLst>
                <a:gd name="T0" fmla="*/ 0 w 228"/>
                <a:gd name="T1" fmla="*/ 0 h 204"/>
                <a:gd name="T2" fmla="*/ 0 w 228"/>
                <a:gd name="T3" fmla="*/ 76 h 204"/>
                <a:gd name="T4" fmla="*/ 101 w 228"/>
                <a:gd name="T5" fmla="*/ 101 h 204"/>
                <a:gd name="T6" fmla="*/ 126 w 228"/>
                <a:gd name="T7" fmla="*/ 203 h 204"/>
                <a:gd name="T8" fmla="*/ 227 w 228"/>
                <a:gd name="T9" fmla="*/ 177 h 204"/>
                <a:gd name="T10" fmla="*/ 151 w 228"/>
                <a:gd name="T11" fmla="*/ 0 h 204"/>
                <a:gd name="T12" fmla="*/ 0 w 228"/>
                <a:gd name="T13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8" h="204">
                  <a:moveTo>
                    <a:pt x="0" y="0"/>
                  </a:moveTo>
                  <a:lnTo>
                    <a:pt x="0" y="76"/>
                  </a:lnTo>
                  <a:lnTo>
                    <a:pt x="101" y="101"/>
                  </a:lnTo>
                  <a:lnTo>
                    <a:pt x="126" y="203"/>
                  </a:lnTo>
                  <a:lnTo>
                    <a:pt x="227" y="177"/>
                  </a:lnTo>
                  <a:lnTo>
                    <a:pt x="151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" name="Freeform 6"/>
            <p:cNvSpPr>
              <a:spLocks noChangeArrowheads="1"/>
            </p:cNvSpPr>
            <p:nvPr/>
          </p:nvSpPr>
          <p:spPr bwMode="auto">
            <a:xfrm>
              <a:off x="2007" y="3730"/>
              <a:ext cx="97" cy="189"/>
            </a:xfrm>
            <a:custGeom>
              <a:avLst/>
              <a:gdLst>
                <a:gd name="T0" fmla="*/ 304 w 432"/>
                <a:gd name="T1" fmla="*/ 101 h 836"/>
                <a:gd name="T2" fmla="*/ 304 w 432"/>
                <a:gd name="T3" fmla="*/ 177 h 836"/>
                <a:gd name="T4" fmla="*/ 52 w 432"/>
                <a:gd name="T5" fmla="*/ 253 h 836"/>
                <a:gd name="T6" fmla="*/ 0 w 432"/>
                <a:gd name="T7" fmla="*/ 557 h 836"/>
                <a:gd name="T8" fmla="*/ 102 w 432"/>
                <a:gd name="T9" fmla="*/ 709 h 836"/>
                <a:gd name="T10" fmla="*/ 203 w 432"/>
                <a:gd name="T11" fmla="*/ 835 h 836"/>
                <a:gd name="T12" fmla="*/ 229 w 432"/>
                <a:gd name="T13" fmla="*/ 835 h 836"/>
                <a:gd name="T14" fmla="*/ 355 w 432"/>
                <a:gd name="T15" fmla="*/ 684 h 836"/>
                <a:gd name="T16" fmla="*/ 380 w 432"/>
                <a:gd name="T17" fmla="*/ 557 h 836"/>
                <a:gd name="T18" fmla="*/ 431 w 432"/>
                <a:gd name="T19" fmla="*/ 506 h 836"/>
                <a:gd name="T20" fmla="*/ 431 w 432"/>
                <a:gd name="T21" fmla="*/ 76 h 836"/>
                <a:gd name="T22" fmla="*/ 355 w 432"/>
                <a:gd name="T23" fmla="*/ 0 h 836"/>
                <a:gd name="T24" fmla="*/ 304 w 432"/>
                <a:gd name="T25" fmla="*/ 101 h 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2" h="836">
                  <a:moveTo>
                    <a:pt x="304" y="101"/>
                  </a:moveTo>
                  <a:lnTo>
                    <a:pt x="304" y="177"/>
                  </a:lnTo>
                  <a:lnTo>
                    <a:pt x="52" y="253"/>
                  </a:lnTo>
                  <a:lnTo>
                    <a:pt x="0" y="557"/>
                  </a:lnTo>
                  <a:lnTo>
                    <a:pt x="102" y="709"/>
                  </a:lnTo>
                  <a:lnTo>
                    <a:pt x="203" y="835"/>
                  </a:lnTo>
                  <a:lnTo>
                    <a:pt x="229" y="835"/>
                  </a:lnTo>
                  <a:lnTo>
                    <a:pt x="355" y="684"/>
                  </a:lnTo>
                  <a:lnTo>
                    <a:pt x="380" y="557"/>
                  </a:lnTo>
                  <a:lnTo>
                    <a:pt x="431" y="506"/>
                  </a:lnTo>
                  <a:lnTo>
                    <a:pt x="431" y="76"/>
                  </a:lnTo>
                  <a:lnTo>
                    <a:pt x="355" y="0"/>
                  </a:lnTo>
                  <a:lnTo>
                    <a:pt x="304" y="10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" name="Freeform 7"/>
            <p:cNvSpPr>
              <a:spLocks noChangeArrowheads="1"/>
            </p:cNvSpPr>
            <p:nvPr/>
          </p:nvSpPr>
          <p:spPr bwMode="auto">
            <a:xfrm>
              <a:off x="2294" y="4287"/>
              <a:ext cx="286" cy="194"/>
            </a:xfrm>
            <a:custGeom>
              <a:avLst/>
              <a:gdLst>
                <a:gd name="T0" fmla="*/ 608 w 1267"/>
                <a:gd name="T1" fmla="*/ 127 h 862"/>
                <a:gd name="T2" fmla="*/ 354 w 1267"/>
                <a:gd name="T3" fmla="*/ 0 h 862"/>
                <a:gd name="T4" fmla="*/ 0 w 1267"/>
                <a:gd name="T5" fmla="*/ 178 h 862"/>
                <a:gd name="T6" fmla="*/ 0 w 1267"/>
                <a:gd name="T7" fmla="*/ 279 h 862"/>
                <a:gd name="T8" fmla="*/ 937 w 1267"/>
                <a:gd name="T9" fmla="*/ 810 h 862"/>
                <a:gd name="T10" fmla="*/ 1139 w 1267"/>
                <a:gd name="T11" fmla="*/ 861 h 862"/>
                <a:gd name="T12" fmla="*/ 1139 w 1267"/>
                <a:gd name="T13" fmla="*/ 380 h 862"/>
                <a:gd name="T14" fmla="*/ 1266 w 1267"/>
                <a:gd name="T15" fmla="*/ 101 h 862"/>
                <a:gd name="T16" fmla="*/ 1266 w 1267"/>
                <a:gd name="T17" fmla="*/ 76 h 862"/>
                <a:gd name="T18" fmla="*/ 836 w 1267"/>
                <a:gd name="T19" fmla="*/ 178 h 862"/>
                <a:gd name="T20" fmla="*/ 608 w 1267"/>
                <a:gd name="T21" fmla="*/ 127 h 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67" h="862">
                  <a:moveTo>
                    <a:pt x="608" y="127"/>
                  </a:moveTo>
                  <a:lnTo>
                    <a:pt x="354" y="0"/>
                  </a:lnTo>
                  <a:lnTo>
                    <a:pt x="0" y="178"/>
                  </a:lnTo>
                  <a:lnTo>
                    <a:pt x="0" y="279"/>
                  </a:lnTo>
                  <a:lnTo>
                    <a:pt x="937" y="810"/>
                  </a:lnTo>
                  <a:lnTo>
                    <a:pt x="1139" y="861"/>
                  </a:lnTo>
                  <a:lnTo>
                    <a:pt x="1139" y="380"/>
                  </a:lnTo>
                  <a:lnTo>
                    <a:pt x="1266" y="101"/>
                  </a:lnTo>
                  <a:lnTo>
                    <a:pt x="1266" y="76"/>
                  </a:lnTo>
                  <a:lnTo>
                    <a:pt x="836" y="178"/>
                  </a:lnTo>
                  <a:lnTo>
                    <a:pt x="608" y="12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" name="Freeform 8"/>
            <p:cNvSpPr>
              <a:spLocks noChangeArrowheads="1"/>
            </p:cNvSpPr>
            <p:nvPr/>
          </p:nvSpPr>
          <p:spPr bwMode="auto">
            <a:xfrm>
              <a:off x="1938" y="3931"/>
              <a:ext cx="166" cy="263"/>
            </a:xfrm>
            <a:custGeom>
              <a:avLst/>
              <a:gdLst>
                <a:gd name="T0" fmla="*/ 734 w 735"/>
                <a:gd name="T1" fmla="*/ 405 h 1165"/>
                <a:gd name="T2" fmla="*/ 708 w 735"/>
                <a:gd name="T3" fmla="*/ 253 h 1165"/>
                <a:gd name="T4" fmla="*/ 532 w 735"/>
                <a:gd name="T5" fmla="*/ 0 h 1165"/>
                <a:gd name="T6" fmla="*/ 481 w 735"/>
                <a:gd name="T7" fmla="*/ 25 h 1165"/>
                <a:gd name="T8" fmla="*/ 278 w 735"/>
                <a:gd name="T9" fmla="*/ 152 h 1165"/>
                <a:gd name="T10" fmla="*/ 76 w 735"/>
                <a:gd name="T11" fmla="*/ 152 h 1165"/>
                <a:gd name="T12" fmla="*/ 51 w 735"/>
                <a:gd name="T13" fmla="*/ 329 h 1165"/>
                <a:gd name="T14" fmla="*/ 127 w 735"/>
                <a:gd name="T15" fmla="*/ 354 h 1165"/>
                <a:gd name="T16" fmla="*/ 127 w 735"/>
                <a:gd name="T17" fmla="*/ 532 h 1165"/>
                <a:gd name="T18" fmla="*/ 76 w 735"/>
                <a:gd name="T19" fmla="*/ 608 h 1165"/>
                <a:gd name="T20" fmla="*/ 0 w 735"/>
                <a:gd name="T21" fmla="*/ 962 h 1165"/>
                <a:gd name="T22" fmla="*/ 152 w 735"/>
                <a:gd name="T23" fmla="*/ 1164 h 1165"/>
                <a:gd name="T24" fmla="*/ 303 w 735"/>
                <a:gd name="T25" fmla="*/ 1139 h 1165"/>
                <a:gd name="T26" fmla="*/ 380 w 735"/>
                <a:gd name="T27" fmla="*/ 1013 h 1165"/>
                <a:gd name="T28" fmla="*/ 557 w 735"/>
                <a:gd name="T29" fmla="*/ 1114 h 1165"/>
                <a:gd name="T30" fmla="*/ 708 w 735"/>
                <a:gd name="T31" fmla="*/ 658 h 1165"/>
                <a:gd name="T32" fmla="*/ 658 w 735"/>
                <a:gd name="T33" fmla="*/ 608 h 1165"/>
                <a:gd name="T34" fmla="*/ 658 w 735"/>
                <a:gd name="T35" fmla="*/ 481 h 1165"/>
                <a:gd name="T36" fmla="*/ 734 w 735"/>
                <a:gd name="T37" fmla="*/ 405 h 1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35" h="1165">
                  <a:moveTo>
                    <a:pt x="734" y="405"/>
                  </a:moveTo>
                  <a:lnTo>
                    <a:pt x="708" y="253"/>
                  </a:lnTo>
                  <a:lnTo>
                    <a:pt x="532" y="0"/>
                  </a:lnTo>
                  <a:lnTo>
                    <a:pt x="481" y="25"/>
                  </a:lnTo>
                  <a:lnTo>
                    <a:pt x="278" y="152"/>
                  </a:lnTo>
                  <a:lnTo>
                    <a:pt x="76" y="152"/>
                  </a:lnTo>
                  <a:lnTo>
                    <a:pt x="51" y="329"/>
                  </a:lnTo>
                  <a:lnTo>
                    <a:pt x="127" y="354"/>
                  </a:lnTo>
                  <a:lnTo>
                    <a:pt x="127" y="532"/>
                  </a:lnTo>
                  <a:lnTo>
                    <a:pt x="76" y="608"/>
                  </a:lnTo>
                  <a:lnTo>
                    <a:pt x="0" y="962"/>
                  </a:lnTo>
                  <a:lnTo>
                    <a:pt x="152" y="1164"/>
                  </a:lnTo>
                  <a:lnTo>
                    <a:pt x="303" y="1139"/>
                  </a:lnTo>
                  <a:lnTo>
                    <a:pt x="380" y="1013"/>
                  </a:lnTo>
                  <a:lnTo>
                    <a:pt x="557" y="1114"/>
                  </a:lnTo>
                  <a:lnTo>
                    <a:pt x="708" y="658"/>
                  </a:lnTo>
                  <a:lnTo>
                    <a:pt x="658" y="608"/>
                  </a:lnTo>
                  <a:lnTo>
                    <a:pt x="658" y="481"/>
                  </a:lnTo>
                  <a:lnTo>
                    <a:pt x="734" y="40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3" name="Freeform 9"/>
            <p:cNvSpPr>
              <a:spLocks noChangeArrowheads="1"/>
            </p:cNvSpPr>
            <p:nvPr/>
          </p:nvSpPr>
          <p:spPr bwMode="auto">
            <a:xfrm>
              <a:off x="1123" y="1871"/>
              <a:ext cx="585" cy="923"/>
            </a:xfrm>
            <a:custGeom>
              <a:avLst/>
              <a:gdLst>
                <a:gd name="T0" fmla="*/ 759 w 2582"/>
                <a:gd name="T1" fmla="*/ 2657 h 4075"/>
                <a:gd name="T2" fmla="*/ 835 w 2582"/>
                <a:gd name="T3" fmla="*/ 2910 h 4075"/>
                <a:gd name="T4" fmla="*/ 430 w 2582"/>
                <a:gd name="T5" fmla="*/ 3011 h 4075"/>
                <a:gd name="T6" fmla="*/ 632 w 2582"/>
                <a:gd name="T7" fmla="*/ 3188 h 4075"/>
                <a:gd name="T8" fmla="*/ 759 w 2582"/>
                <a:gd name="T9" fmla="*/ 3289 h 4075"/>
                <a:gd name="T10" fmla="*/ 506 w 2582"/>
                <a:gd name="T11" fmla="*/ 3466 h 4075"/>
                <a:gd name="T12" fmla="*/ 176 w 2582"/>
                <a:gd name="T13" fmla="*/ 3745 h 4075"/>
                <a:gd name="T14" fmla="*/ 151 w 2582"/>
                <a:gd name="T15" fmla="*/ 3947 h 4075"/>
                <a:gd name="T16" fmla="*/ 430 w 2582"/>
                <a:gd name="T17" fmla="*/ 3821 h 4075"/>
                <a:gd name="T18" fmla="*/ 734 w 2582"/>
                <a:gd name="T19" fmla="*/ 3998 h 4075"/>
                <a:gd name="T20" fmla="*/ 835 w 2582"/>
                <a:gd name="T21" fmla="*/ 3821 h 4075"/>
                <a:gd name="T22" fmla="*/ 1442 w 2582"/>
                <a:gd name="T23" fmla="*/ 3947 h 4075"/>
                <a:gd name="T24" fmla="*/ 2025 w 2582"/>
                <a:gd name="T25" fmla="*/ 4049 h 4075"/>
                <a:gd name="T26" fmla="*/ 2277 w 2582"/>
                <a:gd name="T27" fmla="*/ 3821 h 4075"/>
                <a:gd name="T28" fmla="*/ 2455 w 2582"/>
                <a:gd name="T29" fmla="*/ 3542 h 4075"/>
                <a:gd name="T30" fmla="*/ 2506 w 2582"/>
                <a:gd name="T31" fmla="*/ 3137 h 4075"/>
                <a:gd name="T32" fmla="*/ 2176 w 2582"/>
                <a:gd name="T33" fmla="*/ 3061 h 4075"/>
                <a:gd name="T34" fmla="*/ 2252 w 2582"/>
                <a:gd name="T35" fmla="*/ 2884 h 4075"/>
                <a:gd name="T36" fmla="*/ 2000 w 2582"/>
                <a:gd name="T37" fmla="*/ 2126 h 4075"/>
                <a:gd name="T38" fmla="*/ 1847 w 2582"/>
                <a:gd name="T39" fmla="*/ 1316 h 4075"/>
                <a:gd name="T40" fmla="*/ 1898 w 2582"/>
                <a:gd name="T41" fmla="*/ 1265 h 4075"/>
                <a:gd name="T42" fmla="*/ 2227 w 2582"/>
                <a:gd name="T43" fmla="*/ 784 h 4075"/>
                <a:gd name="T44" fmla="*/ 1721 w 2582"/>
                <a:gd name="T45" fmla="*/ 481 h 4075"/>
                <a:gd name="T46" fmla="*/ 2101 w 2582"/>
                <a:gd name="T47" fmla="*/ 252 h 4075"/>
                <a:gd name="T48" fmla="*/ 2025 w 2582"/>
                <a:gd name="T49" fmla="*/ 76 h 4075"/>
                <a:gd name="T50" fmla="*/ 1544 w 2582"/>
                <a:gd name="T51" fmla="*/ 25 h 4075"/>
                <a:gd name="T52" fmla="*/ 1190 w 2582"/>
                <a:gd name="T53" fmla="*/ 582 h 4075"/>
                <a:gd name="T54" fmla="*/ 1062 w 2582"/>
                <a:gd name="T55" fmla="*/ 911 h 4075"/>
                <a:gd name="T56" fmla="*/ 1012 w 2582"/>
                <a:gd name="T57" fmla="*/ 1138 h 4075"/>
                <a:gd name="T58" fmla="*/ 1139 w 2582"/>
                <a:gd name="T59" fmla="*/ 1392 h 4075"/>
                <a:gd name="T60" fmla="*/ 987 w 2582"/>
                <a:gd name="T61" fmla="*/ 1746 h 4075"/>
                <a:gd name="T62" fmla="*/ 1417 w 2582"/>
                <a:gd name="T63" fmla="*/ 1847 h 4075"/>
                <a:gd name="T64" fmla="*/ 1417 w 2582"/>
                <a:gd name="T65" fmla="*/ 2227 h 4075"/>
                <a:gd name="T66" fmla="*/ 961 w 2582"/>
                <a:gd name="T67" fmla="*/ 2480 h 4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582" h="4075">
                  <a:moveTo>
                    <a:pt x="961" y="2480"/>
                  </a:moveTo>
                  <a:lnTo>
                    <a:pt x="759" y="2657"/>
                  </a:lnTo>
                  <a:lnTo>
                    <a:pt x="886" y="2682"/>
                  </a:lnTo>
                  <a:lnTo>
                    <a:pt x="835" y="2910"/>
                  </a:lnTo>
                  <a:lnTo>
                    <a:pt x="531" y="2985"/>
                  </a:lnTo>
                  <a:lnTo>
                    <a:pt x="430" y="3011"/>
                  </a:lnTo>
                  <a:lnTo>
                    <a:pt x="430" y="3188"/>
                  </a:lnTo>
                  <a:lnTo>
                    <a:pt x="632" y="3188"/>
                  </a:lnTo>
                  <a:lnTo>
                    <a:pt x="632" y="3289"/>
                  </a:lnTo>
                  <a:lnTo>
                    <a:pt x="759" y="3289"/>
                  </a:lnTo>
                  <a:lnTo>
                    <a:pt x="759" y="3441"/>
                  </a:lnTo>
                  <a:lnTo>
                    <a:pt x="506" y="3466"/>
                  </a:lnTo>
                  <a:lnTo>
                    <a:pt x="455" y="3619"/>
                  </a:lnTo>
                  <a:lnTo>
                    <a:pt x="176" y="3745"/>
                  </a:lnTo>
                  <a:lnTo>
                    <a:pt x="0" y="3821"/>
                  </a:lnTo>
                  <a:lnTo>
                    <a:pt x="151" y="3947"/>
                  </a:lnTo>
                  <a:lnTo>
                    <a:pt x="304" y="3821"/>
                  </a:lnTo>
                  <a:lnTo>
                    <a:pt x="430" y="3821"/>
                  </a:lnTo>
                  <a:lnTo>
                    <a:pt x="607" y="3998"/>
                  </a:lnTo>
                  <a:lnTo>
                    <a:pt x="734" y="3998"/>
                  </a:lnTo>
                  <a:lnTo>
                    <a:pt x="734" y="3896"/>
                  </a:lnTo>
                  <a:lnTo>
                    <a:pt x="835" y="3821"/>
                  </a:lnTo>
                  <a:lnTo>
                    <a:pt x="1088" y="3947"/>
                  </a:lnTo>
                  <a:lnTo>
                    <a:pt x="1442" y="3947"/>
                  </a:lnTo>
                  <a:lnTo>
                    <a:pt x="1822" y="4074"/>
                  </a:lnTo>
                  <a:lnTo>
                    <a:pt x="2025" y="4049"/>
                  </a:lnTo>
                  <a:lnTo>
                    <a:pt x="2252" y="3973"/>
                  </a:lnTo>
                  <a:lnTo>
                    <a:pt x="2277" y="3821"/>
                  </a:lnTo>
                  <a:lnTo>
                    <a:pt x="2101" y="3745"/>
                  </a:lnTo>
                  <a:lnTo>
                    <a:pt x="2455" y="3542"/>
                  </a:lnTo>
                  <a:lnTo>
                    <a:pt x="2581" y="3365"/>
                  </a:lnTo>
                  <a:lnTo>
                    <a:pt x="2506" y="3137"/>
                  </a:lnTo>
                  <a:lnTo>
                    <a:pt x="2303" y="2985"/>
                  </a:lnTo>
                  <a:lnTo>
                    <a:pt x="2176" y="3061"/>
                  </a:lnTo>
                  <a:lnTo>
                    <a:pt x="2151" y="2985"/>
                  </a:lnTo>
                  <a:lnTo>
                    <a:pt x="2252" y="2884"/>
                  </a:lnTo>
                  <a:lnTo>
                    <a:pt x="2227" y="2353"/>
                  </a:lnTo>
                  <a:lnTo>
                    <a:pt x="2000" y="2126"/>
                  </a:lnTo>
                  <a:lnTo>
                    <a:pt x="1974" y="1620"/>
                  </a:lnTo>
                  <a:lnTo>
                    <a:pt x="1847" y="1316"/>
                  </a:lnTo>
                  <a:lnTo>
                    <a:pt x="1670" y="1291"/>
                  </a:lnTo>
                  <a:lnTo>
                    <a:pt x="1898" y="1265"/>
                  </a:lnTo>
                  <a:lnTo>
                    <a:pt x="1924" y="1113"/>
                  </a:lnTo>
                  <a:lnTo>
                    <a:pt x="2227" y="784"/>
                  </a:lnTo>
                  <a:lnTo>
                    <a:pt x="2277" y="683"/>
                  </a:lnTo>
                  <a:lnTo>
                    <a:pt x="1721" y="481"/>
                  </a:lnTo>
                  <a:lnTo>
                    <a:pt x="1847" y="328"/>
                  </a:lnTo>
                  <a:lnTo>
                    <a:pt x="2101" y="252"/>
                  </a:lnTo>
                  <a:lnTo>
                    <a:pt x="2101" y="126"/>
                  </a:lnTo>
                  <a:lnTo>
                    <a:pt x="2025" y="76"/>
                  </a:lnTo>
                  <a:lnTo>
                    <a:pt x="1696" y="0"/>
                  </a:lnTo>
                  <a:lnTo>
                    <a:pt x="1544" y="25"/>
                  </a:lnTo>
                  <a:lnTo>
                    <a:pt x="1240" y="379"/>
                  </a:lnTo>
                  <a:lnTo>
                    <a:pt x="1190" y="582"/>
                  </a:lnTo>
                  <a:lnTo>
                    <a:pt x="1062" y="657"/>
                  </a:lnTo>
                  <a:lnTo>
                    <a:pt x="1062" y="911"/>
                  </a:lnTo>
                  <a:lnTo>
                    <a:pt x="1114" y="886"/>
                  </a:lnTo>
                  <a:lnTo>
                    <a:pt x="1012" y="1138"/>
                  </a:lnTo>
                  <a:lnTo>
                    <a:pt x="1037" y="1316"/>
                  </a:lnTo>
                  <a:lnTo>
                    <a:pt x="1139" y="1392"/>
                  </a:lnTo>
                  <a:lnTo>
                    <a:pt x="987" y="1645"/>
                  </a:lnTo>
                  <a:lnTo>
                    <a:pt x="987" y="1746"/>
                  </a:lnTo>
                  <a:lnTo>
                    <a:pt x="1265" y="1847"/>
                  </a:lnTo>
                  <a:lnTo>
                    <a:pt x="1417" y="1847"/>
                  </a:lnTo>
                  <a:lnTo>
                    <a:pt x="1291" y="2075"/>
                  </a:lnTo>
                  <a:lnTo>
                    <a:pt x="1417" y="2227"/>
                  </a:lnTo>
                  <a:lnTo>
                    <a:pt x="1240" y="2455"/>
                  </a:lnTo>
                  <a:lnTo>
                    <a:pt x="961" y="248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4" name="Freeform 10"/>
            <p:cNvSpPr>
              <a:spLocks noChangeArrowheads="1"/>
            </p:cNvSpPr>
            <p:nvPr/>
          </p:nvSpPr>
          <p:spPr bwMode="auto">
            <a:xfrm>
              <a:off x="1353" y="1848"/>
              <a:ext cx="80" cy="62"/>
            </a:xfrm>
            <a:custGeom>
              <a:avLst/>
              <a:gdLst>
                <a:gd name="T0" fmla="*/ 304 w 355"/>
                <a:gd name="T1" fmla="*/ 178 h 280"/>
                <a:gd name="T2" fmla="*/ 329 w 355"/>
                <a:gd name="T3" fmla="*/ 50 h 280"/>
                <a:gd name="T4" fmla="*/ 354 w 355"/>
                <a:gd name="T5" fmla="*/ 50 h 280"/>
                <a:gd name="T6" fmla="*/ 354 w 355"/>
                <a:gd name="T7" fmla="*/ 0 h 280"/>
                <a:gd name="T8" fmla="*/ 25 w 355"/>
                <a:gd name="T9" fmla="*/ 76 h 280"/>
                <a:gd name="T10" fmla="*/ 0 w 355"/>
                <a:gd name="T11" fmla="*/ 228 h 280"/>
                <a:gd name="T12" fmla="*/ 50 w 355"/>
                <a:gd name="T13" fmla="*/ 279 h 280"/>
                <a:gd name="T14" fmla="*/ 304 w 355"/>
                <a:gd name="T15" fmla="*/ 178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5" h="280">
                  <a:moveTo>
                    <a:pt x="304" y="178"/>
                  </a:moveTo>
                  <a:lnTo>
                    <a:pt x="329" y="50"/>
                  </a:lnTo>
                  <a:lnTo>
                    <a:pt x="354" y="50"/>
                  </a:lnTo>
                  <a:lnTo>
                    <a:pt x="354" y="0"/>
                  </a:lnTo>
                  <a:lnTo>
                    <a:pt x="25" y="76"/>
                  </a:lnTo>
                  <a:lnTo>
                    <a:pt x="0" y="228"/>
                  </a:lnTo>
                  <a:lnTo>
                    <a:pt x="50" y="279"/>
                  </a:lnTo>
                  <a:lnTo>
                    <a:pt x="304" y="17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5" name="Freeform 11"/>
            <p:cNvSpPr>
              <a:spLocks noChangeArrowheads="1"/>
            </p:cNvSpPr>
            <p:nvPr/>
          </p:nvSpPr>
          <p:spPr bwMode="auto">
            <a:xfrm>
              <a:off x="2834" y="2175"/>
              <a:ext cx="51" cy="108"/>
            </a:xfrm>
            <a:custGeom>
              <a:avLst/>
              <a:gdLst>
                <a:gd name="T0" fmla="*/ 229 w 230"/>
                <a:gd name="T1" fmla="*/ 76 h 482"/>
                <a:gd name="T2" fmla="*/ 229 w 230"/>
                <a:gd name="T3" fmla="*/ 25 h 482"/>
                <a:gd name="T4" fmla="*/ 153 w 230"/>
                <a:gd name="T5" fmla="*/ 0 h 482"/>
                <a:gd name="T6" fmla="*/ 26 w 230"/>
                <a:gd name="T7" fmla="*/ 76 h 482"/>
                <a:gd name="T8" fmla="*/ 0 w 230"/>
                <a:gd name="T9" fmla="*/ 253 h 482"/>
                <a:gd name="T10" fmla="*/ 26 w 230"/>
                <a:gd name="T11" fmla="*/ 481 h 482"/>
                <a:gd name="T12" fmla="*/ 203 w 230"/>
                <a:gd name="T13" fmla="*/ 279 h 482"/>
                <a:gd name="T14" fmla="*/ 229 w 230"/>
                <a:gd name="T15" fmla="*/ 76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0" h="482">
                  <a:moveTo>
                    <a:pt x="229" y="76"/>
                  </a:moveTo>
                  <a:lnTo>
                    <a:pt x="229" y="25"/>
                  </a:lnTo>
                  <a:lnTo>
                    <a:pt x="153" y="0"/>
                  </a:lnTo>
                  <a:lnTo>
                    <a:pt x="26" y="76"/>
                  </a:lnTo>
                  <a:lnTo>
                    <a:pt x="0" y="253"/>
                  </a:lnTo>
                  <a:lnTo>
                    <a:pt x="26" y="481"/>
                  </a:lnTo>
                  <a:lnTo>
                    <a:pt x="203" y="279"/>
                  </a:lnTo>
                  <a:lnTo>
                    <a:pt x="229" y="7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" name="Freeform 12"/>
            <p:cNvSpPr>
              <a:spLocks noChangeArrowheads="1"/>
            </p:cNvSpPr>
            <p:nvPr/>
          </p:nvSpPr>
          <p:spPr bwMode="auto">
            <a:xfrm>
              <a:off x="2707" y="2244"/>
              <a:ext cx="62" cy="120"/>
            </a:xfrm>
            <a:custGeom>
              <a:avLst/>
              <a:gdLst>
                <a:gd name="T0" fmla="*/ 279 w 280"/>
                <a:gd name="T1" fmla="*/ 0 h 532"/>
                <a:gd name="T2" fmla="*/ 228 w 280"/>
                <a:gd name="T3" fmla="*/ 0 h 532"/>
                <a:gd name="T4" fmla="*/ 151 w 280"/>
                <a:gd name="T5" fmla="*/ 252 h 532"/>
                <a:gd name="T6" fmla="*/ 0 w 280"/>
                <a:gd name="T7" fmla="*/ 531 h 532"/>
                <a:gd name="T8" fmla="*/ 76 w 280"/>
                <a:gd name="T9" fmla="*/ 531 h 532"/>
                <a:gd name="T10" fmla="*/ 177 w 280"/>
                <a:gd name="T11" fmla="*/ 354 h 532"/>
                <a:gd name="T12" fmla="*/ 279 w 280"/>
                <a:gd name="T13" fmla="*/ 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0" h="532">
                  <a:moveTo>
                    <a:pt x="279" y="0"/>
                  </a:moveTo>
                  <a:lnTo>
                    <a:pt x="228" y="0"/>
                  </a:lnTo>
                  <a:lnTo>
                    <a:pt x="151" y="252"/>
                  </a:lnTo>
                  <a:lnTo>
                    <a:pt x="0" y="531"/>
                  </a:lnTo>
                  <a:lnTo>
                    <a:pt x="76" y="531"/>
                  </a:lnTo>
                  <a:lnTo>
                    <a:pt x="177" y="354"/>
                  </a:lnTo>
                  <a:lnTo>
                    <a:pt x="279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" name="Freeform 13"/>
            <p:cNvSpPr>
              <a:spLocks noChangeArrowheads="1"/>
            </p:cNvSpPr>
            <p:nvPr/>
          </p:nvSpPr>
          <p:spPr bwMode="auto">
            <a:xfrm>
              <a:off x="2386" y="2353"/>
              <a:ext cx="91" cy="102"/>
            </a:xfrm>
            <a:custGeom>
              <a:avLst/>
              <a:gdLst>
                <a:gd name="T0" fmla="*/ 329 w 406"/>
                <a:gd name="T1" fmla="*/ 405 h 456"/>
                <a:gd name="T2" fmla="*/ 329 w 406"/>
                <a:gd name="T3" fmla="*/ 278 h 456"/>
                <a:gd name="T4" fmla="*/ 405 w 406"/>
                <a:gd name="T5" fmla="*/ 151 h 456"/>
                <a:gd name="T6" fmla="*/ 380 w 406"/>
                <a:gd name="T7" fmla="*/ 0 h 456"/>
                <a:gd name="T8" fmla="*/ 279 w 406"/>
                <a:gd name="T9" fmla="*/ 0 h 456"/>
                <a:gd name="T10" fmla="*/ 203 w 406"/>
                <a:gd name="T11" fmla="*/ 151 h 456"/>
                <a:gd name="T12" fmla="*/ 152 w 406"/>
                <a:gd name="T13" fmla="*/ 75 h 456"/>
                <a:gd name="T14" fmla="*/ 102 w 406"/>
                <a:gd name="T15" fmla="*/ 151 h 456"/>
                <a:gd name="T16" fmla="*/ 26 w 406"/>
                <a:gd name="T17" fmla="*/ 176 h 456"/>
                <a:gd name="T18" fmla="*/ 0 w 406"/>
                <a:gd name="T19" fmla="*/ 304 h 456"/>
                <a:gd name="T20" fmla="*/ 0 w 406"/>
                <a:gd name="T21" fmla="*/ 380 h 456"/>
                <a:gd name="T22" fmla="*/ 203 w 406"/>
                <a:gd name="T23" fmla="*/ 455 h 456"/>
                <a:gd name="T24" fmla="*/ 329 w 406"/>
                <a:gd name="T25" fmla="*/ 405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6" h="456">
                  <a:moveTo>
                    <a:pt x="329" y="405"/>
                  </a:moveTo>
                  <a:lnTo>
                    <a:pt x="329" y="278"/>
                  </a:lnTo>
                  <a:lnTo>
                    <a:pt x="405" y="151"/>
                  </a:lnTo>
                  <a:lnTo>
                    <a:pt x="380" y="0"/>
                  </a:lnTo>
                  <a:lnTo>
                    <a:pt x="279" y="0"/>
                  </a:lnTo>
                  <a:lnTo>
                    <a:pt x="203" y="151"/>
                  </a:lnTo>
                  <a:lnTo>
                    <a:pt x="152" y="75"/>
                  </a:lnTo>
                  <a:lnTo>
                    <a:pt x="102" y="151"/>
                  </a:lnTo>
                  <a:lnTo>
                    <a:pt x="26" y="176"/>
                  </a:lnTo>
                  <a:lnTo>
                    <a:pt x="0" y="304"/>
                  </a:lnTo>
                  <a:lnTo>
                    <a:pt x="0" y="380"/>
                  </a:lnTo>
                  <a:lnTo>
                    <a:pt x="203" y="455"/>
                  </a:lnTo>
                  <a:lnTo>
                    <a:pt x="329" y="40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8" name="Freeform 14"/>
            <p:cNvSpPr>
              <a:spLocks noChangeArrowheads="1"/>
            </p:cNvSpPr>
            <p:nvPr/>
          </p:nvSpPr>
          <p:spPr bwMode="auto">
            <a:xfrm>
              <a:off x="2311" y="2404"/>
              <a:ext cx="56" cy="51"/>
            </a:xfrm>
            <a:custGeom>
              <a:avLst/>
              <a:gdLst>
                <a:gd name="T0" fmla="*/ 202 w 253"/>
                <a:gd name="T1" fmla="*/ 26 h 229"/>
                <a:gd name="T2" fmla="*/ 101 w 253"/>
                <a:gd name="T3" fmla="*/ 0 h 229"/>
                <a:gd name="T4" fmla="*/ 0 w 253"/>
                <a:gd name="T5" fmla="*/ 26 h 229"/>
                <a:gd name="T6" fmla="*/ 25 w 253"/>
                <a:gd name="T7" fmla="*/ 153 h 229"/>
                <a:gd name="T8" fmla="*/ 176 w 253"/>
                <a:gd name="T9" fmla="*/ 228 h 229"/>
                <a:gd name="T10" fmla="*/ 252 w 253"/>
                <a:gd name="T11" fmla="*/ 153 h 229"/>
                <a:gd name="T12" fmla="*/ 202 w 253"/>
                <a:gd name="T13" fmla="*/ 2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3" h="229">
                  <a:moveTo>
                    <a:pt x="202" y="26"/>
                  </a:moveTo>
                  <a:lnTo>
                    <a:pt x="101" y="0"/>
                  </a:lnTo>
                  <a:lnTo>
                    <a:pt x="0" y="26"/>
                  </a:lnTo>
                  <a:lnTo>
                    <a:pt x="25" y="153"/>
                  </a:lnTo>
                  <a:lnTo>
                    <a:pt x="176" y="228"/>
                  </a:lnTo>
                  <a:lnTo>
                    <a:pt x="252" y="153"/>
                  </a:lnTo>
                  <a:lnTo>
                    <a:pt x="202" y="2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9" name="Freeform 15"/>
            <p:cNvSpPr>
              <a:spLocks noChangeArrowheads="1"/>
            </p:cNvSpPr>
            <p:nvPr/>
          </p:nvSpPr>
          <p:spPr bwMode="auto">
            <a:xfrm>
              <a:off x="2363" y="2468"/>
              <a:ext cx="68" cy="22"/>
            </a:xfrm>
            <a:custGeom>
              <a:avLst/>
              <a:gdLst>
                <a:gd name="T0" fmla="*/ 304 w 305"/>
                <a:gd name="T1" fmla="*/ 101 h 102"/>
                <a:gd name="T2" fmla="*/ 304 w 305"/>
                <a:gd name="T3" fmla="*/ 50 h 102"/>
                <a:gd name="T4" fmla="*/ 203 w 305"/>
                <a:gd name="T5" fmla="*/ 50 h 102"/>
                <a:gd name="T6" fmla="*/ 25 w 305"/>
                <a:gd name="T7" fmla="*/ 0 h 102"/>
                <a:gd name="T8" fmla="*/ 0 w 305"/>
                <a:gd name="T9" fmla="*/ 50 h 102"/>
                <a:gd name="T10" fmla="*/ 152 w 305"/>
                <a:gd name="T11" fmla="*/ 101 h 102"/>
                <a:gd name="T12" fmla="*/ 304 w 305"/>
                <a:gd name="T13" fmla="*/ 10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5" h="102">
                  <a:moveTo>
                    <a:pt x="304" y="101"/>
                  </a:moveTo>
                  <a:lnTo>
                    <a:pt x="304" y="50"/>
                  </a:lnTo>
                  <a:lnTo>
                    <a:pt x="203" y="50"/>
                  </a:lnTo>
                  <a:lnTo>
                    <a:pt x="25" y="0"/>
                  </a:lnTo>
                  <a:lnTo>
                    <a:pt x="0" y="50"/>
                  </a:lnTo>
                  <a:lnTo>
                    <a:pt x="152" y="101"/>
                  </a:lnTo>
                  <a:lnTo>
                    <a:pt x="304" y="10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0" name="Freeform 16"/>
            <p:cNvSpPr>
              <a:spLocks noChangeArrowheads="1"/>
            </p:cNvSpPr>
            <p:nvPr/>
          </p:nvSpPr>
          <p:spPr bwMode="auto">
            <a:xfrm>
              <a:off x="3069" y="4304"/>
              <a:ext cx="200" cy="206"/>
            </a:xfrm>
            <a:custGeom>
              <a:avLst/>
              <a:gdLst>
                <a:gd name="T0" fmla="*/ 885 w 886"/>
                <a:gd name="T1" fmla="*/ 354 h 913"/>
                <a:gd name="T2" fmla="*/ 759 w 886"/>
                <a:gd name="T3" fmla="*/ 178 h 913"/>
                <a:gd name="T4" fmla="*/ 835 w 886"/>
                <a:gd name="T5" fmla="*/ 102 h 913"/>
                <a:gd name="T6" fmla="*/ 784 w 886"/>
                <a:gd name="T7" fmla="*/ 102 h 913"/>
                <a:gd name="T8" fmla="*/ 734 w 886"/>
                <a:gd name="T9" fmla="*/ 127 h 913"/>
                <a:gd name="T10" fmla="*/ 506 w 886"/>
                <a:gd name="T11" fmla="*/ 102 h 913"/>
                <a:gd name="T12" fmla="*/ 430 w 886"/>
                <a:gd name="T13" fmla="*/ 25 h 913"/>
                <a:gd name="T14" fmla="*/ 405 w 886"/>
                <a:gd name="T15" fmla="*/ 0 h 913"/>
                <a:gd name="T16" fmla="*/ 227 w 886"/>
                <a:gd name="T17" fmla="*/ 0 h 913"/>
                <a:gd name="T18" fmla="*/ 126 w 886"/>
                <a:gd name="T19" fmla="*/ 102 h 913"/>
                <a:gd name="T20" fmla="*/ 0 w 886"/>
                <a:gd name="T21" fmla="*/ 127 h 913"/>
                <a:gd name="T22" fmla="*/ 25 w 886"/>
                <a:gd name="T23" fmla="*/ 203 h 913"/>
                <a:gd name="T24" fmla="*/ 151 w 886"/>
                <a:gd name="T25" fmla="*/ 279 h 913"/>
                <a:gd name="T26" fmla="*/ 253 w 886"/>
                <a:gd name="T27" fmla="*/ 431 h 913"/>
                <a:gd name="T28" fmla="*/ 227 w 886"/>
                <a:gd name="T29" fmla="*/ 507 h 913"/>
                <a:gd name="T30" fmla="*/ 304 w 886"/>
                <a:gd name="T31" fmla="*/ 709 h 913"/>
                <a:gd name="T32" fmla="*/ 354 w 886"/>
                <a:gd name="T33" fmla="*/ 709 h 913"/>
                <a:gd name="T34" fmla="*/ 379 w 886"/>
                <a:gd name="T35" fmla="*/ 633 h 913"/>
                <a:gd name="T36" fmla="*/ 430 w 886"/>
                <a:gd name="T37" fmla="*/ 557 h 913"/>
                <a:gd name="T38" fmla="*/ 455 w 886"/>
                <a:gd name="T39" fmla="*/ 684 h 913"/>
                <a:gd name="T40" fmla="*/ 506 w 886"/>
                <a:gd name="T41" fmla="*/ 684 h 913"/>
                <a:gd name="T42" fmla="*/ 556 w 886"/>
                <a:gd name="T43" fmla="*/ 912 h 913"/>
                <a:gd name="T44" fmla="*/ 581 w 886"/>
                <a:gd name="T45" fmla="*/ 912 h 913"/>
                <a:gd name="T46" fmla="*/ 581 w 886"/>
                <a:gd name="T47" fmla="*/ 759 h 913"/>
                <a:gd name="T48" fmla="*/ 683 w 886"/>
                <a:gd name="T49" fmla="*/ 658 h 913"/>
                <a:gd name="T50" fmla="*/ 759 w 886"/>
                <a:gd name="T51" fmla="*/ 887 h 913"/>
                <a:gd name="T52" fmla="*/ 835 w 886"/>
                <a:gd name="T53" fmla="*/ 912 h 913"/>
                <a:gd name="T54" fmla="*/ 835 w 886"/>
                <a:gd name="T55" fmla="*/ 810 h 913"/>
                <a:gd name="T56" fmla="*/ 734 w 886"/>
                <a:gd name="T57" fmla="*/ 532 h 913"/>
                <a:gd name="T58" fmla="*/ 709 w 886"/>
                <a:gd name="T59" fmla="*/ 354 h 913"/>
                <a:gd name="T60" fmla="*/ 810 w 886"/>
                <a:gd name="T61" fmla="*/ 431 h 913"/>
                <a:gd name="T62" fmla="*/ 885 w 886"/>
                <a:gd name="T63" fmla="*/ 354 h 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86" h="913">
                  <a:moveTo>
                    <a:pt x="885" y="354"/>
                  </a:moveTo>
                  <a:lnTo>
                    <a:pt x="759" y="178"/>
                  </a:lnTo>
                  <a:lnTo>
                    <a:pt x="835" y="102"/>
                  </a:lnTo>
                  <a:lnTo>
                    <a:pt x="784" y="102"/>
                  </a:lnTo>
                  <a:lnTo>
                    <a:pt x="734" y="127"/>
                  </a:lnTo>
                  <a:lnTo>
                    <a:pt x="506" y="102"/>
                  </a:lnTo>
                  <a:lnTo>
                    <a:pt x="430" y="25"/>
                  </a:lnTo>
                  <a:lnTo>
                    <a:pt x="405" y="0"/>
                  </a:lnTo>
                  <a:lnTo>
                    <a:pt x="227" y="0"/>
                  </a:lnTo>
                  <a:lnTo>
                    <a:pt x="126" y="102"/>
                  </a:lnTo>
                  <a:lnTo>
                    <a:pt x="0" y="127"/>
                  </a:lnTo>
                  <a:lnTo>
                    <a:pt x="25" y="203"/>
                  </a:lnTo>
                  <a:lnTo>
                    <a:pt x="151" y="279"/>
                  </a:lnTo>
                  <a:lnTo>
                    <a:pt x="253" y="431"/>
                  </a:lnTo>
                  <a:lnTo>
                    <a:pt x="227" y="507"/>
                  </a:lnTo>
                  <a:lnTo>
                    <a:pt x="304" y="709"/>
                  </a:lnTo>
                  <a:lnTo>
                    <a:pt x="354" y="709"/>
                  </a:lnTo>
                  <a:lnTo>
                    <a:pt x="379" y="633"/>
                  </a:lnTo>
                  <a:lnTo>
                    <a:pt x="430" y="557"/>
                  </a:lnTo>
                  <a:lnTo>
                    <a:pt x="455" y="684"/>
                  </a:lnTo>
                  <a:lnTo>
                    <a:pt x="506" y="684"/>
                  </a:lnTo>
                  <a:lnTo>
                    <a:pt x="556" y="912"/>
                  </a:lnTo>
                  <a:lnTo>
                    <a:pt x="581" y="912"/>
                  </a:lnTo>
                  <a:lnTo>
                    <a:pt x="581" y="759"/>
                  </a:lnTo>
                  <a:lnTo>
                    <a:pt x="683" y="658"/>
                  </a:lnTo>
                  <a:lnTo>
                    <a:pt x="759" y="887"/>
                  </a:lnTo>
                  <a:lnTo>
                    <a:pt x="835" y="912"/>
                  </a:lnTo>
                  <a:lnTo>
                    <a:pt x="835" y="810"/>
                  </a:lnTo>
                  <a:lnTo>
                    <a:pt x="734" y="532"/>
                  </a:lnTo>
                  <a:lnTo>
                    <a:pt x="709" y="354"/>
                  </a:lnTo>
                  <a:lnTo>
                    <a:pt x="810" y="431"/>
                  </a:lnTo>
                  <a:lnTo>
                    <a:pt x="885" y="35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1" name="Freeform 17"/>
            <p:cNvSpPr>
              <a:spLocks noChangeArrowheads="1"/>
            </p:cNvSpPr>
            <p:nvPr/>
          </p:nvSpPr>
          <p:spPr bwMode="auto">
            <a:xfrm>
              <a:off x="3287" y="4568"/>
              <a:ext cx="275" cy="80"/>
            </a:xfrm>
            <a:custGeom>
              <a:avLst/>
              <a:gdLst>
                <a:gd name="T0" fmla="*/ 1038 w 1216"/>
                <a:gd name="T1" fmla="*/ 102 h 356"/>
                <a:gd name="T2" fmla="*/ 988 w 1216"/>
                <a:gd name="T3" fmla="*/ 128 h 356"/>
                <a:gd name="T4" fmla="*/ 912 w 1216"/>
                <a:gd name="T5" fmla="*/ 51 h 356"/>
                <a:gd name="T6" fmla="*/ 785 w 1216"/>
                <a:gd name="T7" fmla="*/ 102 h 356"/>
                <a:gd name="T8" fmla="*/ 532 w 1216"/>
                <a:gd name="T9" fmla="*/ 51 h 356"/>
                <a:gd name="T10" fmla="*/ 430 w 1216"/>
                <a:gd name="T11" fmla="*/ 77 h 356"/>
                <a:gd name="T12" fmla="*/ 304 w 1216"/>
                <a:gd name="T13" fmla="*/ 77 h 356"/>
                <a:gd name="T14" fmla="*/ 203 w 1216"/>
                <a:gd name="T15" fmla="*/ 26 h 356"/>
                <a:gd name="T16" fmla="*/ 153 w 1216"/>
                <a:gd name="T17" fmla="*/ 0 h 356"/>
                <a:gd name="T18" fmla="*/ 102 w 1216"/>
                <a:gd name="T19" fmla="*/ 51 h 356"/>
                <a:gd name="T20" fmla="*/ 51 w 1216"/>
                <a:gd name="T21" fmla="*/ 77 h 356"/>
                <a:gd name="T22" fmla="*/ 0 w 1216"/>
                <a:gd name="T23" fmla="*/ 102 h 356"/>
                <a:gd name="T24" fmla="*/ 51 w 1216"/>
                <a:gd name="T25" fmla="*/ 153 h 356"/>
                <a:gd name="T26" fmla="*/ 203 w 1216"/>
                <a:gd name="T27" fmla="*/ 203 h 356"/>
                <a:gd name="T28" fmla="*/ 430 w 1216"/>
                <a:gd name="T29" fmla="*/ 203 h 356"/>
                <a:gd name="T30" fmla="*/ 481 w 1216"/>
                <a:gd name="T31" fmla="*/ 330 h 356"/>
                <a:gd name="T32" fmla="*/ 558 w 1216"/>
                <a:gd name="T33" fmla="*/ 279 h 356"/>
                <a:gd name="T34" fmla="*/ 633 w 1216"/>
                <a:gd name="T35" fmla="*/ 355 h 356"/>
                <a:gd name="T36" fmla="*/ 709 w 1216"/>
                <a:gd name="T37" fmla="*/ 254 h 356"/>
                <a:gd name="T38" fmla="*/ 1139 w 1216"/>
                <a:gd name="T39" fmla="*/ 254 h 356"/>
                <a:gd name="T40" fmla="*/ 1215 w 1216"/>
                <a:gd name="T41" fmla="*/ 153 h 356"/>
                <a:gd name="T42" fmla="*/ 1190 w 1216"/>
                <a:gd name="T43" fmla="*/ 51 h 356"/>
                <a:gd name="T44" fmla="*/ 1038 w 1216"/>
                <a:gd name="T45" fmla="*/ 102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16" h="356">
                  <a:moveTo>
                    <a:pt x="1038" y="102"/>
                  </a:moveTo>
                  <a:lnTo>
                    <a:pt x="988" y="128"/>
                  </a:lnTo>
                  <a:lnTo>
                    <a:pt x="912" y="51"/>
                  </a:lnTo>
                  <a:lnTo>
                    <a:pt x="785" y="102"/>
                  </a:lnTo>
                  <a:lnTo>
                    <a:pt x="532" y="51"/>
                  </a:lnTo>
                  <a:lnTo>
                    <a:pt x="430" y="77"/>
                  </a:lnTo>
                  <a:lnTo>
                    <a:pt x="304" y="77"/>
                  </a:lnTo>
                  <a:lnTo>
                    <a:pt x="203" y="26"/>
                  </a:lnTo>
                  <a:lnTo>
                    <a:pt x="153" y="0"/>
                  </a:lnTo>
                  <a:lnTo>
                    <a:pt x="102" y="51"/>
                  </a:lnTo>
                  <a:lnTo>
                    <a:pt x="51" y="77"/>
                  </a:lnTo>
                  <a:lnTo>
                    <a:pt x="0" y="102"/>
                  </a:lnTo>
                  <a:lnTo>
                    <a:pt x="51" y="153"/>
                  </a:lnTo>
                  <a:lnTo>
                    <a:pt x="203" y="203"/>
                  </a:lnTo>
                  <a:lnTo>
                    <a:pt x="430" y="203"/>
                  </a:lnTo>
                  <a:lnTo>
                    <a:pt x="481" y="330"/>
                  </a:lnTo>
                  <a:lnTo>
                    <a:pt x="558" y="279"/>
                  </a:lnTo>
                  <a:lnTo>
                    <a:pt x="633" y="355"/>
                  </a:lnTo>
                  <a:lnTo>
                    <a:pt x="709" y="254"/>
                  </a:lnTo>
                  <a:lnTo>
                    <a:pt x="1139" y="254"/>
                  </a:lnTo>
                  <a:lnTo>
                    <a:pt x="1215" y="153"/>
                  </a:lnTo>
                  <a:lnTo>
                    <a:pt x="1190" y="51"/>
                  </a:lnTo>
                  <a:lnTo>
                    <a:pt x="1038" y="10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2" name="Freeform 18"/>
            <p:cNvSpPr>
              <a:spLocks noChangeArrowheads="1"/>
            </p:cNvSpPr>
            <p:nvPr/>
          </p:nvSpPr>
          <p:spPr bwMode="auto">
            <a:xfrm>
              <a:off x="3035" y="2094"/>
              <a:ext cx="91" cy="97"/>
            </a:xfrm>
            <a:custGeom>
              <a:avLst/>
              <a:gdLst>
                <a:gd name="T0" fmla="*/ 75 w 405"/>
                <a:gd name="T1" fmla="*/ 202 h 431"/>
                <a:gd name="T2" fmla="*/ 50 w 405"/>
                <a:gd name="T3" fmla="*/ 430 h 431"/>
                <a:gd name="T4" fmla="*/ 100 w 405"/>
                <a:gd name="T5" fmla="*/ 430 h 431"/>
                <a:gd name="T6" fmla="*/ 176 w 405"/>
                <a:gd name="T7" fmla="*/ 177 h 431"/>
                <a:gd name="T8" fmla="*/ 277 w 405"/>
                <a:gd name="T9" fmla="*/ 202 h 431"/>
                <a:gd name="T10" fmla="*/ 404 w 405"/>
                <a:gd name="T11" fmla="*/ 50 h 431"/>
                <a:gd name="T12" fmla="*/ 327 w 405"/>
                <a:gd name="T13" fmla="*/ 0 h 431"/>
                <a:gd name="T14" fmla="*/ 75 w 405"/>
                <a:gd name="T15" fmla="*/ 75 h 431"/>
                <a:gd name="T16" fmla="*/ 0 w 405"/>
                <a:gd name="T17" fmla="*/ 50 h 431"/>
                <a:gd name="T18" fmla="*/ 75 w 405"/>
                <a:gd name="T19" fmla="*/ 202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5" h="431">
                  <a:moveTo>
                    <a:pt x="75" y="202"/>
                  </a:moveTo>
                  <a:lnTo>
                    <a:pt x="50" y="430"/>
                  </a:lnTo>
                  <a:lnTo>
                    <a:pt x="100" y="430"/>
                  </a:lnTo>
                  <a:lnTo>
                    <a:pt x="176" y="177"/>
                  </a:lnTo>
                  <a:lnTo>
                    <a:pt x="277" y="202"/>
                  </a:lnTo>
                  <a:lnTo>
                    <a:pt x="404" y="50"/>
                  </a:lnTo>
                  <a:lnTo>
                    <a:pt x="327" y="0"/>
                  </a:lnTo>
                  <a:lnTo>
                    <a:pt x="75" y="75"/>
                  </a:lnTo>
                  <a:lnTo>
                    <a:pt x="0" y="50"/>
                  </a:lnTo>
                  <a:lnTo>
                    <a:pt x="75" y="20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3" name="Freeform 19"/>
            <p:cNvSpPr>
              <a:spLocks noChangeArrowheads="1"/>
            </p:cNvSpPr>
            <p:nvPr/>
          </p:nvSpPr>
          <p:spPr bwMode="auto">
            <a:xfrm>
              <a:off x="3046" y="2043"/>
              <a:ext cx="51" cy="39"/>
            </a:xfrm>
            <a:custGeom>
              <a:avLst/>
              <a:gdLst>
                <a:gd name="T0" fmla="*/ 50 w 228"/>
                <a:gd name="T1" fmla="*/ 177 h 178"/>
                <a:gd name="T2" fmla="*/ 101 w 228"/>
                <a:gd name="T3" fmla="*/ 76 h 178"/>
                <a:gd name="T4" fmla="*/ 151 w 228"/>
                <a:gd name="T5" fmla="*/ 76 h 178"/>
                <a:gd name="T6" fmla="*/ 227 w 228"/>
                <a:gd name="T7" fmla="*/ 25 h 178"/>
                <a:gd name="T8" fmla="*/ 202 w 228"/>
                <a:gd name="T9" fmla="*/ 0 h 178"/>
                <a:gd name="T10" fmla="*/ 50 w 228"/>
                <a:gd name="T11" fmla="*/ 25 h 178"/>
                <a:gd name="T12" fmla="*/ 0 w 228"/>
                <a:gd name="T13" fmla="*/ 25 h 178"/>
                <a:gd name="T14" fmla="*/ 50 w 228"/>
                <a:gd name="T15" fmla="*/ 76 h 178"/>
                <a:gd name="T16" fmla="*/ 25 w 228"/>
                <a:gd name="T17" fmla="*/ 177 h 178"/>
                <a:gd name="T18" fmla="*/ 50 w 228"/>
                <a:gd name="T19" fmla="*/ 177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8" h="178">
                  <a:moveTo>
                    <a:pt x="50" y="177"/>
                  </a:moveTo>
                  <a:lnTo>
                    <a:pt x="101" y="76"/>
                  </a:lnTo>
                  <a:lnTo>
                    <a:pt x="151" y="76"/>
                  </a:lnTo>
                  <a:lnTo>
                    <a:pt x="227" y="25"/>
                  </a:lnTo>
                  <a:lnTo>
                    <a:pt x="202" y="0"/>
                  </a:lnTo>
                  <a:lnTo>
                    <a:pt x="50" y="25"/>
                  </a:lnTo>
                  <a:lnTo>
                    <a:pt x="0" y="25"/>
                  </a:lnTo>
                  <a:lnTo>
                    <a:pt x="50" y="76"/>
                  </a:lnTo>
                  <a:lnTo>
                    <a:pt x="25" y="177"/>
                  </a:lnTo>
                  <a:lnTo>
                    <a:pt x="50" y="17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4" name="Freeform 20"/>
            <p:cNvSpPr>
              <a:spLocks noChangeArrowheads="1"/>
            </p:cNvSpPr>
            <p:nvPr/>
          </p:nvSpPr>
          <p:spPr bwMode="auto">
            <a:xfrm>
              <a:off x="3987" y="694"/>
              <a:ext cx="85" cy="80"/>
            </a:xfrm>
            <a:custGeom>
              <a:avLst/>
              <a:gdLst>
                <a:gd name="T0" fmla="*/ 253 w 380"/>
                <a:gd name="T1" fmla="*/ 354 h 355"/>
                <a:gd name="T2" fmla="*/ 379 w 380"/>
                <a:gd name="T3" fmla="*/ 177 h 355"/>
                <a:gd name="T4" fmla="*/ 278 w 380"/>
                <a:gd name="T5" fmla="*/ 26 h 355"/>
                <a:gd name="T6" fmla="*/ 75 w 380"/>
                <a:gd name="T7" fmla="*/ 0 h 355"/>
                <a:gd name="T8" fmla="*/ 50 w 380"/>
                <a:gd name="T9" fmla="*/ 26 h 355"/>
                <a:gd name="T10" fmla="*/ 0 w 380"/>
                <a:gd name="T11" fmla="*/ 203 h 355"/>
                <a:gd name="T12" fmla="*/ 25 w 380"/>
                <a:gd name="T13" fmla="*/ 354 h 355"/>
                <a:gd name="T14" fmla="*/ 253 w 380"/>
                <a:gd name="T15" fmla="*/ 354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355">
                  <a:moveTo>
                    <a:pt x="253" y="354"/>
                  </a:moveTo>
                  <a:lnTo>
                    <a:pt x="379" y="177"/>
                  </a:lnTo>
                  <a:lnTo>
                    <a:pt x="278" y="26"/>
                  </a:lnTo>
                  <a:lnTo>
                    <a:pt x="75" y="0"/>
                  </a:lnTo>
                  <a:lnTo>
                    <a:pt x="50" y="26"/>
                  </a:lnTo>
                  <a:lnTo>
                    <a:pt x="0" y="203"/>
                  </a:lnTo>
                  <a:lnTo>
                    <a:pt x="25" y="354"/>
                  </a:lnTo>
                  <a:lnTo>
                    <a:pt x="253" y="35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5" name="Freeform 21"/>
            <p:cNvSpPr>
              <a:spLocks noChangeArrowheads="1"/>
            </p:cNvSpPr>
            <p:nvPr/>
          </p:nvSpPr>
          <p:spPr bwMode="auto">
            <a:xfrm>
              <a:off x="4263" y="418"/>
              <a:ext cx="108" cy="39"/>
            </a:xfrm>
            <a:custGeom>
              <a:avLst/>
              <a:gdLst>
                <a:gd name="T0" fmla="*/ 405 w 481"/>
                <a:gd name="T1" fmla="*/ 177 h 178"/>
                <a:gd name="T2" fmla="*/ 480 w 481"/>
                <a:gd name="T3" fmla="*/ 76 h 178"/>
                <a:gd name="T4" fmla="*/ 101 w 481"/>
                <a:gd name="T5" fmla="*/ 0 h 178"/>
                <a:gd name="T6" fmla="*/ 0 w 481"/>
                <a:gd name="T7" fmla="*/ 76 h 178"/>
                <a:gd name="T8" fmla="*/ 50 w 481"/>
                <a:gd name="T9" fmla="*/ 152 h 178"/>
                <a:gd name="T10" fmla="*/ 405 w 481"/>
                <a:gd name="T11" fmla="*/ 177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1" h="178">
                  <a:moveTo>
                    <a:pt x="405" y="177"/>
                  </a:moveTo>
                  <a:lnTo>
                    <a:pt x="480" y="76"/>
                  </a:lnTo>
                  <a:lnTo>
                    <a:pt x="101" y="0"/>
                  </a:lnTo>
                  <a:lnTo>
                    <a:pt x="0" y="76"/>
                  </a:lnTo>
                  <a:lnTo>
                    <a:pt x="50" y="152"/>
                  </a:lnTo>
                  <a:lnTo>
                    <a:pt x="405" y="17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6" name="Freeform 22"/>
            <p:cNvSpPr>
              <a:spLocks noChangeArrowheads="1"/>
            </p:cNvSpPr>
            <p:nvPr/>
          </p:nvSpPr>
          <p:spPr bwMode="auto">
            <a:xfrm>
              <a:off x="400" y="366"/>
              <a:ext cx="5268" cy="4023"/>
            </a:xfrm>
            <a:custGeom>
              <a:avLst/>
              <a:gdLst>
                <a:gd name="T0" fmla="*/ 21920 w 23237"/>
                <a:gd name="T1" fmla="*/ 6658 h 17745"/>
                <a:gd name="T2" fmla="*/ 21388 w 23237"/>
                <a:gd name="T3" fmla="*/ 6455 h 17745"/>
                <a:gd name="T4" fmla="*/ 20629 w 23237"/>
                <a:gd name="T5" fmla="*/ 4860 h 17745"/>
                <a:gd name="T6" fmla="*/ 18401 w 23237"/>
                <a:gd name="T7" fmla="*/ 380 h 17745"/>
                <a:gd name="T8" fmla="*/ 17110 w 23237"/>
                <a:gd name="T9" fmla="*/ 1291 h 17745"/>
                <a:gd name="T10" fmla="*/ 15719 w 23237"/>
                <a:gd name="T11" fmla="*/ 2506 h 17745"/>
                <a:gd name="T12" fmla="*/ 15339 w 23237"/>
                <a:gd name="T13" fmla="*/ 3190 h 17745"/>
                <a:gd name="T14" fmla="*/ 14478 w 23237"/>
                <a:gd name="T15" fmla="*/ 4253 h 17745"/>
                <a:gd name="T16" fmla="*/ 14048 w 23237"/>
                <a:gd name="T17" fmla="*/ 4101 h 17745"/>
                <a:gd name="T18" fmla="*/ 15111 w 23237"/>
                <a:gd name="T19" fmla="*/ 3038 h 17745"/>
                <a:gd name="T20" fmla="*/ 13035 w 23237"/>
                <a:gd name="T21" fmla="*/ 2253 h 17745"/>
                <a:gd name="T22" fmla="*/ 10302 w 23237"/>
                <a:gd name="T23" fmla="*/ 2835 h 17745"/>
                <a:gd name="T24" fmla="*/ 7620 w 23237"/>
                <a:gd name="T25" fmla="*/ 7114 h 17745"/>
                <a:gd name="T26" fmla="*/ 9011 w 23237"/>
                <a:gd name="T27" fmla="*/ 7670 h 17745"/>
                <a:gd name="T28" fmla="*/ 10100 w 23237"/>
                <a:gd name="T29" fmla="*/ 8784 h 17745"/>
                <a:gd name="T30" fmla="*/ 11011 w 23237"/>
                <a:gd name="T31" fmla="*/ 7038 h 17745"/>
                <a:gd name="T32" fmla="*/ 12200 w 23237"/>
                <a:gd name="T33" fmla="*/ 4329 h 17745"/>
                <a:gd name="T34" fmla="*/ 12301 w 23237"/>
                <a:gd name="T35" fmla="*/ 6911 h 17745"/>
                <a:gd name="T36" fmla="*/ 13161 w 23237"/>
                <a:gd name="T37" fmla="*/ 7114 h 17745"/>
                <a:gd name="T38" fmla="*/ 12301 w 23237"/>
                <a:gd name="T39" fmla="*/ 8176 h 17745"/>
                <a:gd name="T40" fmla="*/ 11492 w 23237"/>
                <a:gd name="T41" fmla="*/ 9139 h 17745"/>
                <a:gd name="T42" fmla="*/ 10860 w 23237"/>
                <a:gd name="T43" fmla="*/ 9391 h 17745"/>
                <a:gd name="T44" fmla="*/ 8784 w 23237"/>
                <a:gd name="T45" fmla="*/ 9719 h 17745"/>
                <a:gd name="T46" fmla="*/ 8581 w 23237"/>
                <a:gd name="T47" fmla="*/ 8430 h 17745"/>
                <a:gd name="T48" fmla="*/ 7999 w 23237"/>
                <a:gd name="T49" fmla="*/ 8885 h 17745"/>
                <a:gd name="T50" fmla="*/ 6860 w 23237"/>
                <a:gd name="T51" fmla="*/ 9770 h 17745"/>
                <a:gd name="T52" fmla="*/ 4936 w 23237"/>
                <a:gd name="T53" fmla="*/ 11163 h 17745"/>
                <a:gd name="T54" fmla="*/ 3215 w 23237"/>
                <a:gd name="T55" fmla="*/ 11390 h 17745"/>
                <a:gd name="T56" fmla="*/ 2279 w 23237"/>
                <a:gd name="T57" fmla="*/ 13517 h 17745"/>
                <a:gd name="T58" fmla="*/ 709 w 23237"/>
                <a:gd name="T59" fmla="*/ 14403 h 17745"/>
                <a:gd name="T60" fmla="*/ 607 w 23237"/>
                <a:gd name="T61" fmla="*/ 16149 h 17745"/>
                <a:gd name="T62" fmla="*/ 3215 w 23237"/>
                <a:gd name="T63" fmla="*/ 16782 h 17745"/>
                <a:gd name="T64" fmla="*/ 5164 w 23237"/>
                <a:gd name="T65" fmla="*/ 14554 h 17745"/>
                <a:gd name="T66" fmla="*/ 7872 w 23237"/>
                <a:gd name="T67" fmla="*/ 14985 h 17745"/>
                <a:gd name="T68" fmla="*/ 9442 w 23237"/>
                <a:gd name="T69" fmla="*/ 16402 h 17745"/>
                <a:gd name="T70" fmla="*/ 10075 w 23237"/>
                <a:gd name="T71" fmla="*/ 17111 h 17745"/>
                <a:gd name="T72" fmla="*/ 10783 w 23237"/>
                <a:gd name="T73" fmla="*/ 16402 h 17745"/>
                <a:gd name="T74" fmla="*/ 8581 w 23237"/>
                <a:gd name="T75" fmla="*/ 14327 h 17745"/>
                <a:gd name="T76" fmla="*/ 9467 w 23237"/>
                <a:gd name="T77" fmla="*/ 13998 h 17745"/>
                <a:gd name="T78" fmla="*/ 11188 w 23237"/>
                <a:gd name="T79" fmla="*/ 15643 h 17745"/>
                <a:gd name="T80" fmla="*/ 11795 w 23237"/>
                <a:gd name="T81" fmla="*/ 17389 h 17745"/>
                <a:gd name="T82" fmla="*/ 12605 w 23237"/>
                <a:gd name="T83" fmla="*/ 17111 h 17745"/>
                <a:gd name="T84" fmla="*/ 12655 w 23237"/>
                <a:gd name="T85" fmla="*/ 16503 h 17745"/>
                <a:gd name="T86" fmla="*/ 13035 w 23237"/>
                <a:gd name="T87" fmla="*/ 16428 h 17745"/>
                <a:gd name="T88" fmla="*/ 13566 w 23237"/>
                <a:gd name="T89" fmla="*/ 16098 h 17745"/>
                <a:gd name="T90" fmla="*/ 13997 w 23237"/>
                <a:gd name="T91" fmla="*/ 15086 h 17745"/>
                <a:gd name="T92" fmla="*/ 14605 w 23237"/>
                <a:gd name="T93" fmla="*/ 13871 h 17745"/>
                <a:gd name="T94" fmla="*/ 15870 w 23237"/>
                <a:gd name="T95" fmla="*/ 13112 h 17745"/>
                <a:gd name="T96" fmla="*/ 16579 w 23237"/>
                <a:gd name="T97" fmla="*/ 13517 h 17745"/>
                <a:gd name="T98" fmla="*/ 17237 w 23237"/>
                <a:gd name="T99" fmla="*/ 12302 h 17745"/>
                <a:gd name="T100" fmla="*/ 17414 w 23237"/>
                <a:gd name="T101" fmla="*/ 13466 h 17745"/>
                <a:gd name="T102" fmla="*/ 19692 w 23237"/>
                <a:gd name="T103" fmla="*/ 14453 h 17745"/>
                <a:gd name="T104" fmla="*/ 21591 w 23237"/>
                <a:gd name="T105" fmla="*/ 14883 h 17745"/>
                <a:gd name="T106" fmla="*/ 22224 w 23237"/>
                <a:gd name="T107" fmla="*/ 14149 h 17745"/>
                <a:gd name="T108" fmla="*/ 20553 w 23237"/>
                <a:gd name="T109" fmla="*/ 12352 h 17745"/>
                <a:gd name="T110" fmla="*/ 19616 w 23237"/>
                <a:gd name="T111" fmla="*/ 10808 h 17745"/>
                <a:gd name="T112" fmla="*/ 20199 w 23237"/>
                <a:gd name="T113" fmla="*/ 9088 h 17745"/>
                <a:gd name="T114" fmla="*/ 21920 w 23237"/>
                <a:gd name="T115" fmla="*/ 8632 h 17745"/>
                <a:gd name="T116" fmla="*/ 23236 w 23237"/>
                <a:gd name="T117" fmla="*/ 7594 h 177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3237" h="17745">
                  <a:moveTo>
                    <a:pt x="23185" y="7417"/>
                  </a:moveTo>
                  <a:lnTo>
                    <a:pt x="22654" y="7443"/>
                  </a:lnTo>
                  <a:lnTo>
                    <a:pt x="22527" y="7215"/>
                  </a:lnTo>
                  <a:lnTo>
                    <a:pt x="22350" y="7240"/>
                  </a:lnTo>
                  <a:lnTo>
                    <a:pt x="22350" y="7341"/>
                  </a:lnTo>
                  <a:lnTo>
                    <a:pt x="22148" y="7341"/>
                  </a:lnTo>
                  <a:lnTo>
                    <a:pt x="22097" y="7139"/>
                  </a:lnTo>
                  <a:lnTo>
                    <a:pt x="21844" y="6810"/>
                  </a:lnTo>
                  <a:lnTo>
                    <a:pt x="21920" y="6658"/>
                  </a:lnTo>
                  <a:lnTo>
                    <a:pt x="21920" y="6278"/>
                  </a:lnTo>
                  <a:lnTo>
                    <a:pt x="21768" y="6253"/>
                  </a:lnTo>
                  <a:lnTo>
                    <a:pt x="21717" y="6480"/>
                  </a:lnTo>
                  <a:lnTo>
                    <a:pt x="21565" y="6581"/>
                  </a:lnTo>
                  <a:lnTo>
                    <a:pt x="21490" y="6709"/>
                  </a:lnTo>
                  <a:lnTo>
                    <a:pt x="21261" y="6658"/>
                  </a:lnTo>
                  <a:lnTo>
                    <a:pt x="21160" y="6506"/>
                  </a:lnTo>
                  <a:lnTo>
                    <a:pt x="21287" y="6329"/>
                  </a:lnTo>
                  <a:lnTo>
                    <a:pt x="21388" y="6455"/>
                  </a:lnTo>
                  <a:lnTo>
                    <a:pt x="21565" y="5974"/>
                  </a:lnTo>
                  <a:lnTo>
                    <a:pt x="21338" y="5797"/>
                  </a:lnTo>
                  <a:lnTo>
                    <a:pt x="20933" y="6000"/>
                  </a:lnTo>
                  <a:lnTo>
                    <a:pt x="20579" y="5721"/>
                  </a:lnTo>
                  <a:lnTo>
                    <a:pt x="20654" y="5569"/>
                  </a:lnTo>
                  <a:lnTo>
                    <a:pt x="20604" y="5316"/>
                  </a:lnTo>
                  <a:lnTo>
                    <a:pt x="20730" y="5265"/>
                  </a:lnTo>
                  <a:lnTo>
                    <a:pt x="20604" y="5139"/>
                  </a:lnTo>
                  <a:lnTo>
                    <a:pt x="20629" y="4860"/>
                  </a:lnTo>
                  <a:lnTo>
                    <a:pt x="20426" y="4658"/>
                  </a:lnTo>
                  <a:lnTo>
                    <a:pt x="20148" y="4556"/>
                  </a:lnTo>
                  <a:lnTo>
                    <a:pt x="20174" y="4329"/>
                  </a:lnTo>
                  <a:lnTo>
                    <a:pt x="19870" y="3797"/>
                  </a:lnTo>
                  <a:lnTo>
                    <a:pt x="19718" y="3519"/>
                  </a:lnTo>
                  <a:lnTo>
                    <a:pt x="18882" y="2279"/>
                  </a:lnTo>
                  <a:lnTo>
                    <a:pt x="19009" y="1570"/>
                  </a:lnTo>
                  <a:lnTo>
                    <a:pt x="19009" y="481"/>
                  </a:lnTo>
                  <a:lnTo>
                    <a:pt x="18401" y="380"/>
                  </a:lnTo>
                  <a:lnTo>
                    <a:pt x="18250" y="0"/>
                  </a:lnTo>
                  <a:lnTo>
                    <a:pt x="17616" y="254"/>
                  </a:lnTo>
                  <a:lnTo>
                    <a:pt x="17541" y="431"/>
                  </a:lnTo>
                  <a:lnTo>
                    <a:pt x="17794" y="582"/>
                  </a:lnTo>
                  <a:lnTo>
                    <a:pt x="17870" y="684"/>
                  </a:lnTo>
                  <a:lnTo>
                    <a:pt x="17718" y="962"/>
                  </a:lnTo>
                  <a:lnTo>
                    <a:pt x="17566" y="760"/>
                  </a:lnTo>
                  <a:lnTo>
                    <a:pt x="17389" y="1190"/>
                  </a:lnTo>
                  <a:lnTo>
                    <a:pt x="17110" y="1291"/>
                  </a:lnTo>
                  <a:lnTo>
                    <a:pt x="17085" y="1519"/>
                  </a:lnTo>
                  <a:lnTo>
                    <a:pt x="16959" y="1519"/>
                  </a:lnTo>
                  <a:lnTo>
                    <a:pt x="16857" y="1367"/>
                  </a:lnTo>
                  <a:lnTo>
                    <a:pt x="16806" y="1215"/>
                  </a:lnTo>
                  <a:lnTo>
                    <a:pt x="16199" y="2304"/>
                  </a:lnTo>
                  <a:lnTo>
                    <a:pt x="16275" y="2633"/>
                  </a:lnTo>
                  <a:lnTo>
                    <a:pt x="15971" y="2785"/>
                  </a:lnTo>
                  <a:lnTo>
                    <a:pt x="15719" y="2633"/>
                  </a:lnTo>
                  <a:lnTo>
                    <a:pt x="15719" y="2506"/>
                  </a:lnTo>
                  <a:lnTo>
                    <a:pt x="15895" y="2304"/>
                  </a:lnTo>
                  <a:lnTo>
                    <a:pt x="15617" y="2101"/>
                  </a:lnTo>
                  <a:lnTo>
                    <a:pt x="15440" y="2202"/>
                  </a:lnTo>
                  <a:lnTo>
                    <a:pt x="15136" y="2177"/>
                  </a:lnTo>
                  <a:lnTo>
                    <a:pt x="15490" y="2582"/>
                  </a:lnTo>
                  <a:lnTo>
                    <a:pt x="15516" y="2810"/>
                  </a:lnTo>
                  <a:lnTo>
                    <a:pt x="15668" y="2810"/>
                  </a:lnTo>
                  <a:lnTo>
                    <a:pt x="15794" y="3266"/>
                  </a:lnTo>
                  <a:lnTo>
                    <a:pt x="15339" y="3190"/>
                  </a:lnTo>
                  <a:lnTo>
                    <a:pt x="15314" y="3392"/>
                  </a:lnTo>
                  <a:lnTo>
                    <a:pt x="15060" y="3772"/>
                  </a:lnTo>
                  <a:lnTo>
                    <a:pt x="15288" y="3975"/>
                  </a:lnTo>
                  <a:lnTo>
                    <a:pt x="15288" y="4279"/>
                  </a:lnTo>
                  <a:lnTo>
                    <a:pt x="14909" y="4177"/>
                  </a:lnTo>
                  <a:lnTo>
                    <a:pt x="14807" y="4202"/>
                  </a:lnTo>
                  <a:lnTo>
                    <a:pt x="14680" y="4101"/>
                  </a:lnTo>
                  <a:lnTo>
                    <a:pt x="14554" y="4076"/>
                  </a:lnTo>
                  <a:lnTo>
                    <a:pt x="14478" y="4253"/>
                  </a:lnTo>
                  <a:lnTo>
                    <a:pt x="14706" y="4405"/>
                  </a:lnTo>
                  <a:lnTo>
                    <a:pt x="14807" y="4405"/>
                  </a:lnTo>
                  <a:lnTo>
                    <a:pt x="15035" y="4506"/>
                  </a:lnTo>
                  <a:lnTo>
                    <a:pt x="14959" y="4633"/>
                  </a:lnTo>
                  <a:lnTo>
                    <a:pt x="14630" y="4633"/>
                  </a:lnTo>
                  <a:lnTo>
                    <a:pt x="14504" y="4582"/>
                  </a:lnTo>
                  <a:lnTo>
                    <a:pt x="14275" y="4556"/>
                  </a:lnTo>
                  <a:lnTo>
                    <a:pt x="14225" y="4279"/>
                  </a:lnTo>
                  <a:lnTo>
                    <a:pt x="14048" y="4101"/>
                  </a:lnTo>
                  <a:lnTo>
                    <a:pt x="13997" y="3823"/>
                  </a:lnTo>
                  <a:lnTo>
                    <a:pt x="13744" y="3671"/>
                  </a:lnTo>
                  <a:lnTo>
                    <a:pt x="13491" y="3519"/>
                  </a:lnTo>
                  <a:lnTo>
                    <a:pt x="13465" y="3392"/>
                  </a:lnTo>
                  <a:lnTo>
                    <a:pt x="13845" y="3494"/>
                  </a:lnTo>
                  <a:lnTo>
                    <a:pt x="14225" y="3645"/>
                  </a:lnTo>
                  <a:lnTo>
                    <a:pt x="14807" y="3645"/>
                  </a:lnTo>
                  <a:lnTo>
                    <a:pt x="15085" y="3367"/>
                  </a:lnTo>
                  <a:lnTo>
                    <a:pt x="15111" y="3038"/>
                  </a:lnTo>
                  <a:lnTo>
                    <a:pt x="14934" y="2734"/>
                  </a:lnTo>
                  <a:lnTo>
                    <a:pt x="14605" y="2734"/>
                  </a:lnTo>
                  <a:lnTo>
                    <a:pt x="13896" y="2329"/>
                  </a:lnTo>
                  <a:lnTo>
                    <a:pt x="13541" y="2329"/>
                  </a:lnTo>
                  <a:lnTo>
                    <a:pt x="13465" y="2481"/>
                  </a:lnTo>
                  <a:lnTo>
                    <a:pt x="13339" y="2329"/>
                  </a:lnTo>
                  <a:lnTo>
                    <a:pt x="13339" y="2177"/>
                  </a:lnTo>
                  <a:lnTo>
                    <a:pt x="13136" y="2126"/>
                  </a:lnTo>
                  <a:lnTo>
                    <a:pt x="13035" y="2253"/>
                  </a:lnTo>
                  <a:lnTo>
                    <a:pt x="12858" y="2177"/>
                  </a:lnTo>
                  <a:lnTo>
                    <a:pt x="12731" y="2456"/>
                  </a:lnTo>
                  <a:lnTo>
                    <a:pt x="12909" y="2051"/>
                  </a:lnTo>
                  <a:lnTo>
                    <a:pt x="12605" y="1848"/>
                  </a:lnTo>
                  <a:lnTo>
                    <a:pt x="12200" y="1772"/>
                  </a:lnTo>
                  <a:lnTo>
                    <a:pt x="11871" y="1848"/>
                  </a:lnTo>
                  <a:lnTo>
                    <a:pt x="11315" y="2126"/>
                  </a:lnTo>
                  <a:lnTo>
                    <a:pt x="10707" y="2607"/>
                  </a:lnTo>
                  <a:lnTo>
                    <a:pt x="10302" y="2835"/>
                  </a:lnTo>
                  <a:lnTo>
                    <a:pt x="10201" y="3215"/>
                  </a:lnTo>
                  <a:lnTo>
                    <a:pt x="9366" y="4481"/>
                  </a:lnTo>
                  <a:lnTo>
                    <a:pt x="8860" y="5114"/>
                  </a:lnTo>
                  <a:lnTo>
                    <a:pt x="8302" y="5341"/>
                  </a:lnTo>
                  <a:lnTo>
                    <a:pt x="7948" y="5595"/>
                  </a:lnTo>
                  <a:lnTo>
                    <a:pt x="7721" y="5620"/>
                  </a:lnTo>
                  <a:lnTo>
                    <a:pt x="7569" y="6709"/>
                  </a:lnTo>
                  <a:lnTo>
                    <a:pt x="7442" y="6885"/>
                  </a:lnTo>
                  <a:lnTo>
                    <a:pt x="7620" y="7114"/>
                  </a:lnTo>
                  <a:lnTo>
                    <a:pt x="7442" y="7215"/>
                  </a:lnTo>
                  <a:lnTo>
                    <a:pt x="7847" y="7695"/>
                  </a:lnTo>
                  <a:lnTo>
                    <a:pt x="8151" y="7670"/>
                  </a:lnTo>
                  <a:lnTo>
                    <a:pt x="8379" y="7443"/>
                  </a:lnTo>
                  <a:lnTo>
                    <a:pt x="8835" y="7215"/>
                  </a:lnTo>
                  <a:lnTo>
                    <a:pt x="8835" y="7038"/>
                  </a:lnTo>
                  <a:lnTo>
                    <a:pt x="8910" y="6986"/>
                  </a:lnTo>
                  <a:lnTo>
                    <a:pt x="9011" y="7189"/>
                  </a:lnTo>
                  <a:lnTo>
                    <a:pt x="9011" y="7670"/>
                  </a:lnTo>
                  <a:lnTo>
                    <a:pt x="9163" y="7746"/>
                  </a:lnTo>
                  <a:lnTo>
                    <a:pt x="9112" y="7999"/>
                  </a:lnTo>
                  <a:lnTo>
                    <a:pt x="9240" y="8530"/>
                  </a:lnTo>
                  <a:lnTo>
                    <a:pt x="9214" y="8708"/>
                  </a:lnTo>
                  <a:lnTo>
                    <a:pt x="9315" y="9139"/>
                  </a:lnTo>
                  <a:lnTo>
                    <a:pt x="9645" y="9139"/>
                  </a:lnTo>
                  <a:lnTo>
                    <a:pt x="9720" y="8834"/>
                  </a:lnTo>
                  <a:lnTo>
                    <a:pt x="9922" y="8809"/>
                  </a:lnTo>
                  <a:lnTo>
                    <a:pt x="10100" y="8784"/>
                  </a:lnTo>
                  <a:lnTo>
                    <a:pt x="10252" y="8455"/>
                  </a:lnTo>
                  <a:lnTo>
                    <a:pt x="10378" y="7695"/>
                  </a:lnTo>
                  <a:lnTo>
                    <a:pt x="10302" y="7569"/>
                  </a:lnTo>
                  <a:lnTo>
                    <a:pt x="10480" y="7594"/>
                  </a:lnTo>
                  <a:lnTo>
                    <a:pt x="10758" y="7392"/>
                  </a:lnTo>
                  <a:lnTo>
                    <a:pt x="10252" y="7265"/>
                  </a:lnTo>
                  <a:lnTo>
                    <a:pt x="10252" y="7139"/>
                  </a:lnTo>
                  <a:lnTo>
                    <a:pt x="10834" y="7265"/>
                  </a:lnTo>
                  <a:lnTo>
                    <a:pt x="11011" y="7038"/>
                  </a:lnTo>
                  <a:lnTo>
                    <a:pt x="10581" y="6658"/>
                  </a:lnTo>
                  <a:lnTo>
                    <a:pt x="10581" y="5797"/>
                  </a:lnTo>
                  <a:lnTo>
                    <a:pt x="10732" y="5771"/>
                  </a:lnTo>
                  <a:lnTo>
                    <a:pt x="10860" y="5417"/>
                  </a:lnTo>
                  <a:lnTo>
                    <a:pt x="11492" y="4886"/>
                  </a:lnTo>
                  <a:lnTo>
                    <a:pt x="11391" y="4658"/>
                  </a:lnTo>
                  <a:lnTo>
                    <a:pt x="11593" y="4279"/>
                  </a:lnTo>
                  <a:lnTo>
                    <a:pt x="11997" y="4253"/>
                  </a:lnTo>
                  <a:lnTo>
                    <a:pt x="12200" y="4329"/>
                  </a:lnTo>
                  <a:lnTo>
                    <a:pt x="12225" y="4531"/>
                  </a:lnTo>
                  <a:lnTo>
                    <a:pt x="11568" y="5443"/>
                  </a:lnTo>
                  <a:lnTo>
                    <a:pt x="11391" y="5620"/>
                  </a:lnTo>
                  <a:lnTo>
                    <a:pt x="11517" y="6227"/>
                  </a:lnTo>
                  <a:lnTo>
                    <a:pt x="11517" y="6658"/>
                  </a:lnTo>
                  <a:lnTo>
                    <a:pt x="11820" y="6810"/>
                  </a:lnTo>
                  <a:lnTo>
                    <a:pt x="11896" y="6810"/>
                  </a:lnTo>
                  <a:lnTo>
                    <a:pt x="11921" y="6961"/>
                  </a:lnTo>
                  <a:lnTo>
                    <a:pt x="12301" y="6911"/>
                  </a:lnTo>
                  <a:lnTo>
                    <a:pt x="12377" y="6810"/>
                  </a:lnTo>
                  <a:lnTo>
                    <a:pt x="12807" y="6683"/>
                  </a:lnTo>
                  <a:lnTo>
                    <a:pt x="13035" y="6607"/>
                  </a:lnTo>
                  <a:lnTo>
                    <a:pt x="13187" y="6531"/>
                  </a:lnTo>
                  <a:lnTo>
                    <a:pt x="13212" y="6683"/>
                  </a:lnTo>
                  <a:lnTo>
                    <a:pt x="13541" y="6683"/>
                  </a:lnTo>
                  <a:lnTo>
                    <a:pt x="13668" y="6810"/>
                  </a:lnTo>
                  <a:lnTo>
                    <a:pt x="13161" y="6911"/>
                  </a:lnTo>
                  <a:lnTo>
                    <a:pt x="13161" y="7114"/>
                  </a:lnTo>
                  <a:lnTo>
                    <a:pt x="12504" y="7088"/>
                  </a:lnTo>
                  <a:lnTo>
                    <a:pt x="12048" y="7290"/>
                  </a:lnTo>
                  <a:lnTo>
                    <a:pt x="12048" y="7493"/>
                  </a:lnTo>
                  <a:lnTo>
                    <a:pt x="12124" y="7519"/>
                  </a:lnTo>
                  <a:lnTo>
                    <a:pt x="12048" y="7620"/>
                  </a:lnTo>
                  <a:lnTo>
                    <a:pt x="12200" y="7848"/>
                  </a:lnTo>
                  <a:lnTo>
                    <a:pt x="12351" y="7695"/>
                  </a:lnTo>
                  <a:lnTo>
                    <a:pt x="12326" y="7924"/>
                  </a:lnTo>
                  <a:lnTo>
                    <a:pt x="12301" y="8176"/>
                  </a:lnTo>
                  <a:lnTo>
                    <a:pt x="12225" y="8329"/>
                  </a:lnTo>
                  <a:lnTo>
                    <a:pt x="12124" y="8329"/>
                  </a:lnTo>
                  <a:lnTo>
                    <a:pt x="11946" y="8151"/>
                  </a:lnTo>
                  <a:lnTo>
                    <a:pt x="11871" y="7999"/>
                  </a:lnTo>
                  <a:lnTo>
                    <a:pt x="11542" y="8202"/>
                  </a:lnTo>
                  <a:lnTo>
                    <a:pt x="11517" y="8404"/>
                  </a:lnTo>
                  <a:lnTo>
                    <a:pt x="11467" y="8455"/>
                  </a:lnTo>
                  <a:lnTo>
                    <a:pt x="11492" y="8784"/>
                  </a:lnTo>
                  <a:lnTo>
                    <a:pt x="11492" y="9139"/>
                  </a:lnTo>
                  <a:lnTo>
                    <a:pt x="11340" y="9315"/>
                  </a:lnTo>
                  <a:lnTo>
                    <a:pt x="11239" y="9341"/>
                  </a:lnTo>
                  <a:lnTo>
                    <a:pt x="11441" y="9063"/>
                  </a:lnTo>
                  <a:lnTo>
                    <a:pt x="11416" y="9037"/>
                  </a:lnTo>
                  <a:lnTo>
                    <a:pt x="11188" y="9341"/>
                  </a:lnTo>
                  <a:lnTo>
                    <a:pt x="11239" y="9517"/>
                  </a:lnTo>
                  <a:lnTo>
                    <a:pt x="11062" y="9669"/>
                  </a:lnTo>
                  <a:lnTo>
                    <a:pt x="10860" y="9669"/>
                  </a:lnTo>
                  <a:lnTo>
                    <a:pt x="10860" y="9391"/>
                  </a:lnTo>
                  <a:lnTo>
                    <a:pt x="10657" y="9417"/>
                  </a:lnTo>
                  <a:lnTo>
                    <a:pt x="10176" y="9694"/>
                  </a:lnTo>
                  <a:lnTo>
                    <a:pt x="9872" y="9795"/>
                  </a:lnTo>
                  <a:lnTo>
                    <a:pt x="9670" y="9998"/>
                  </a:lnTo>
                  <a:lnTo>
                    <a:pt x="9492" y="9872"/>
                  </a:lnTo>
                  <a:lnTo>
                    <a:pt x="9492" y="9795"/>
                  </a:lnTo>
                  <a:lnTo>
                    <a:pt x="9189" y="9568"/>
                  </a:lnTo>
                  <a:lnTo>
                    <a:pt x="8835" y="9669"/>
                  </a:lnTo>
                  <a:lnTo>
                    <a:pt x="8784" y="9719"/>
                  </a:lnTo>
                  <a:lnTo>
                    <a:pt x="8682" y="9694"/>
                  </a:lnTo>
                  <a:lnTo>
                    <a:pt x="8682" y="9543"/>
                  </a:lnTo>
                  <a:lnTo>
                    <a:pt x="8455" y="9492"/>
                  </a:lnTo>
                  <a:lnTo>
                    <a:pt x="8277" y="9189"/>
                  </a:lnTo>
                  <a:lnTo>
                    <a:pt x="8455" y="8860"/>
                  </a:lnTo>
                  <a:lnTo>
                    <a:pt x="8505" y="8683"/>
                  </a:lnTo>
                  <a:lnTo>
                    <a:pt x="8758" y="8683"/>
                  </a:lnTo>
                  <a:lnTo>
                    <a:pt x="8758" y="8530"/>
                  </a:lnTo>
                  <a:lnTo>
                    <a:pt x="8581" y="8430"/>
                  </a:lnTo>
                  <a:lnTo>
                    <a:pt x="8581" y="8202"/>
                  </a:lnTo>
                  <a:lnTo>
                    <a:pt x="8733" y="8100"/>
                  </a:lnTo>
                  <a:lnTo>
                    <a:pt x="8758" y="7974"/>
                  </a:lnTo>
                  <a:lnTo>
                    <a:pt x="8657" y="7924"/>
                  </a:lnTo>
                  <a:lnTo>
                    <a:pt x="8404" y="8100"/>
                  </a:lnTo>
                  <a:lnTo>
                    <a:pt x="8176" y="8100"/>
                  </a:lnTo>
                  <a:lnTo>
                    <a:pt x="8025" y="8329"/>
                  </a:lnTo>
                  <a:lnTo>
                    <a:pt x="7974" y="8658"/>
                  </a:lnTo>
                  <a:lnTo>
                    <a:pt x="7999" y="8885"/>
                  </a:lnTo>
                  <a:lnTo>
                    <a:pt x="7999" y="9189"/>
                  </a:lnTo>
                  <a:lnTo>
                    <a:pt x="7974" y="9618"/>
                  </a:lnTo>
                  <a:lnTo>
                    <a:pt x="7771" y="9847"/>
                  </a:lnTo>
                  <a:lnTo>
                    <a:pt x="7746" y="9719"/>
                  </a:lnTo>
                  <a:lnTo>
                    <a:pt x="7442" y="9770"/>
                  </a:lnTo>
                  <a:lnTo>
                    <a:pt x="6986" y="9770"/>
                  </a:lnTo>
                  <a:lnTo>
                    <a:pt x="6986" y="9973"/>
                  </a:lnTo>
                  <a:lnTo>
                    <a:pt x="6835" y="10150"/>
                  </a:lnTo>
                  <a:lnTo>
                    <a:pt x="6860" y="9770"/>
                  </a:lnTo>
                  <a:lnTo>
                    <a:pt x="6405" y="10327"/>
                  </a:lnTo>
                  <a:lnTo>
                    <a:pt x="6405" y="10529"/>
                  </a:lnTo>
                  <a:lnTo>
                    <a:pt x="6252" y="10504"/>
                  </a:lnTo>
                  <a:lnTo>
                    <a:pt x="6176" y="10555"/>
                  </a:lnTo>
                  <a:lnTo>
                    <a:pt x="6000" y="10606"/>
                  </a:lnTo>
                  <a:lnTo>
                    <a:pt x="5797" y="10732"/>
                  </a:lnTo>
                  <a:lnTo>
                    <a:pt x="5519" y="10707"/>
                  </a:lnTo>
                  <a:lnTo>
                    <a:pt x="5417" y="11062"/>
                  </a:lnTo>
                  <a:lnTo>
                    <a:pt x="4936" y="11163"/>
                  </a:lnTo>
                  <a:lnTo>
                    <a:pt x="4860" y="11264"/>
                  </a:lnTo>
                  <a:lnTo>
                    <a:pt x="4556" y="11264"/>
                  </a:lnTo>
                  <a:lnTo>
                    <a:pt x="4506" y="11011"/>
                  </a:lnTo>
                  <a:lnTo>
                    <a:pt x="4329" y="10985"/>
                  </a:lnTo>
                  <a:lnTo>
                    <a:pt x="4278" y="11542"/>
                  </a:lnTo>
                  <a:lnTo>
                    <a:pt x="3847" y="11467"/>
                  </a:lnTo>
                  <a:lnTo>
                    <a:pt x="3847" y="11339"/>
                  </a:lnTo>
                  <a:lnTo>
                    <a:pt x="3316" y="11264"/>
                  </a:lnTo>
                  <a:lnTo>
                    <a:pt x="3215" y="11390"/>
                  </a:lnTo>
                  <a:lnTo>
                    <a:pt x="3190" y="11618"/>
                  </a:lnTo>
                  <a:lnTo>
                    <a:pt x="3468" y="11770"/>
                  </a:lnTo>
                  <a:lnTo>
                    <a:pt x="3570" y="11897"/>
                  </a:lnTo>
                  <a:lnTo>
                    <a:pt x="3721" y="11973"/>
                  </a:lnTo>
                  <a:lnTo>
                    <a:pt x="3822" y="12453"/>
                  </a:lnTo>
                  <a:lnTo>
                    <a:pt x="4050" y="12707"/>
                  </a:lnTo>
                  <a:lnTo>
                    <a:pt x="3671" y="13871"/>
                  </a:lnTo>
                  <a:lnTo>
                    <a:pt x="3442" y="13947"/>
                  </a:lnTo>
                  <a:lnTo>
                    <a:pt x="2279" y="13517"/>
                  </a:lnTo>
                  <a:lnTo>
                    <a:pt x="2126" y="13314"/>
                  </a:lnTo>
                  <a:lnTo>
                    <a:pt x="1924" y="13390"/>
                  </a:lnTo>
                  <a:lnTo>
                    <a:pt x="1620" y="13289"/>
                  </a:lnTo>
                  <a:lnTo>
                    <a:pt x="1443" y="13112"/>
                  </a:lnTo>
                  <a:lnTo>
                    <a:pt x="1266" y="13238"/>
                  </a:lnTo>
                  <a:lnTo>
                    <a:pt x="937" y="13213"/>
                  </a:lnTo>
                  <a:lnTo>
                    <a:pt x="861" y="13339"/>
                  </a:lnTo>
                  <a:lnTo>
                    <a:pt x="886" y="13821"/>
                  </a:lnTo>
                  <a:lnTo>
                    <a:pt x="709" y="14403"/>
                  </a:lnTo>
                  <a:lnTo>
                    <a:pt x="304" y="14858"/>
                  </a:lnTo>
                  <a:lnTo>
                    <a:pt x="152" y="14909"/>
                  </a:lnTo>
                  <a:lnTo>
                    <a:pt x="76" y="15213"/>
                  </a:lnTo>
                  <a:lnTo>
                    <a:pt x="228" y="15364"/>
                  </a:lnTo>
                  <a:lnTo>
                    <a:pt x="127" y="15871"/>
                  </a:lnTo>
                  <a:lnTo>
                    <a:pt x="0" y="16048"/>
                  </a:lnTo>
                  <a:lnTo>
                    <a:pt x="279" y="16098"/>
                  </a:lnTo>
                  <a:lnTo>
                    <a:pt x="456" y="16200"/>
                  </a:lnTo>
                  <a:lnTo>
                    <a:pt x="607" y="16149"/>
                  </a:lnTo>
                  <a:lnTo>
                    <a:pt x="861" y="16327"/>
                  </a:lnTo>
                  <a:lnTo>
                    <a:pt x="962" y="16883"/>
                  </a:lnTo>
                  <a:lnTo>
                    <a:pt x="1114" y="16959"/>
                  </a:lnTo>
                  <a:lnTo>
                    <a:pt x="1367" y="16782"/>
                  </a:lnTo>
                  <a:lnTo>
                    <a:pt x="2000" y="16858"/>
                  </a:lnTo>
                  <a:lnTo>
                    <a:pt x="2329" y="17010"/>
                  </a:lnTo>
                  <a:lnTo>
                    <a:pt x="2632" y="16984"/>
                  </a:lnTo>
                  <a:lnTo>
                    <a:pt x="2861" y="16732"/>
                  </a:lnTo>
                  <a:lnTo>
                    <a:pt x="3215" y="16782"/>
                  </a:lnTo>
                  <a:lnTo>
                    <a:pt x="3215" y="16554"/>
                  </a:lnTo>
                  <a:lnTo>
                    <a:pt x="3645" y="16327"/>
                  </a:lnTo>
                  <a:lnTo>
                    <a:pt x="3544" y="15896"/>
                  </a:lnTo>
                  <a:lnTo>
                    <a:pt x="4227" y="15339"/>
                  </a:lnTo>
                  <a:lnTo>
                    <a:pt x="4759" y="15288"/>
                  </a:lnTo>
                  <a:lnTo>
                    <a:pt x="5114" y="15086"/>
                  </a:lnTo>
                  <a:lnTo>
                    <a:pt x="5139" y="14883"/>
                  </a:lnTo>
                  <a:lnTo>
                    <a:pt x="5088" y="14808"/>
                  </a:lnTo>
                  <a:lnTo>
                    <a:pt x="5164" y="14554"/>
                  </a:lnTo>
                  <a:lnTo>
                    <a:pt x="5595" y="14352"/>
                  </a:lnTo>
                  <a:lnTo>
                    <a:pt x="6000" y="14580"/>
                  </a:lnTo>
                  <a:lnTo>
                    <a:pt x="6354" y="14757"/>
                  </a:lnTo>
                  <a:lnTo>
                    <a:pt x="6784" y="14478"/>
                  </a:lnTo>
                  <a:lnTo>
                    <a:pt x="7139" y="14377"/>
                  </a:lnTo>
                  <a:lnTo>
                    <a:pt x="7265" y="14226"/>
                  </a:lnTo>
                  <a:lnTo>
                    <a:pt x="7746" y="14428"/>
                  </a:lnTo>
                  <a:lnTo>
                    <a:pt x="7847" y="14656"/>
                  </a:lnTo>
                  <a:lnTo>
                    <a:pt x="7872" y="14985"/>
                  </a:lnTo>
                  <a:lnTo>
                    <a:pt x="8050" y="15086"/>
                  </a:lnTo>
                  <a:lnTo>
                    <a:pt x="8100" y="15263"/>
                  </a:lnTo>
                  <a:lnTo>
                    <a:pt x="8277" y="15288"/>
                  </a:lnTo>
                  <a:lnTo>
                    <a:pt x="8302" y="15491"/>
                  </a:lnTo>
                  <a:lnTo>
                    <a:pt x="8809" y="15922"/>
                  </a:lnTo>
                  <a:lnTo>
                    <a:pt x="8910" y="15922"/>
                  </a:lnTo>
                  <a:lnTo>
                    <a:pt x="9240" y="16251"/>
                  </a:lnTo>
                  <a:lnTo>
                    <a:pt x="9416" y="16251"/>
                  </a:lnTo>
                  <a:lnTo>
                    <a:pt x="9442" y="16402"/>
                  </a:lnTo>
                  <a:lnTo>
                    <a:pt x="9543" y="16529"/>
                  </a:lnTo>
                  <a:lnTo>
                    <a:pt x="9720" y="16554"/>
                  </a:lnTo>
                  <a:lnTo>
                    <a:pt x="9872" y="17111"/>
                  </a:lnTo>
                  <a:lnTo>
                    <a:pt x="9745" y="17137"/>
                  </a:lnTo>
                  <a:lnTo>
                    <a:pt x="9670" y="17389"/>
                  </a:lnTo>
                  <a:lnTo>
                    <a:pt x="9720" y="17516"/>
                  </a:lnTo>
                  <a:lnTo>
                    <a:pt x="9821" y="17542"/>
                  </a:lnTo>
                  <a:lnTo>
                    <a:pt x="10024" y="17339"/>
                  </a:lnTo>
                  <a:lnTo>
                    <a:pt x="10075" y="17111"/>
                  </a:lnTo>
                  <a:lnTo>
                    <a:pt x="10252" y="17061"/>
                  </a:lnTo>
                  <a:lnTo>
                    <a:pt x="10252" y="16833"/>
                  </a:lnTo>
                  <a:lnTo>
                    <a:pt x="10075" y="16681"/>
                  </a:lnTo>
                  <a:lnTo>
                    <a:pt x="10075" y="16453"/>
                  </a:lnTo>
                  <a:lnTo>
                    <a:pt x="10226" y="16327"/>
                  </a:lnTo>
                  <a:lnTo>
                    <a:pt x="10277" y="16402"/>
                  </a:lnTo>
                  <a:lnTo>
                    <a:pt x="10530" y="16453"/>
                  </a:lnTo>
                  <a:lnTo>
                    <a:pt x="10758" y="16732"/>
                  </a:lnTo>
                  <a:lnTo>
                    <a:pt x="10783" y="16402"/>
                  </a:lnTo>
                  <a:lnTo>
                    <a:pt x="10480" y="16149"/>
                  </a:lnTo>
                  <a:lnTo>
                    <a:pt x="10378" y="16149"/>
                  </a:lnTo>
                  <a:lnTo>
                    <a:pt x="10327" y="16023"/>
                  </a:lnTo>
                  <a:lnTo>
                    <a:pt x="9821" y="15846"/>
                  </a:lnTo>
                  <a:lnTo>
                    <a:pt x="9897" y="15592"/>
                  </a:lnTo>
                  <a:lnTo>
                    <a:pt x="9517" y="15592"/>
                  </a:lnTo>
                  <a:lnTo>
                    <a:pt x="9163" y="15213"/>
                  </a:lnTo>
                  <a:lnTo>
                    <a:pt x="9112" y="14883"/>
                  </a:lnTo>
                  <a:lnTo>
                    <a:pt x="8581" y="14327"/>
                  </a:lnTo>
                  <a:lnTo>
                    <a:pt x="8581" y="14200"/>
                  </a:lnTo>
                  <a:lnTo>
                    <a:pt x="8733" y="14099"/>
                  </a:lnTo>
                  <a:lnTo>
                    <a:pt x="8632" y="13871"/>
                  </a:lnTo>
                  <a:lnTo>
                    <a:pt x="9087" y="13719"/>
                  </a:lnTo>
                  <a:lnTo>
                    <a:pt x="9163" y="13795"/>
                  </a:lnTo>
                  <a:lnTo>
                    <a:pt x="9062" y="13922"/>
                  </a:lnTo>
                  <a:lnTo>
                    <a:pt x="9189" y="14276"/>
                  </a:lnTo>
                  <a:lnTo>
                    <a:pt x="9315" y="13922"/>
                  </a:lnTo>
                  <a:lnTo>
                    <a:pt x="9467" y="13998"/>
                  </a:lnTo>
                  <a:lnTo>
                    <a:pt x="9568" y="14352"/>
                  </a:lnTo>
                  <a:lnTo>
                    <a:pt x="9695" y="14478"/>
                  </a:lnTo>
                  <a:lnTo>
                    <a:pt x="9645" y="14529"/>
                  </a:lnTo>
                  <a:lnTo>
                    <a:pt x="10024" y="14833"/>
                  </a:lnTo>
                  <a:lnTo>
                    <a:pt x="10556" y="15187"/>
                  </a:lnTo>
                  <a:lnTo>
                    <a:pt x="10657" y="15238"/>
                  </a:lnTo>
                  <a:lnTo>
                    <a:pt x="10783" y="15339"/>
                  </a:lnTo>
                  <a:lnTo>
                    <a:pt x="11087" y="15567"/>
                  </a:lnTo>
                  <a:lnTo>
                    <a:pt x="11188" y="15643"/>
                  </a:lnTo>
                  <a:lnTo>
                    <a:pt x="11087" y="16428"/>
                  </a:lnTo>
                  <a:lnTo>
                    <a:pt x="11315" y="16529"/>
                  </a:lnTo>
                  <a:lnTo>
                    <a:pt x="11366" y="16706"/>
                  </a:lnTo>
                  <a:lnTo>
                    <a:pt x="11340" y="16706"/>
                  </a:lnTo>
                  <a:lnTo>
                    <a:pt x="11593" y="17010"/>
                  </a:lnTo>
                  <a:lnTo>
                    <a:pt x="11694" y="16984"/>
                  </a:lnTo>
                  <a:lnTo>
                    <a:pt x="11795" y="17061"/>
                  </a:lnTo>
                  <a:lnTo>
                    <a:pt x="11669" y="17036"/>
                  </a:lnTo>
                  <a:lnTo>
                    <a:pt x="11795" y="17389"/>
                  </a:lnTo>
                  <a:lnTo>
                    <a:pt x="11946" y="17313"/>
                  </a:lnTo>
                  <a:lnTo>
                    <a:pt x="12351" y="17263"/>
                  </a:lnTo>
                  <a:lnTo>
                    <a:pt x="12554" y="17441"/>
                  </a:lnTo>
                  <a:lnTo>
                    <a:pt x="12833" y="17516"/>
                  </a:lnTo>
                  <a:lnTo>
                    <a:pt x="12959" y="17617"/>
                  </a:lnTo>
                  <a:lnTo>
                    <a:pt x="13060" y="17744"/>
                  </a:lnTo>
                  <a:lnTo>
                    <a:pt x="13060" y="17567"/>
                  </a:lnTo>
                  <a:lnTo>
                    <a:pt x="12934" y="17364"/>
                  </a:lnTo>
                  <a:lnTo>
                    <a:pt x="12605" y="17111"/>
                  </a:lnTo>
                  <a:lnTo>
                    <a:pt x="12453" y="17036"/>
                  </a:lnTo>
                  <a:lnTo>
                    <a:pt x="12428" y="16959"/>
                  </a:lnTo>
                  <a:lnTo>
                    <a:pt x="12504" y="16732"/>
                  </a:lnTo>
                  <a:lnTo>
                    <a:pt x="12301" y="16453"/>
                  </a:lnTo>
                  <a:lnTo>
                    <a:pt x="12377" y="16251"/>
                  </a:lnTo>
                  <a:lnTo>
                    <a:pt x="12428" y="16251"/>
                  </a:lnTo>
                  <a:lnTo>
                    <a:pt x="12428" y="16352"/>
                  </a:lnTo>
                  <a:lnTo>
                    <a:pt x="12580" y="16377"/>
                  </a:lnTo>
                  <a:lnTo>
                    <a:pt x="12655" y="16503"/>
                  </a:lnTo>
                  <a:lnTo>
                    <a:pt x="12807" y="16529"/>
                  </a:lnTo>
                  <a:lnTo>
                    <a:pt x="12681" y="16428"/>
                  </a:lnTo>
                  <a:lnTo>
                    <a:pt x="12630" y="16377"/>
                  </a:lnTo>
                  <a:lnTo>
                    <a:pt x="12706" y="16377"/>
                  </a:lnTo>
                  <a:lnTo>
                    <a:pt x="12884" y="16478"/>
                  </a:lnTo>
                  <a:lnTo>
                    <a:pt x="12909" y="16478"/>
                  </a:lnTo>
                  <a:lnTo>
                    <a:pt x="12731" y="16327"/>
                  </a:lnTo>
                  <a:lnTo>
                    <a:pt x="12782" y="16276"/>
                  </a:lnTo>
                  <a:lnTo>
                    <a:pt x="13035" y="16428"/>
                  </a:lnTo>
                  <a:lnTo>
                    <a:pt x="12934" y="16276"/>
                  </a:lnTo>
                  <a:lnTo>
                    <a:pt x="12807" y="16200"/>
                  </a:lnTo>
                  <a:lnTo>
                    <a:pt x="12782" y="16124"/>
                  </a:lnTo>
                  <a:lnTo>
                    <a:pt x="12934" y="16124"/>
                  </a:lnTo>
                  <a:lnTo>
                    <a:pt x="13035" y="16048"/>
                  </a:lnTo>
                  <a:lnTo>
                    <a:pt x="13161" y="16023"/>
                  </a:lnTo>
                  <a:lnTo>
                    <a:pt x="13339" y="15972"/>
                  </a:lnTo>
                  <a:lnTo>
                    <a:pt x="13465" y="16023"/>
                  </a:lnTo>
                  <a:lnTo>
                    <a:pt x="13566" y="16098"/>
                  </a:lnTo>
                  <a:lnTo>
                    <a:pt x="13566" y="15997"/>
                  </a:lnTo>
                  <a:lnTo>
                    <a:pt x="13694" y="15947"/>
                  </a:lnTo>
                  <a:lnTo>
                    <a:pt x="13694" y="15769"/>
                  </a:lnTo>
                  <a:lnTo>
                    <a:pt x="13795" y="15668"/>
                  </a:lnTo>
                  <a:lnTo>
                    <a:pt x="13795" y="15415"/>
                  </a:lnTo>
                  <a:lnTo>
                    <a:pt x="13921" y="15339"/>
                  </a:lnTo>
                  <a:lnTo>
                    <a:pt x="14275" y="15415"/>
                  </a:lnTo>
                  <a:lnTo>
                    <a:pt x="14124" y="15137"/>
                  </a:lnTo>
                  <a:lnTo>
                    <a:pt x="13997" y="15086"/>
                  </a:lnTo>
                  <a:lnTo>
                    <a:pt x="14149" y="14934"/>
                  </a:lnTo>
                  <a:lnTo>
                    <a:pt x="14200" y="14681"/>
                  </a:lnTo>
                  <a:lnTo>
                    <a:pt x="14326" y="14605"/>
                  </a:lnTo>
                  <a:lnTo>
                    <a:pt x="14326" y="14478"/>
                  </a:lnTo>
                  <a:lnTo>
                    <a:pt x="14376" y="14023"/>
                  </a:lnTo>
                  <a:lnTo>
                    <a:pt x="14402" y="13821"/>
                  </a:lnTo>
                  <a:lnTo>
                    <a:pt x="14478" y="13795"/>
                  </a:lnTo>
                  <a:lnTo>
                    <a:pt x="14478" y="13922"/>
                  </a:lnTo>
                  <a:lnTo>
                    <a:pt x="14605" y="13871"/>
                  </a:lnTo>
                  <a:lnTo>
                    <a:pt x="14605" y="13694"/>
                  </a:lnTo>
                  <a:lnTo>
                    <a:pt x="14630" y="13542"/>
                  </a:lnTo>
                  <a:lnTo>
                    <a:pt x="14807" y="13314"/>
                  </a:lnTo>
                  <a:lnTo>
                    <a:pt x="14959" y="13061"/>
                  </a:lnTo>
                  <a:lnTo>
                    <a:pt x="15212" y="12985"/>
                  </a:lnTo>
                  <a:lnTo>
                    <a:pt x="15237" y="13112"/>
                  </a:lnTo>
                  <a:lnTo>
                    <a:pt x="15465" y="13213"/>
                  </a:lnTo>
                  <a:lnTo>
                    <a:pt x="15668" y="13137"/>
                  </a:lnTo>
                  <a:lnTo>
                    <a:pt x="15870" y="13112"/>
                  </a:lnTo>
                  <a:lnTo>
                    <a:pt x="15870" y="13162"/>
                  </a:lnTo>
                  <a:lnTo>
                    <a:pt x="15541" y="13567"/>
                  </a:lnTo>
                  <a:lnTo>
                    <a:pt x="15845" y="13567"/>
                  </a:lnTo>
                  <a:lnTo>
                    <a:pt x="15971" y="13643"/>
                  </a:lnTo>
                  <a:lnTo>
                    <a:pt x="15946" y="13719"/>
                  </a:lnTo>
                  <a:lnTo>
                    <a:pt x="15946" y="13897"/>
                  </a:lnTo>
                  <a:lnTo>
                    <a:pt x="16225" y="13897"/>
                  </a:lnTo>
                  <a:lnTo>
                    <a:pt x="16401" y="13643"/>
                  </a:lnTo>
                  <a:lnTo>
                    <a:pt x="16579" y="13517"/>
                  </a:lnTo>
                  <a:lnTo>
                    <a:pt x="16529" y="13364"/>
                  </a:lnTo>
                  <a:lnTo>
                    <a:pt x="16250" y="13112"/>
                  </a:lnTo>
                  <a:lnTo>
                    <a:pt x="16047" y="13112"/>
                  </a:lnTo>
                  <a:lnTo>
                    <a:pt x="15971" y="13061"/>
                  </a:lnTo>
                  <a:lnTo>
                    <a:pt x="16300" y="12959"/>
                  </a:lnTo>
                  <a:lnTo>
                    <a:pt x="16554" y="12707"/>
                  </a:lnTo>
                  <a:lnTo>
                    <a:pt x="16731" y="12631"/>
                  </a:lnTo>
                  <a:lnTo>
                    <a:pt x="17085" y="12327"/>
                  </a:lnTo>
                  <a:lnTo>
                    <a:pt x="17237" y="12302"/>
                  </a:lnTo>
                  <a:lnTo>
                    <a:pt x="17566" y="12175"/>
                  </a:lnTo>
                  <a:lnTo>
                    <a:pt x="17211" y="12605"/>
                  </a:lnTo>
                  <a:lnTo>
                    <a:pt x="17389" y="12707"/>
                  </a:lnTo>
                  <a:lnTo>
                    <a:pt x="17237" y="12934"/>
                  </a:lnTo>
                  <a:lnTo>
                    <a:pt x="17211" y="13137"/>
                  </a:lnTo>
                  <a:lnTo>
                    <a:pt x="17035" y="13314"/>
                  </a:lnTo>
                  <a:lnTo>
                    <a:pt x="17161" y="13314"/>
                  </a:lnTo>
                  <a:lnTo>
                    <a:pt x="17313" y="13517"/>
                  </a:lnTo>
                  <a:lnTo>
                    <a:pt x="17414" y="13466"/>
                  </a:lnTo>
                  <a:lnTo>
                    <a:pt x="18300" y="13821"/>
                  </a:lnTo>
                  <a:lnTo>
                    <a:pt x="18300" y="13846"/>
                  </a:lnTo>
                  <a:lnTo>
                    <a:pt x="18730" y="13972"/>
                  </a:lnTo>
                  <a:lnTo>
                    <a:pt x="18933" y="14023"/>
                  </a:lnTo>
                  <a:lnTo>
                    <a:pt x="19161" y="14327"/>
                  </a:lnTo>
                  <a:lnTo>
                    <a:pt x="19161" y="14554"/>
                  </a:lnTo>
                  <a:lnTo>
                    <a:pt x="19364" y="14302"/>
                  </a:lnTo>
                  <a:lnTo>
                    <a:pt x="19490" y="14327"/>
                  </a:lnTo>
                  <a:lnTo>
                    <a:pt x="19692" y="14453"/>
                  </a:lnTo>
                  <a:lnTo>
                    <a:pt x="20021" y="14732"/>
                  </a:lnTo>
                  <a:lnTo>
                    <a:pt x="19945" y="14833"/>
                  </a:lnTo>
                  <a:lnTo>
                    <a:pt x="20148" y="14985"/>
                  </a:lnTo>
                  <a:lnTo>
                    <a:pt x="20426" y="14959"/>
                  </a:lnTo>
                  <a:lnTo>
                    <a:pt x="20629" y="15086"/>
                  </a:lnTo>
                  <a:lnTo>
                    <a:pt x="20856" y="15288"/>
                  </a:lnTo>
                  <a:lnTo>
                    <a:pt x="21388" y="15238"/>
                  </a:lnTo>
                  <a:lnTo>
                    <a:pt x="21490" y="15112"/>
                  </a:lnTo>
                  <a:lnTo>
                    <a:pt x="21591" y="14883"/>
                  </a:lnTo>
                  <a:lnTo>
                    <a:pt x="21819" y="14631"/>
                  </a:lnTo>
                  <a:lnTo>
                    <a:pt x="21920" y="14757"/>
                  </a:lnTo>
                  <a:lnTo>
                    <a:pt x="21869" y="14833"/>
                  </a:lnTo>
                  <a:lnTo>
                    <a:pt x="21996" y="14883"/>
                  </a:lnTo>
                  <a:lnTo>
                    <a:pt x="21945" y="14985"/>
                  </a:lnTo>
                  <a:lnTo>
                    <a:pt x="22300" y="15086"/>
                  </a:lnTo>
                  <a:lnTo>
                    <a:pt x="22198" y="14808"/>
                  </a:lnTo>
                  <a:lnTo>
                    <a:pt x="22300" y="14605"/>
                  </a:lnTo>
                  <a:lnTo>
                    <a:pt x="22224" y="14149"/>
                  </a:lnTo>
                  <a:lnTo>
                    <a:pt x="22325" y="13998"/>
                  </a:lnTo>
                  <a:lnTo>
                    <a:pt x="22527" y="13972"/>
                  </a:lnTo>
                  <a:lnTo>
                    <a:pt x="22300" y="13821"/>
                  </a:lnTo>
                  <a:lnTo>
                    <a:pt x="22122" y="13922"/>
                  </a:lnTo>
                  <a:lnTo>
                    <a:pt x="21641" y="13567"/>
                  </a:lnTo>
                  <a:lnTo>
                    <a:pt x="20983" y="13162"/>
                  </a:lnTo>
                  <a:lnTo>
                    <a:pt x="20629" y="12605"/>
                  </a:lnTo>
                  <a:lnTo>
                    <a:pt x="20502" y="12605"/>
                  </a:lnTo>
                  <a:lnTo>
                    <a:pt x="20553" y="12352"/>
                  </a:lnTo>
                  <a:lnTo>
                    <a:pt x="20579" y="11897"/>
                  </a:lnTo>
                  <a:lnTo>
                    <a:pt x="20806" y="11744"/>
                  </a:lnTo>
                  <a:lnTo>
                    <a:pt x="20856" y="11542"/>
                  </a:lnTo>
                  <a:lnTo>
                    <a:pt x="20654" y="11441"/>
                  </a:lnTo>
                  <a:lnTo>
                    <a:pt x="20604" y="11264"/>
                  </a:lnTo>
                  <a:lnTo>
                    <a:pt x="20224" y="10960"/>
                  </a:lnTo>
                  <a:lnTo>
                    <a:pt x="19996" y="11062"/>
                  </a:lnTo>
                  <a:lnTo>
                    <a:pt x="19945" y="10884"/>
                  </a:lnTo>
                  <a:lnTo>
                    <a:pt x="19616" y="10808"/>
                  </a:lnTo>
                  <a:lnTo>
                    <a:pt x="19743" y="10555"/>
                  </a:lnTo>
                  <a:lnTo>
                    <a:pt x="19616" y="10428"/>
                  </a:lnTo>
                  <a:lnTo>
                    <a:pt x="19667" y="9847"/>
                  </a:lnTo>
                  <a:lnTo>
                    <a:pt x="19870" y="9998"/>
                  </a:lnTo>
                  <a:lnTo>
                    <a:pt x="20097" y="9998"/>
                  </a:lnTo>
                  <a:lnTo>
                    <a:pt x="20123" y="9897"/>
                  </a:lnTo>
                  <a:lnTo>
                    <a:pt x="19945" y="9644"/>
                  </a:lnTo>
                  <a:lnTo>
                    <a:pt x="20046" y="9543"/>
                  </a:lnTo>
                  <a:lnTo>
                    <a:pt x="20199" y="9088"/>
                  </a:lnTo>
                  <a:lnTo>
                    <a:pt x="20401" y="8809"/>
                  </a:lnTo>
                  <a:lnTo>
                    <a:pt x="20426" y="8935"/>
                  </a:lnTo>
                  <a:lnTo>
                    <a:pt x="20654" y="8759"/>
                  </a:lnTo>
                  <a:lnTo>
                    <a:pt x="21110" y="8607"/>
                  </a:lnTo>
                  <a:lnTo>
                    <a:pt x="21186" y="8708"/>
                  </a:lnTo>
                  <a:lnTo>
                    <a:pt x="21490" y="8759"/>
                  </a:lnTo>
                  <a:lnTo>
                    <a:pt x="21565" y="8658"/>
                  </a:lnTo>
                  <a:lnTo>
                    <a:pt x="21641" y="8708"/>
                  </a:lnTo>
                  <a:lnTo>
                    <a:pt x="21920" y="8632"/>
                  </a:lnTo>
                  <a:lnTo>
                    <a:pt x="21895" y="8505"/>
                  </a:lnTo>
                  <a:lnTo>
                    <a:pt x="21970" y="8329"/>
                  </a:lnTo>
                  <a:lnTo>
                    <a:pt x="22300" y="8253"/>
                  </a:lnTo>
                  <a:lnTo>
                    <a:pt x="22476" y="8075"/>
                  </a:lnTo>
                  <a:lnTo>
                    <a:pt x="22705" y="8126"/>
                  </a:lnTo>
                  <a:lnTo>
                    <a:pt x="22958" y="8075"/>
                  </a:lnTo>
                  <a:lnTo>
                    <a:pt x="22983" y="7848"/>
                  </a:lnTo>
                  <a:lnTo>
                    <a:pt x="23110" y="7848"/>
                  </a:lnTo>
                  <a:lnTo>
                    <a:pt x="23236" y="7594"/>
                  </a:lnTo>
                  <a:lnTo>
                    <a:pt x="23185" y="741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" name="Freeform 23"/>
            <p:cNvSpPr>
              <a:spLocks noChangeArrowheads="1"/>
            </p:cNvSpPr>
            <p:nvPr/>
          </p:nvSpPr>
          <p:spPr bwMode="auto">
            <a:xfrm>
              <a:off x="2443" y="4528"/>
              <a:ext cx="51" cy="45"/>
            </a:xfrm>
            <a:custGeom>
              <a:avLst/>
              <a:gdLst>
                <a:gd name="T0" fmla="*/ 0 w 230"/>
                <a:gd name="T1" fmla="*/ 0 h 203"/>
                <a:gd name="T2" fmla="*/ 0 w 230"/>
                <a:gd name="T3" fmla="*/ 75 h 203"/>
                <a:gd name="T4" fmla="*/ 101 w 230"/>
                <a:gd name="T5" fmla="*/ 101 h 203"/>
                <a:gd name="T6" fmla="*/ 127 w 230"/>
                <a:gd name="T7" fmla="*/ 202 h 203"/>
                <a:gd name="T8" fmla="*/ 229 w 230"/>
                <a:gd name="T9" fmla="*/ 176 h 203"/>
                <a:gd name="T10" fmla="*/ 152 w 230"/>
                <a:gd name="T11" fmla="*/ 0 h 203"/>
                <a:gd name="T12" fmla="*/ 0 w 230"/>
                <a:gd name="T13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0" h="203">
                  <a:moveTo>
                    <a:pt x="0" y="0"/>
                  </a:moveTo>
                  <a:lnTo>
                    <a:pt x="0" y="75"/>
                  </a:lnTo>
                  <a:lnTo>
                    <a:pt x="101" y="101"/>
                  </a:lnTo>
                  <a:lnTo>
                    <a:pt x="127" y="202"/>
                  </a:lnTo>
                  <a:lnTo>
                    <a:pt x="229" y="176"/>
                  </a:lnTo>
                  <a:lnTo>
                    <a:pt x="152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8" name="Freeform 24"/>
            <p:cNvSpPr>
              <a:spLocks noChangeArrowheads="1"/>
            </p:cNvSpPr>
            <p:nvPr/>
          </p:nvSpPr>
          <p:spPr bwMode="auto">
            <a:xfrm>
              <a:off x="1399" y="2680"/>
              <a:ext cx="68" cy="68"/>
            </a:xfrm>
            <a:custGeom>
              <a:avLst/>
              <a:gdLst>
                <a:gd name="T0" fmla="*/ 304 w 305"/>
                <a:gd name="T1" fmla="*/ 153 h 305"/>
                <a:gd name="T2" fmla="*/ 301 w 305"/>
                <a:gd name="T3" fmla="*/ 181 h 305"/>
                <a:gd name="T4" fmla="*/ 294 w 305"/>
                <a:gd name="T5" fmla="*/ 209 h 305"/>
                <a:gd name="T6" fmla="*/ 282 w 305"/>
                <a:gd name="T7" fmla="*/ 234 h 305"/>
                <a:gd name="T8" fmla="*/ 265 w 305"/>
                <a:gd name="T9" fmla="*/ 257 h 305"/>
                <a:gd name="T10" fmla="*/ 244 w 305"/>
                <a:gd name="T11" fmla="*/ 276 h 305"/>
                <a:gd name="T12" fmla="*/ 217 w 305"/>
                <a:gd name="T13" fmla="*/ 291 h 305"/>
                <a:gd name="T14" fmla="*/ 186 w 305"/>
                <a:gd name="T15" fmla="*/ 301 h 305"/>
                <a:gd name="T16" fmla="*/ 151 w 305"/>
                <a:gd name="T17" fmla="*/ 304 h 305"/>
                <a:gd name="T18" fmla="*/ 123 w 305"/>
                <a:gd name="T19" fmla="*/ 301 h 305"/>
                <a:gd name="T20" fmla="*/ 96 w 305"/>
                <a:gd name="T21" fmla="*/ 291 h 305"/>
                <a:gd name="T22" fmla="*/ 70 w 305"/>
                <a:gd name="T23" fmla="*/ 276 h 305"/>
                <a:gd name="T24" fmla="*/ 47 w 305"/>
                <a:gd name="T25" fmla="*/ 257 h 305"/>
                <a:gd name="T26" fmla="*/ 28 w 305"/>
                <a:gd name="T27" fmla="*/ 234 h 305"/>
                <a:gd name="T28" fmla="*/ 13 w 305"/>
                <a:gd name="T29" fmla="*/ 209 h 305"/>
                <a:gd name="T30" fmla="*/ 3 w 305"/>
                <a:gd name="T31" fmla="*/ 181 h 305"/>
                <a:gd name="T32" fmla="*/ 0 w 305"/>
                <a:gd name="T33" fmla="*/ 153 h 305"/>
                <a:gd name="T34" fmla="*/ 3 w 305"/>
                <a:gd name="T35" fmla="*/ 125 h 305"/>
                <a:gd name="T36" fmla="*/ 13 w 305"/>
                <a:gd name="T37" fmla="*/ 97 h 305"/>
                <a:gd name="T38" fmla="*/ 28 w 305"/>
                <a:gd name="T39" fmla="*/ 72 h 305"/>
                <a:gd name="T40" fmla="*/ 47 w 305"/>
                <a:gd name="T41" fmla="*/ 48 h 305"/>
                <a:gd name="T42" fmla="*/ 70 w 305"/>
                <a:gd name="T43" fmla="*/ 29 h 305"/>
                <a:gd name="T44" fmla="*/ 96 w 305"/>
                <a:gd name="T45" fmla="*/ 14 h 305"/>
                <a:gd name="T46" fmla="*/ 123 w 305"/>
                <a:gd name="T47" fmla="*/ 4 h 305"/>
                <a:gd name="T48" fmla="*/ 151 w 305"/>
                <a:gd name="T49" fmla="*/ 0 h 305"/>
                <a:gd name="T50" fmla="*/ 186 w 305"/>
                <a:gd name="T51" fmla="*/ 4 h 305"/>
                <a:gd name="T52" fmla="*/ 217 w 305"/>
                <a:gd name="T53" fmla="*/ 14 h 305"/>
                <a:gd name="T54" fmla="*/ 244 w 305"/>
                <a:gd name="T55" fmla="*/ 29 h 305"/>
                <a:gd name="T56" fmla="*/ 265 w 305"/>
                <a:gd name="T57" fmla="*/ 48 h 305"/>
                <a:gd name="T58" fmla="*/ 282 w 305"/>
                <a:gd name="T59" fmla="*/ 72 h 305"/>
                <a:gd name="T60" fmla="*/ 294 w 305"/>
                <a:gd name="T61" fmla="*/ 97 h 305"/>
                <a:gd name="T62" fmla="*/ 301 w 305"/>
                <a:gd name="T63" fmla="*/ 125 h 305"/>
                <a:gd name="T64" fmla="*/ 304 w 305"/>
                <a:gd name="T65" fmla="*/ 153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05" h="305">
                  <a:moveTo>
                    <a:pt x="304" y="153"/>
                  </a:moveTo>
                  <a:lnTo>
                    <a:pt x="304" y="153"/>
                  </a:lnTo>
                  <a:lnTo>
                    <a:pt x="303" y="168"/>
                  </a:lnTo>
                  <a:lnTo>
                    <a:pt x="301" y="181"/>
                  </a:lnTo>
                  <a:lnTo>
                    <a:pt x="298" y="195"/>
                  </a:lnTo>
                  <a:lnTo>
                    <a:pt x="294" y="209"/>
                  </a:lnTo>
                  <a:lnTo>
                    <a:pt x="289" y="222"/>
                  </a:lnTo>
                  <a:lnTo>
                    <a:pt x="282" y="234"/>
                  </a:lnTo>
                  <a:lnTo>
                    <a:pt x="274" y="246"/>
                  </a:lnTo>
                  <a:lnTo>
                    <a:pt x="265" y="257"/>
                  </a:lnTo>
                  <a:lnTo>
                    <a:pt x="255" y="267"/>
                  </a:lnTo>
                  <a:lnTo>
                    <a:pt x="244" y="276"/>
                  </a:lnTo>
                  <a:lnTo>
                    <a:pt x="231" y="285"/>
                  </a:lnTo>
                  <a:lnTo>
                    <a:pt x="217" y="291"/>
                  </a:lnTo>
                  <a:lnTo>
                    <a:pt x="202" y="297"/>
                  </a:lnTo>
                  <a:lnTo>
                    <a:pt x="186" y="301"/>
                  </a:lnTo>
                  <a:lnTo>
                    <a:pt x="169" y="304"/>
                  </a:lnTo>
                  <a:lnTo>
                    <a:pt x="151" y="304"/>
                  </a:lnTo>
                  <a:lnTo>
                    <a:pt x="137" y="304"/>
                  </a:lnTo>
                  <a:lnTo>
                    <a:pt x="123" y="301"/>
                  </a:lnTo>
                  <a:lnTo>
                    <a:pt x="109" y="297"/>
                  </a:lnTo>
                  <a:lnTo>
                    <a:pt x="96" y="291"/>
                  </a:lnTo>
                  <a:lnTo>
                    <a:pt x="83" y="285"/>
                  </a:lnTo>
                  <a:lnTo>
                    <a:pt x="70" y="276"/>
                  </a:lnTo>
                  <a:lnTo>
                    <a:pt x="58" y="267"/>
                  </a:lnTo>
                  <a:lnTo>
                    <a:pt x="47" y="257"/>
                  </a:lnTo>
                  <a:lnTo>
                    <a:pt x="37" y="246"/>
                  </a:lnTo>
                  <a:lnTo>
                    <a:pt x="28" y="234"/>
                  </a:lnTo>
                  <a:lnTo>
                    <a:pt x="20" y="222"/>
                  </a:lnTo>
                  <a:lnTo>
                    <a:pt x="13" y="209"/>
                  </a:lnTo>
                  <a:lnTo>
                    <a:pt x="7" y="195"/>
                  </a:lnTo>
                  <a:lnTo>
                    <a:pt x="3" y="181"/>
                  </a:lnTo>
                  <a:lnTo>
                    <a:pt x="1" y="168"/>
                  </a:lnTo>
                  <a:lnTo>
                    <a:pt x="0" y="153"/>
                  </a:lnTo>
                  <a:lnTo>
                    <a:pt x="1" y="139"/>
                  </a:lnTo>
                  <a:lnTo>
                    <a:pt x="3" y="125"/>
                  </a:lnTo>
                  <a:lnTo>
                    <a:pt x="7" y="111"/>
                  </a:lnTo>
                  <a:lnTo>
                    <a:pt x="13" y="97"/>
                  </a:lnTo>
                  <a:lnTo>
                    <a:pt x="20" y="84"/>
                  </a:lnTo>
                  <a:lnTo>
                    <a:pt x="28" y="72"/>
                  </a:lnTo>
                  <a:lnTo>
                    <a:pt x="37" y="60"/>
                  </a:lnTo>
                  <a:lnTo>
                    <a:pt x="47" y="48"/>
                  </a:lnTo>
                  <a:lnTo>
                    <a:pt x="58" y="38"/>
                  </a:lnTo>
                  <a:lnTo>
                    <a:pt x="70" y="29"/>
                  </a:lnTo>
                  <a:lnTo>
                    <a:pt x="83" y="21"/>
                  </a:lnTo>
                  <a:lnTo>
                    <a:pt x="96" y="14"/>
                  </a:lnTo>
                  <a:lnTo>
                    <a:pt x="109" y="8"/>
                  </a:lnTo>
                  <a:lnTo>
                    <a:pt x="123" y="4"/>
                  </a:lnTo>
                  <a:lnTo>
                    <a:pt x="137" y="1"/>
                  </a:lnTo>
                  <a:lnTo>
                    <a:pt x="151" y="0"/>
                  </a:lnTo>
                  <a:lnTo>
                    <a:pt x="169" y="1"/>
                  </a:lnTo>
                  <a:lnTo>
                    <a:pt x="186" y="4"/>
                  </a:lnTo>
                  <a:lnTo>
                    <a:pt x="202" y="8"/>
                  </a:lnTo>
                  <a:lnTo>
                    <a:pt x="217" y="14"/>
                  </a:lnTo>
                  <a:lnTo>
                    <a:pt x="231" y="21"/>
                  </a:lnTo>
                  <a:lnTo>
                    <a:pt x="244" y="29"/>
                  </a:lnTo>
                  <a:lnTo>
                    <a:pt x="255" y="38"/>
                  </a:lnTo>
                  <a:lnTo>
                    <a:pt x="265" y="48"/>
                  </a:lnTo>
                  <a:lnTo>
                    <a:pt x="274" y="60"/>
                  </a:lnTo>
                  <a:lnTo>
                    <a:pt x="282" y="72"/>
                  </a:lnTo>
                  <a:lnTo>
                    <a:pt x="289" y="84"/>
                  </a:lnTo>
                  <a:lnTo>
                    <a:pt x="294" y="97"/>
                  </a:lnTo>
                  <a:lnTo>
                    <a:pt x="298" y="111"/>
                  </a:lnTo>
                  <a:lnTo>
                    <a:pt x="301" y="125"/>
                  </a:lnTo>
                  <a:lnTo>
                    <a:pt x="303" y="139"/>
                  </a:lnTo>
                  <a:lnTo>
                    <a:pt x="304" y="153"/>
                  </a:lnTo>
                </a:path>
              </a:pathLst>
            </a:custGeom>
            <a:solidFill>
              <a:srgbClr val="FFFE1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39" name="Gruppierung 38"/>
          <p:cNvGrpSpPr/>
          <p:nvPr/>
        </p:nvGrpSpPr>
        <p:grpSpPr>
          <a:xfrm>
            <a:off x="8252944" y="0"/>
            <a:ext cx="900000" cy="899999"/>
            <a:chOff x="8252944" y="0"/>
            <a:chExt cx="900000" cy="899999"/>
          </a:xfrm>
          <a:solidFill>
            <a:srgbClr val="253F61"/>
          </a:solidFill>
        </p:grpSpPr>
        <p:sp>
          <p:nvSpPr>
            <p:cNvPr id="40" name="Rechteck 39"/>
            <p:cNvSpPr/>
            <p:nvPr/>
          </p:nvSpPr>
          <p:spPr>
            <a:xfrm>
              <a:off x="8252944" y="0"/>
              <a:ext cx="900000" cy="899999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/>
                <a:t>   </a:t>
              </a:r>
            </a:p>
          </p:txBody>
        </p:sp>
        <p:sp>
          <p:nvSpPr>
            <p:cNvPr id="41" name="Textfeld 40"/>
            <p:cNvSpPr txBox="1"/>
            <p:nvPr/>
          </p:nvSpPr>
          <p:spPr>
            <a:xfrm>
              <a:off x="8252944" y="169668"/>
              <a:ext cx="891056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>
                  <a:solidFill>
                    <a:schemeClr val="bg1"/>
                  </a:solidFill>
                </a:rPr>
                <a:t>m5</a:t>
              </a:r>
            </a:p>
          </p:txBody>
        </p:sp>
      </p:grpSp>
      <p:sp>
        <p:nvSpPr>
          <p:cNvPr id="43" name="Rechteck 42"/>
          <p:cNvSpPr/>
          <p:nvPr/>
        </p:nvSpPr>
        <p:spPr>
          <a:xfrm>
            <a:off x="2159000" y="6494502"/>
            <a:ext cx="699755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900">
                <a:solidFill>
                  <a:srgbClr val="595959"/>
                </a:solidFill>
              </a:rPr>
              <a:t>Image: EUROfusion, CC BY 4.0, www.euro-fusion.org</a:t>
            </a:r>
          </a:p>
        </p:txBody>
      </p:sp>
    </p:spTree>
    <p:extLst>
      <p:ext uri="{BB962C8B-B14F-4D97-AF65-F5344CB8AC3E}">
        <p14:creationId xmlns:p14="http://schemas.microsoft.com/office/powerpoint/2010/main" val="139412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0" y="900000"/>
            <a:ext cx="9144000" cy="5580000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/>
          <p:cNvSpPr/>
          <p:nvPr/>
        </p:nvSpPr>
        <p:spPr>
          <a:xfrm>
            <a:off x="4131733" y="1862667"/>
            <a:ext cx="4394200" cy="40724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   </a:t>
            </a:r>
          </a:p>
        </p:txBody>
      </p:sp>
      <p:sp>
        <p:nvSpPr>
          <p:cNvPr id="50" name="Rechteck 49"/>
          <p:cNvSpPr/>
          <p:nvPr/>
        </p:nvSpPr>
        <p:spPr>
          <a:xfrm>
            <a:off x="360000" y="900000"/>
            <a:ext cx="3154945" cy="5580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   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9704111" y="8944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/>
          </a:p>
        </p:txBody>
      </p:sp>
      <p:sp>
        <p:nvSpPr>
          <p:cNvPr id="16" name="Textfeld 15"/>
          <p:cNvSpPr txBox="1"/>
          <p:nvPr/>
        </p:nvSpPr>
        <p:spPr>
          <a:xfrm>
            <a:off x="541458" y="1008063"/>
            <a:ext cx="2973487" cy="54784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400">
                <a:solidFill>
                  <a:schemeClr val="tx1">
                    <a:lumMod val="65000"/>
                    <a:lumOff val="35000"/>
                  </a:schemeClr>
                </a:solidFill>
              </a:rPr>
              <a:t>JET’S HIGHLIGHTS</a:t>
            </a:r>
          </a:p>
          <a:p>
            <a:endParaRPr lang="de-DE" sz="1200"/>
          </a:p>
          <a:p>
            <a:pPr marL="171450" indent="-171450">
              <a:buFont typeface="Arial"/>
              <a:buChar char="•"/>
            </a:pPr>
            <a:r>
              <a:rPr lang="de-DE" sz="2000">
                <a:solidFill>
                  <a:schemeClr val="tx1">
                    <a:lumMod val="65000"/>
                    <a:lumOff val="35000"/>
                  </a:schemeClr>
                </a:solidFill>
              </a:rPr>
              <a:t>The first tokamak to achieve controlled deuterium-tritium fusion power (1991) </a:t>
            </a:r>
          </a:p>
          <a:p>
            <a:pPr marL="171450" indent="-171450">
              <a:buFont typeface="Arial"/>
              <a:buChar char="•"/>
            </a:pPr>
            <a:r>
              <a:rPr lang="de-DE" sz="2000">
                <a:solidFill>
                  <a:schemeClr val="tx1">
                    <a:lumMod val="65000"/>
                    <a:lumOff val="35000"/>
                  </a:schemeClr>
                </a:solidFill>
              </a:rPr>
              <a:t>The only device currently capable of using deuterium and tritium </a:t>
            </a:r>
            <a:br>
              <a:rPr lang="de-DE" sz="200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2000">
                <a:solidFill>
                  <a:schemeClr val="tx1">
                    <a:lumMod val="65000"/>
                    <a:lumOff val="35000"/>
                  </a:schemeClr>
                </a:solidFill>
              </a:rPr>
              <a:t>fuel </a:t>
            </a:r>
          </a:p>
          <a:p>
            <a:pPr marL="171450" indent="-171450">
              <a:buFont typeface="Arial"/>
              <a:buChar char="•"/>
            </a:pPr>
            <a:r>
              <a:rPr lang="de-DE" sz="2000">
                <a:solidFill>
                  <a:schemeClr val="tx1">
                    <a:lumMod val="65000"/>
                    <a:lumOff val="35000"/>
                  </a:schemeClr>
                </a:solidFill>
              </a:rPr>
              <a:t>World record of </a:t>
            </a:r>
            <a:br>
              <a:rPr lang="de-DE" sz="200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2000">
                <a:solidFill>
                  <a:schemeClr val="tx1">
                    <a:lumMod val="65000"/>
                    <a:lumOff val="35000"/>
                  </a:schemeClr>
                </a:solidFill>
              </a:rPr>
              <a:t>16 megawatts of fusion power (1997). This proved that large amounts of power can be produced from fusion; results can be scaled up to ITER and power plants.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9440333" y="4089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/>
          </a:p>
        </p:txBody>
      </p:sp>
      <p:sp>
        <p:nvSpPr>
          <p:cNvPr id="11" name="Textfeld 10"/>
          <p:cNvSpPr txBox="1"/>
          <p:nvPr/>
        </p:nvSpPr>
        <p:spPr>
          <a:xfrm>
            <a:off x="9431867" y="2692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4267" y="1989138"/>
            <a:ext cx="4061404" cy="3796268"/>
          </a:xfrm>
          <a:prstGeom prst="rect">
            <a:avLst/>
          </a:prstGeom>
        </p:spPr>
      </p:pic>
      <p:grpSp>
        <p:nvGrpSpPr>
          <p:cNvPr id="18" name="Gruppierung 17"/>
          <p:cNvGrpSpPr/>
          <p:nvPr/>
        </p:nvGrpSpPr>
        <p:grpSpPr>
          <a:xfrm>
            <a:off x="8252944" y="0"/>
            <a:ext cx="900000" cy="899999"/>
            <a:chOff x="8252944" y="0"/>
            <a:chExt cx="900000" cy="899999"/>
          </a:xfrm>
          <a:solidFill>
            <a:srgbClr val="253F61"/>
          </a:solidFill>
        </p:grpSpPr>
        <p:sp>
          <p:nvSpPr>
            <p:cNvPr id="19" name="Rechteck 18"/>
            <p:cNvSpPr/>
            <p:nvPr/>
          </p:nvSpPr>
          <p:spPr>
            <a:xfrm>
              <a:off x="8252944" y="0"/>
              <a:ext cx="900000" cy="899999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/>
                <a:t>   </a:t>
              </a:r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8252944" y="169668"/>
              <a:ext cx="891056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>
                  <a:solidFill>
                    <a:schemeClr val="bg1"/>
                  </a:solidFill>
                </a:rPr>
                <a:t>m5</a:t>
              </a:r>
            </a:p>
          </p:txBody>
        </p:sp>
      </p:grpSp>
      <p:sp>
        <p:nvSpPr>
          <p:cNvPr id="14" name="Rechteck 13"/>
          <p:cNvSpPr/>
          <p:nvPr/>
        </p:nvSpPr>
        <p:spPr>
          <a:xfrm>
            <a:off x="2159000" y="6494502"/>
            <a:ext cx="699755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900">
                <a:solidFill>
                  <a:srgbClr val="595959"/>
                </a:solidFill>
              </a:rPr>
              <a:t>Graphic: EUROfusion, CC BY 4.0, www.euro-fusion.org</a:t>
            </a:r>
          </a:p>
        </p:txBody>
      </p:sp>
    </p:spTree>
    <p:extLst>
      <p:ext uri="{BB962C8B-B14F-4D97-AF65-F5344CB8AC3E}">
        <p14:creationId xmlns:p14="http://schemas.microsoft.com/office/powerpoint/2010/main" val="580409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0" y="900000"/>
            <a:ext cx="9144000" cy="5580000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0" name="Rechteck 49"/>
          <p:cNvSpPr/>
          <p:nvPr/>
        </p:nvSpPr>
        <p:spPr>
          <a:xfrm>
            <a:off x="360000" y="900000"/>
            <a:ext cx="3154945" cy="5580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   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9704111" y="8944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/>
          </a:p>
        </p:txBody>
      </p:sp>
      <p:sp>
        <p:nvSpPr>
          <p:cNvPr id="16" name="Textfeld 15"/>
          <p:cNvSpPr txBox="1"/>
          <p:nvPr/>
        </p:nvSpPr>
        <p:spPr>
          <a:xfrm>
            <a:off x="541458" y="1008063"/>
            <a:ext cx="2912941" cy="51706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>
                <a:solidFill>
                  <a:schemeClr val="tx1">
                    <a:lumMod val="65000"/>
                    <a:lumOff val="35000"/>
                  </a:schemeClr>
                </a:solidFill>
              </a:rPr>
              <a:t>JET’S SPECIFICATIONS</a:t>
            </a:r>
          </a:p>
          <a:p>
            <a:endParaRPr lang="de-DE" sz="2000"/>
          </a:p>
          <a:p>
            <a:pPr marL="177800" indent="-177800">
              <a:buFont typeface="Arial"/>
              <a:buChar char="•"/>
            </a:pPr>
            <a:r>
              <a:rPr lang="de-DE" sz="2000">
                <a:solidFill>
                  <a:schemeClr val="tx1">
                    <a:lumMod val="65000"/>
                    <a:lumOff val="35000"/>
                  </a:schemeClr>
                </a:solidFill>
              </a:rPr>
              <a:t>Plasma volume: 80 m</a:t>
            </a:r>
            <a:r>
              <a:rPr lang="de-DE" sz="2000" baseline="30000">
                <a:solidFill>
                  <a:schemeClr val="tx1">
                    <a:lumMod val="65000"/>
                    <a:lumOff val="35000"/>
                  </a:schemeClr>
                </a:solidFill>
              </a:rPr>
              <a:t>3</a:t>
            </a:r>
          </a:p>
          <a:p>
            <a:pPr marL="144000" indent="-177800">
              <a:buFont typeface="Arial"/>
              <a:buChar char="•"/>
            </a:pPr>
            <a:r>
              <a:rPr lang="de-DE" sz="2000">
                <a:solidFill>
                  <a:schemeClr val="tx1">
                    <a:lumMod val="65000"/>
                    <a:lumOff val="35000"/>
                  </a:schemeClr>
                </a:solidFill>
              </a:rPr>
              <a:t>Plasma radius 3 metres (major) / </a:t>
            </a:r>
            <a:br>
              <a:rPr lang="de-DE" sz="200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2000">
                <a:solidFill>
                  <a:schemeClr val="tx1">
                    <a:lumMod val="65000"/>
                    <a:lumOff val="35000"/>
                  </a:schemeClr>
                </a:solidFill>
              </a:rPr>
              <a:t>0.9 metres (minor) </a:t>
            </a:r>
          </a:p>
          <a:p>
            <a:pPr marL="177800" indent="-177800">
              <a:buFont typeface="Arial"/>
              <a:buChar char="•"/>
            </a:pPr>
            <a:r>
              <a:rPr lang="de-DE" sz="2000">
                <a:solidFill>
                  <a:schemeClr val="tx1">
                    <a:lumMod val="65000"/>
                    <a:lumOff val="35000"/>
                  </a:schemeClr>
                </a:solidFill>
              </a:rPr>
              <a:t>Magnetic field: up to </a:t>
            </a:r>
            <a:br>
              <a:rPr lang="de-DE" sz="200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2000">
                <a:solidFill>
                  <a:schemeClr val="tx1">
                    <a:lumMod val="65000"/>
                    <a:lumOff val="35000"/>
                  </a:schemeClr>
                </a:solidFill>
              </a:rPr>
              <a:t>3.5 Tesla </a:t>
            </a:r>
          </a:p>
          <a:p>
            <a:pPr marL="177800" indent="-177800">
              <a:buFont typeface="Arial"/>
              <a:buChar char="•"/>
            </a:pPr>
            <a:r>
              <a:rPr lang="de-DE" sz="2000">
                <a:solidFill>
                  <a:schemeClr val="tx1">
                    <a:lumMod val="65000"/>
                    <a:lumOff val="35000"/>
                  </a:schemeClr>
                </a:solidFill>
              </a:rPr>
              <a:t>Core temperature: up to </a:t>
            </a:r>
            <a:br>
              <a:rPr lang="de-DE" sz="200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2000">
                <a:solidFill>
                  <a:schemeClr val="tx1">
                    <a:lumMod val="65000"/>
                    <a:lumOff val="35000"/>
                  </a:schemeClr>
                </a:solidFill>
              </a:rPr>
              <a:t>200 million degrees C </a:t>
            </a:r>
          </a:p>
          <a:p>
            <a:pPr marL="177800" indent="-177800">
              <a:buFont typeface="Arial"/>
              <a:buChar char="•"/>
            </a:pPr>
            <a:r>
              <a:rPr lang="de-DE" sz="2000">
                <a:solidFill>
                  <a:schemeClr val="tx1">
                    <a:lumMod val="65000"/>
                    <a:lumOff val="35000"/>
                  </a:schemeClr>
                </a:solidFill>
              </a:rPr>
              <a:t>Pulse length: up to </a:t>
            </a:r>
            <a:br>
              <a:rPr lang="de-DE" sz="200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2000">
                <a:solidFill>
                  <a:schemeClr val="tx1">
                    <a:lumMod val="65000"/>
                    <a:lumOff val="35000"/>
                  </a:schemeClr>
                </a:solidFill>
              </a:rPr>
              <a:t>60 seconds </a:t>
            </a:r>
          </a:p>
          <a:p>
            <a:pPr marL="177800" indent="-177800">
              <a:buFont typeface="Arial"/>
              <a:buChar char="•"/>
            </a:pPr>
            <a:r>
              <a:rPr lang="de-DE" sz="2000">
                <a:solidFill>
                  <a:schemeClr val="tx1">
                    <a:lumMod val="65000"/>
                    <a:lumOff val="35000"/>
                  </a:schemeClr>
                </a:solidFill>
              </a:rPr>
              <a:t>Materials: Inconel (vessel), beryllium (wall), tungsten (divertor) </a:t>
            </a: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 rotWithShape="1">
          <a:blip r:embed="rId3"/>
          <a:srcRect t="-5592" b="11269"/>
          <a:stretch/>
        </p:blipFill>
        <p:spPr>
          <a:xfrm>
            <a:off x="3514944" y="546383"/>
            <a:ext cx="4738000" cy="5933617"/>
          </a:xfrm>
          <a:prstGeom prst="rect">
            <a:avLst/>
          </a:prstGeom>
        </p:spPr>
      </p:pic>
      <p:grpSp>
        <p:nvGrpSpPr>
          <p:cNvPr id="10" name="Gruppierung 9"/>
          <p:cNvGrpSpPr/>
          <p:nvPr/>
        </p:nvGrpSpPr>
        <p:grpSpPr>
          <a:xfrm>
            <a:off x="8252944" y="0"/>
            <a:ext cx="900000" cy="899999"/>
            <a:chOff x="8252944" y="0"/>
            <a:chExt cx="900000" cy="899999"/>
          </a:xfrm>
          <a:solidFill>
            <a:srgbClr val="253F61"/>
          </a:solidFill>
        </p:grpSpPr>
        <p:sp>
          <p:nvSpPr>
            <p:cNvPr id="11" name="Rechteck 10"/>
            <p:cNvSpPr/>
            <p:nvPr/>
          </p:nvSpPr>
          <p:spPr>
            <a:xfrm>
              <a:off x="8252944" y="0"/>
              <a:ext cx="900000" cy="899999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/>
                <a:t>   </a:t>
              </a: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8252944" y="169668"/>
              <a:ext cx="891056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>
                  <a:solidFill>
                    <a:schemeClr val="bg1"/>
                  </a:solidFill>
                </a:rPr>
                <a:t>m5</a:t>
              </a:r>
            </a:p>
          </p:txBody>
        </p:sp>
      </p:grpSp>
      <p:sp>
        <p:nvSpPr>
          <p:cNvPr id="14" name="Rechteck 13"/>
          <p:cNvSpPr/>
          <p:nvPr/>
        </p:nvSpPr>
        <p:spPr>
          <a:xfrm>
            <a:off x="2159000" y="6494502"/>
            <a:ext cx="699755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900">
                <a:solidFill>
                  <a:srgbClr val="595959"/>
                </a:solidFill>
              </a:rPr>
              <a:t>Image: EUROfusion, CC BY 4.0, www.euro-fusion.org</a:t>
            </a:r>
          </a:p>
        </p:txBody>
      </p:sp>
    </p:spTree>
    <p:extLst>
      <p:ext uri="{BB962C8B-B14F-4D97-AF65-F5344CB8AC3E}">
        <p14:creationId xmlns:p14="http://schemas.microsoft.com/office/powerpoint/2010/main" val="2824610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0" y="900000"/>
            <a:ext cx="9144000" cy="5580000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9704111" y="8944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/>
          </a:p>
        </p:txBody>
      </p:sp>
      <p:pic>
        <p:nvPicPr>
          <p:cNvPr id="3" name="Bild 2" descr="CP10j-124-06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9999"/>
            <a:ext cx="5088756" cy="3519601"/>
          </a:xfrm>
          <a:prstGeom prst="rect">
            <a:avLst/>
          </a:prstGeom>
        </p:spPr>
      </p:pic>
      <p:sp>
        <p:nvSpPr>
          <p:cNvPr id="50" name="Rechteck 49"/>
          <p:cNvSpPr/>
          <p:nvPr/>
        </p:nvSpPr>
        <p:spPr>
          <a:xfrm>
            <a:off x="5097999" y="899999"/>
            <a:ext cx="3154945" cy="5580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   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5279457" y="1008062"/>
            <a:ext cx="2769009" cy="39395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>
                <a:solidFill>
                  <a:schemeClr val="tx1">
                    <a:lumMod val="65000"/>
                    <a:lumOff val="35000"/>
                  </a:schemeClr>
                </a:solidFill>
              </a:rPr>
              <a:t>REMOTE HANDLING </a:t>
            </a:r>
          </a:p>
          <a:p>
            <a:endParaRPr lang="de-DE" sz="2000"/>
          </a:p>
          <a:p>
            <a:r>
              <a:rPr lang="de-DE" sz="2000">
                <a:solidFill>
                  <a:schemeClr val="tx1">
                    <a:lumMod val="65000"/>
                    <a:lumOff val="35000"/>
                  </a:schemeClr>
                </a:solidFill>
              </a:rPr>
              <a:t>JET’s remote-controlled maintenance system has allowed many engineering modifications to keep pace with scientific progress. Recent installation of the ‘ITER-like’ inner wall is a good example.</a:t>
            </a:r>
          </a:p>
        </p:txBody>
      </p:sp>
      <p:grpSp>
        <p:nvGrpSpPr>
          <p:cNvPr id="17" name="Gruppierung 16"/>
          <p:cNvGrpSpPr/>
          <p:nvPr/>
        </p:nvGrpSpPr>
        <p:grpSpPr>
          <a:xfrm>
            <a:off x="8252944" y="0"/>
            <a:ext cx="900000" cy="899999"/>
            <a:chOff x="8252944" y="0"/>
            <a:chExt cx="900000" cy="899999"/>
          </a:xfrm>
          <a:solidFill>
            <a:srgbClr val="253F61"/>
          </a:solidFill>
        </p:grpSpPr>
        <p:sp>
          <p:nvSpPr>
            <p:cNvPr id="18" name="Rechteck 17"/>
            <p:cNvSpPr/>
            <p:nvPr/>
          </p:nvSpPr>
          <p:spPr>
            <a:xfrm>
              <a:off x="8252944" y="0"/>
              <a:ext cx="900000" cy="899999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/>
                <a:t>   </a:t>
              </a:r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8252944" y="169668"/>
              <a:ext cx="891056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>
                  <a:solidFill>
                    <a:schemeClr val="bg1"/>
                  </a:solidFill>
                </a:rPr>
                <a:t>m5</a:t>
              </a:r>
            </a:p>
          </p:txBody>
        </p:sp>
      </p:grpSp>
      <p:sp>
        <p:nvSpPr>
          <p:cNvPr id="13" name="Rechteck 12"/>
          <p:cNvSpPr/>
          <p:nvPr/>
        </p:nvSpPr>
        <p:spPr>
          <a:xfrm>
            <a:off x="2159000" y="6494502"/>
            <a:ext cx="699755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900">
                <a:solidFill>
                  <a:srgbClr val="595959"/>
                </a:solidFill>
              </a:rPr>
              <a:t>Image: EUROfusion, CC BY 4.0, www.euro-fusion.org</a:t>
            </a:r>
          </a:p>
        </p:txBody>
      </p:sp>
    </p:spTree>
    <p:extLst>
      <p:ext uri="{BB962C8B-B14F-4D97-AF65-F5344CB8AC3E}">
        <p14:creationId xmlns:p14="http://schemas.microsoft.com/office/powerpoint/2010/main" val="112214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0" y="900000"/>
            <a:ext cx="9144000" cy="5580000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Bild 1" descr="People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530" y="903777"/>
            <a:ext cx="5634469" cy="3592023"/>
          </a:xfrm>
          <a:prstGeom prst="rect">
            <a:avLst/>
          </a:prstGeom>
        </p:spPr>
      </p:pic>
      <p:sp>
        <p:nvSpPr>
          <p:cNvPr id="50" name="Rechteck 49"/>
          <p:cNvSpPr/>
          <p:nvPr/>
        </p:nvSpPr>
        <p:spPr>
          <a:xfrm>
            <a:off x="360000" y="900000"/>
            <a:ext cx="3154945" cy="5580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   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9704111" y="8944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/>
          </a:p>
        </p:txBody>
      </p:sp>
      <p:sp>
        <p:nvSpPr>
          <p:cNvPr id="16" name="Textfeld 15"/>
          <p:cNvSpPr txBox="1"/>
          <p:nvPr/>
        </p:nvSpPr>
        <p:spPr>
          <a:xfrm>
            <a:off x="541458" y="1008063"/>
            <a:ext cx="2912941" cy="26161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>
                <a:solidFill>
                  <a:schemeClr val="tx1">
                    <a:lumMod val="65000"/>
                    <a:lumOff val="35000"/>
                  </a:schemeClr>
                </a:solidFill>
              </a:rPr>
              <a:t>A EUROPEAN SUCCESS STORY </a:t>
            </a:r>
          </a:p>
          <a:p>
            <a:endParaRPr lang="de-DE" sz="1400"/>
          </a:p>
          <a:p>
            <a:r>
              <a:rPr lang="de-DE" sz="2000">
                <a:solidFill>
                  <a:schemeClr val="tx1">
                    <a:lumMod val="65000"/>
                    <a:lumOff val="35000"/>
                  </a:schemeClr>
                </a:solidFill>
              </a:rPr>
              <a:t>Researchers come from </a:t>
            </a:r>
            <a:br>
              <a:rPr lang="de-DE" sz="200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2000">
                <a:solidFill>
                  <a:schemeClr val="tx1">
                    <a:lumMod val="65000"/>
                    <a:lumOff val="35000"/>
                  </a:schemeClr>
                </a:solidFill>
              </a:rPr>
              <a:t>30 European countries to use JET. Over 350 scientists and engineers contribute</a:t>
            </a:r>
            <a:br>
              <a:rPr lang="de-DE" sz="200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2000">
                <a:solidFill>
                  <a:schemeClr val="tx1">
                    <a:lumMod val="65000"/>
                    <a:lumOff val="35000"/>
                  </a:schemeClr>
                </a:solidFill>
              </a:rPr>
              <a:t>to the programme. </a:t>
            </a:r>
          </a:p>
        </p:txBody>
      </p:sp>
      <p:grpSp>
        <p:nvGrpSpPr>
          <p:cNvPr id="10" name="Gruppierung 9"/>
          <p:cNvGrpSpPr/>
          <p:nvPr/>
        </p:nvGrpSpPr>
        <p:grpSpPr>
          <a:xfrm>
            <a:off x="8252944" y="0"/>
            <a:ext cx="900000" cy="899999"/>
            <a:chOff x="8252944" y="0"/>
            <a:chExt cx="900000" cy="899999"/>
          </a:xfrm>
          <a:solidFill>
            <a:srgbClr val="253F61"/>
          </a:solidFill>
        </p:grpSpPr>
        <p:sp>
          <p:nvSpPr>
            <p:cNvPr id="11" name="Rechteck 10"/>
            <p:cNvSpPr/>
            <p:nvPr/>
          </p:nvSpPr>
          <p:spPr>
            <a:xfrm>
              <a:off x="8252944" y="0"/>
              <a:ext cx="900000" cy="899999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/>
                <a:t>   </a:t>
              </a: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8252944" y="169668"/>
              <a:ext cx="891056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>
                  <a:solidFill>
                    <a:schemeClr val="bg1"/>
                  </a:solidFill>
                </a:rPr>
                <a:t>m5</a:t>
              </a:r>
            </a:p>
          </p:txBody>
        </p:sp>
      </p:grpSp>
      <p:sp>
        <p:nvSpPr>
          <p:cNvPr id="14" name="Rechteck 13"/>
          <p:cNvSpPr/>
          <p:nvPr/>
        </p:nvSpPr>
        <p:spPr>
          <a:xfrm>
            <a:off x="2159000" y="6494502"/>
            <a:ext cx="699755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900">
                <a:solidFill>
                  <a:srgbClr val="595959"/>
                </a:solidFill>
              </a:rPr>
              <a:t>Image: EUROfusion, CC BY 4.0, www.euro-fusion.org</a:t>
            </a:r>
          </a:p>
        </p:txBody>
      </p:sp>
    </p:spTree>
    <p:extLst>
      <p:ext uri="{BB962C8B-B14F-4D97-AF65-F5344CB8AC3E}">
        <p14:creationId xmlns:p14="http://schemas.microsoft.com/office/powerpoint/2010/main" val="333344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0" y="900000"/>
            <a:ext cx="9144000" cy="5580000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0" name="Rechteck 49"/>
          <p:cNvSpPr/>
          <p:nvPr/>
        </p:nvSpPr>
        <p:spPr>
          <a:xfrm>
            <a:off x="360000" y="900000"/>
            <a:ext cx="3154945" cy="5580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   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9704111" y="8944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/>
          </a:p>
        </p:txBody>
      </p:sp>
      <p:sp>
        <p:nvSpPr>
          <p:cNvPr id="16" name="Textfeld 15"/>
          <p:cNvSpPr txBox="1"/>
          <p:nvPr/>
        </p:nvSpPr>
        <p:spPr>
          <a:xfrm>
            <a:off x="541458" y="1008063"/>
            <a:ext cx="2912941" cy="1969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>
                <a:solidFill>
                  <a:schemeClr val="tx1">
                    <a:lumMod val="65000"/>
                    <a:lumOff val="35000"/>
                  </a:schemeClr>
                </a:solidFill>
              </a:rPr>
              <a:t>JET AND ITER</a:t>
            </a:r>
          </a:p>
          <a:p>
            <a:endParaRPr lang="de-DE" sz="20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de-DE" sz="2000">
                <a:solidFill>
                  <a:schemeClr val="tx1">
                    <a:lumMod val="65000"/>
                    <a:lumOff val="35000"/>
                  </a:schemeClr>
                </a:solidFill>
              </a:rPr>
              <a:t>JET has a key role in taking fusion forward, as one of the main test machines for ITER.</a:t>
            </a:r>
          </a:p>
        </p:txBody>
      </p:sp>
      <p:grpSp>
        <p:nvGrpSpPr>
          <p:cNvPr id="11" name="Gruppierung 10"/>
          <p:cNvGrpSpPr/>
          <p:nvPr/>
        </p:nvGrpSpPr>
        <p:grpSpPr>
          <a:xfrm>
            <a:off x="8252944" y="0"/>
            <a:ext cx="900000" cy="899999"/>
            <a:chOff x="8252944" y="0"/>
            <a:chExt cx="900000" cy="899999"/>
          </a:xfrm>
          <a:solidFill>
            <a:srgbClr val="253F61"/>
          </a:solidFill>
        </p:grpSpPr>
        <p:sp>
          <p:nvSpPr>
            <p:cNvPr id="12" name="Rechteck 11"/>
            <p:cNvSpPr/>
            <p:nvPr/>
          </p:nvSpPr>
          <p:spPr>
            <a:xfrm>
              <a:off x="8252944" y="0"/>
              <a:ext cx="900000" cy="899999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/>
                <a:t>   </a:t>
              </a:r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8252944" y="169668"/>
              <a:ext cx="891056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>
                  <a:solidFill>
                    <a:schemeClr val="bg1"/>
                  </a:solidFill>
                </a:rPr>
                <a:t>m5</a:t>
              </a:r>
            </a:p>
          </p:txBody>
        </p:sp>
      </p:grpSp>
      <p:sp>
        <p:nvSpPr>
          <p:cNvPr id="14" name="Rechteck 13"/>
          <p:cNvSpPr/>
          <p:nvPr/>
        </p:nvSpPr>
        <p:spPr>
          <a:xfrm>
            <a:off x="2159000" y="6494502"/>
            <a:ext cx="699755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900">
                <a:solidFill>
                  <a:schemeClr val="tx1">
                    <a:lumMod val="65000"/>
                    <a:lumOff val="35000"/>
                  </a:schemeClr>
                </a:solidFill>
              </a:rPr>
              <a:t>Images (from left to right): EUROfusion, CC BY 4.0, www.euro-fusion.org, ITER US, http://www.usiter.org</a:t>
            </a:r>
          </a:p>
        </p:txBody>
      </p:sp>
      <p:pic>
        <p:nvPicPr>
          <p:cNvPr id="2" name="Bild 1" descr="virtual-vesse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60" r="43440" b="8328"/>
          <a:stretch/>
        </p:blipFill>
        <p:spPr>
          <a:xfrm>
            <a:off x="360001" y="3339709"/>
            <a:ext cx="3154944" cy="3140292"/>
          </a:xfrm>
          <a:prstGeom prst="rect">
            <a:avLst/>
          </a:prstGeom>
        </p:spPr>
      </p:pic>
      <p:pic>
        <p:nvPicPr>
          <p:cNvPr id="15" name="Bild 14" descr="2009_04_29 machine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00" t="1" r="-3996" b="-4782"/>
          <a:stretch/>
        </p:blipFill>
        <p:spPr>
          <a:xfrm>
            <a:off x="3514945" y="900000"/>
            <a:ext cx="4737999" cy="455680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74554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0" y="900000"/>
            <a:ext cx="9144000" cy="5580000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0" name="Rechteck 49"/>
          <p:cNvSpPr/>
          <p:nvPr/>
        </p:nvSpPr>
        <p:spPr>
          <a:xfrm>
            <a:off x="360000" y="900000"/>
            <a:ext cx="3154945" cy="5580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   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9704111" y="8944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/>
          </a:p>
        </p:txBody>
      </p:sp>
      <p:sp>
        <p:nvSpPr>
          <p:cNvPr id="16" name="Textfeld 15"/>
          <p:cNvSpPr txBox="1"/>
          <p:nvPr/>
        </p:nvSpPr>
        <p:spPr>
          <a:xfrm>
            <a:off x="541458" y="1008063"/>
            <a:ext cx="2912941" cy="34470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400">
                <a:solidFill>
                  <a:schemeClr val="tx1">
                    <a:lumMod val="65000"/>
                    <a:lumOff val="35000"/>
                  </a:schemeClr>
                </a:solidFill>
              </a:rPr>
              <a:t>FUTURE PLANS </a:t>
            </a:r>
          </a:p>
          <a:p>
            <a:endParaRPr lang="de-DE" sz="20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77800" indent="-177800">
              <a:buFont typeface="Arial"/>
              <a:buChar char="•"/>
            </a:pPr>
            <a:r>
              <a:rPr lang="de-DE" sz="2000">
                <a:solidFill>
                  <a:schemeClr val="tx1">
                    <a:lumMod val="65000"/>
                    <a:lumOff val="35000"/>
                  </a:schemeClr>
                </a:solidFill>
              </a:rPr>
              <a:t>Deuterium and tritium ITER ‘dress rehearsal’ being prepared, using </a:t>
            </a:r>
            <a:br>
              <a:rPr lang="de-DE" sz="200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2000">
                <a:solidFill>
                  <a:schemeClr val="tx1">
                    <a:lumMod val="65000"/>
                    <a:lumOff val="35000"/>
                  </a:schemeClr>
                </a:solidFill>
              </a:rPr>
              <a:t>JET’s unique tritium capabilities</a:t>
            </a:r>
          </a:p>
          <a:p>
            <a:pPr marL="177800" indent="-177800">
              <a:buFont typeface="Arial"/>
              <a:buChar char="•"/>
            </a:pPr>
            <a:r>
              <a:rPr lang="de-DE" sz="2000">
                <a:solidFill>
                  <a:schemeClr val="tx1">
                    <a:lumMod val="65000"/>
                    <a:lumOff val="35000"/>
                  </a:schemeClr>
                </a:solidFill>
              </a:rPr>
              <a:t>Continue to support technical preparations and train fusion experts for ITER</a:t>
            </a:r>
          </a:p>
        </p:txBody>
      </p:sp>
      <p:pic>
        <p:nvPicPr>
          <p:cNvPr id="3" name="Bild 2" descr="all-modules-reduced-1_Seite_041_Bild_0001.ps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57"/>
          <a:stretch/>
        </p:blipFill>
        <p:spPr>
          <a:xfrm>
            <a:off x="3514945" y="899999"/>
            <a:ext cx="4737999" cy="5580001"/>
          </a:xfrm>
          <a:prstGeom prst="rect">
            <a:avLst/>
          </a:prstGeom>
        </p:spPr>
      </p:pic>
      <p:grpSp>
        <p:nvGrpSpPr>
          <p:cNvPr id="10" name="Gruppierung 9"/>
          <p:cNvGrpSpPr/>
          <p:nvPr/>
        </p:nvGrpSpPr>
        <p:grpSpPr>
          <a:xfrm>
            <a:off x="8252944" y="0"/>
            <a:ext cx="900000" cy="899999"/>
            <a:chOff x="8252944" y="0"/>
            <a:chExt cx="900000" cy="899999"/>
          </a:xfrm>
          <a:solidFill>
            <a:srgbClr val="253F61"/>
          </a:solidFill>
        </p:grpSpPr>
        <p:sp>
          <p:nvSpPr>
            <p:cNvPr id="11" name="Rechteck 10"/>
            <p:cNvSpPr/>
            <p:nvPr/>
          </p:nvSpPr>
          <p:spPr>
            <a:xfrm>
              <a:off x="8252944" y="0"/>
              <a:ext cx="900000" cy="899999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/>
                <a:t>   </a:t>
              </a: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8252944" y="169668"/>
              <a:ext cx="891056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>
                  <a:solidFill>
                    <a:schemeClr val="bg1"/>
                  </a:solidFill>
                </a:rPr>
                <a:t>m5</a:t>
              </a:r>
            </a:p>
          </p:txBody>
        </p:sp>
      </p:grpSp>
      <p:sp>
        <p:nvSpPr>
          <p:cNvPr id="14" name="Rechteck 13"/>
          <p:cNvSpPr/>
          <p:nvPr/>
        </p:nvSpPr>
        <p:spPr>
          <a:xfrm>
            <a:off x="2159000" y="6494502"/>
            <a:ext cx="699755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900">
                <a:solidFill>
                  <a:srgbClr val="595959"/>
                </a:solidFill>
              </a:rPr>
              <a:t>Image: EUROfusion, CC BY 4.0, www.euro-fusion.org</a:t>
            </a:r>
          </a:p>
        </p:txBody>
      </p:sp>
    </p:spTree>
    <p:extLst>
      <p:ext uri="{BB962C8B-B14F-4D97-AF65-F5344CB8AC3E}">
        <p14:creationId xmlns:p14="http://schemas.microsoft.com/office/powerpoint/2010/main" val="165539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282</Words>
  <Application>Microsoft Office PowerPoint</Application>
  <PresentationFormat>On-screen Show (4:3)</PresentationFormat>
  <Paragraphs>79</Paragraphs>
  <Slides>9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Kidambi Misha</dc:creator>
  <cp:lastModifiedBy>Kidambi Misha</cp:lastModifiedBy>
  <cp:revision>2</cp:revision>
  <dcterms:created xsi:type="dcterms:W3CDTF">2006-08-16T00:00:00Z</dcterms:created>
  <dcterms:modified xsi:type="dcterms:W3CDTF">2016-11-17T19:07:53Z</dcterms:modified>
</cp:coreProperties>
</file>