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11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866E1-0F98-41F3-9141-46D5B9869583}" type="datetimeFigureOut">
              <a:rPr lang="en-GB" smtClean="0"/>
              <a:t>25.01.17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52A05-E1F7-447D-B8FC-3E5A78429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27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590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B1026A-FA02-CF41-8F84-B0E5E2A4502C}" type="slidenum">
              <a:rPr lang="de-DE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754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8252944" y="169668"/>
            <a:ext cx="89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chemeClr val="bg1"/>
                </a:solidFill>
              </a:rPr>
              <a:t>m6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2868613" y="1971675"/>
            <a:ext cx="3404592" cy="3397450"/>
            <a:chOff x="2895600" y="1922462"/>
            <a:chExt cx="3404592" cy="3397450"/>
          </a:xfrm>
        </p:grpSpPr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2895600" y="1922462"/>
              <a:ext cx="3404592" cy="3397450"/>
            </a:xfrm>
            <a:custGeom>
              <a:avLst/>
              <a:gdLst>
                <a:gd name="T0" fmla="*/ 6623 w 14719"/>
                <a:gd name="T1" fmla="*/ 14648 h 14687"/>
                <a:gd name="T2" fmla="*/ 4509 w 14719"/>
                <a:gd name="T3" fmla="*/ 14110 h 14687"/>
                <a:gd name="T4" fmla="*/ 2688 w 14719"/>
                <a:gd name="T5" fmla="*/ 13011 h 14687"/>
                <a:gd name="T6" fmla="*/ 1262 w 14719"/>
                <a:gd name="T7" fmla="*/ 11452 h 14687"/>
                <a:gd name="T8" fmla="*/ 333 w 14719"/>
                <a:gd name="T9" fmla="*/ 9529 h 14687"/>
                <a:gd name="T10" fmla="*/ 0 w 14719"/>
                <a:gd name="T11" fmla="*/ 7344 h 14687"/>
                <a:gd name="T12" fmla="*/ 333 w 14719"/>
                <a:gd name="T13" fmla="*/ 5157 h 14687"/>
                <a:gd name="T14" fmla="*/ 1262 w 14719"/>
                <a:gd name="T15" fmla="*/ 3235 h 14687"/>
                <a:gd name="T16" fmla="*/ 2688 w 14719"/>
                <a:gd name="T17" fmla="*/ 1675 h 14687"/>
                <a:gd name="T18" fmla="*/ 4509 w 14719"/>
                <a:gd name="T19" fmla="*/ 576 h 14687"/>
                <a:gd name="T20" fmla="*/ 6623 w 14719"/>
                <a:gd name="T21" fmla="*/ 38 h 14687"/>
                <a:gd name="T22" fmla="*/ 8857 w 14719"/>
                <a:gd name="T23" fmla="*/ 149 h 14687"/>
                <a:gd name="T24" fmla="*/ 10878 w 14719"/>
                <a:gd name="T25" fmla="*/ 885 h 14687"/>
                <a:gd name="T26" fmla="*/ 12570 w 14719"/>
                <a:gd name="T27" fmla="*/ 2148 h 14687"/>
                <a:gd name="T28" fmla="*/ 13833 w 14719"/>
                <a:gd name="T29" fmla="*/ 3840 h 14687"/>
                <a:gd name="T30" fmla="*/ 14569 w 14719"/>
                <a:gd name="T31" fmla="*/ 5862 h 14687"/>
                <a:gd name="T32" fmla="*/ 14680 w 14719"/>
                <a:gd name="T33" fmla="*/ 8095 h 14687"/>
                <a:gd name="T34" fmla="*/ 14142 w 14719"/>
                <a:gd name="T35" fmla="*/ 10204 h 14687"/>
                <a:gd name="T36" fmla="*/ 13043 w 14719"/>
                <a:gd name="T37" fmla="*/ 12017 h 14687"/>
                <a:gd name="T38" fmla="*/ 11484 w 14719"/>
                <a:gd name="T39" fmla="*/ 13434 h 14687"/>
                <a:gd name="T40" fmla="*/ 9561 w 14719"/>
                <a:gd name="T41" fmla="*/ 14356 h 14687"/>
                <a:gd name="T42" fmla="*/ 7375 w 14719"/>
                <a:gd name="T43" fmla="*/ 14686 h 14687"/>
                <a:gd name="T44" fmla="*/ 6664 w 14719"/>
                <a:gd name="T45" fmla="*/ 442 h 14687"/>
                <a:gd name="T46" fmla="*/ 4670 w 14719"/>
                <a:gd name="T47" fmla="*/ 954 h 14687"/>
                <a:gd name="T48" fmla="*/ 2958 w 14719"/>
                <a:gd name="T49" fmla="*/ 1996 h 14687"/>
                <a:gd name="T50" fmla="*/ 1620 w 14719"/>
                <a:gd name="T51" fmla="*/ 3473 h 14687"/>
                <a:gd name="T52" fmla="*/ 749 w 14719"/>
                <a:gd name="T53" fmla="*/ 5287 h 14687"/>
                <a:gd name="T54" fmla="*/ 438 w 14719"/>
                <a:gd name="T55" fmla="*/ 7344 h 14687"/>
                <a:gd name="T56" fmla="*/ 749 w 14719"/>
                <a:gd name="T57" fmla="*/ 9399 h 14687"/>
                <a:gd name="T58" fmla="*/ 1620 w 14719"/>
                <a:gd name="T59" fmla="*/ 11213 h 14687"/>
                <a:gd name="T60" fmla="*/ 2958 w 14719"/>
                <a:gd name="T61" fmla="*/ 12690 h 14687"/>
                <a:gd name="T62" fmla="*/ 4670 w 14719"/>
                <a:gd name="T63" fmla="*/ 13732 h 14687"/>
                <a:gd name="T64" fmla="*/ 6664 w 14719"/>
                <a:gd name="T65" fmla="*/ 14244 h 14687"/>
                <a:gd name="T66" fmla="*/ 8768 w 14719"/>
                <a:gd name="T67" fmla="*/ 14138 h 14687"/>
                <a:gd name="T68" fmla="*/ 10673 w 14719"/>
                <a:gd name="T69" fmla="*/ 13439 h 14687"/>
                <a:gd name="T70" fmla="*/ 12273 w 14719"/>
                <a:gd name="T71" fmla="*/ 12241 h 14687"/>
                <a:gd name="T72" fmla="*/ 13471 w 14719"/>
                <a:gd name="T73" fmla="*/ 10641 h 14687"/>
                <a:gd name="T74" fmla="*/ 14170 w 14719"/>
                <a:gd name="T75" fmla="*/ 8736 h 14687"/>
                <a:gd name="T76" fmla="*/ 14276 w 14719"/>
                <a:gd name="T77" fmla="*/ 6637 h 14687"/>
                <a:gd name="T78" fmla="*/ 13764 w 14719"/>
                <a:gd name="T79" fmla="*/ 4651 h 14687"/>
                <a:gd name="T80" fmla="*/ 12722 w 14719"/>
                <a:gd name="T81" fmla="*/ 2938 h 14687"/>
                <a:gd name="T82" fmla="*/ 11245 w 14719"/>
                <a:gd name="T83" fmla="*/ 1596 h 14687"/>
                <a:gd name="T84" fmla="*/ 9431 w 14719"/>
                <a:gd name="T85" fmla="*/ 719 h 14687"/>
                <a:gd name="T86" fmla="*/ 7375 w 14719"/>
                <a:gd name="T87" fmla="*/ 406 h 14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719" h="14687">
                  <a:moveTo>
                    <a:pt x="7375" y="14686"/>
                  </a:moveTo>
                  <a:lnTo>
                    <a:pt x="7375" y="14686"/>
                  </a:lnTo>
                  <a:lnTo>
                    <a:pt x="6623" y="14648"/>
                  </a:lnTo>
                  <a:lnTo>
                    <a:pt x="5892" y="14537"/>
                  </a:lnTo>
                  <a:lnTo>
                    <a:pt x="5186" y="14356"/>
                  </a:lnTo>
                  <a:lnTo>
                    <a:pt x="4509" y="14110"/>
                  </a:lnTo>
                  <a:lnTo>
                    <a:pt x="3865" y="13801"/>
                  </a:lnTo>
                  <a:lnTo>
                    <a:pt x="3256" y="13434"/>
                  </a:lnTo>
                  <a:lnTo>
                    <a:pt x="2688" y="13011"/>
                  </a:lnTo>
                  <a:lnTo>
                    <a:pt x="2164" y="12538"/>
                  </a:lnTo>
                  <a:lnTo>
                    <a:pt x="1688" y="12017"/>
                  </a:lnTo>
                  <a:lnTo>
                    <a:pt x="1262" y="11452"/>
                  </a:lnTo>
                  <a:lnTo>
                    <a:pt x="892" y="10846"/>
                  </a:lnTo>
                  <a:lnTo>
                    <a:pt x="581" y="10204"/>
                  </a:lnTo>
                  <a:lnTo>
                    <a:pt x="333" y="9529"/>
                  </a:lnTo>
                  <a:lnTo>
                    <a:pt x="150" y="8825"/>
                  </a:lnTo>
                  <a:lnTo>
                    <a:pt x="38" y="8095"/>
                  </a:lnTo>
                  <a:lnTo>
                    <a:pt x="0" y="7344"/>
                  </a:lnTo>
                  <a:lnTo>
                    <a:pt x="38" y="6592"/>
                  </a:lnTo>
                  <a:lnTo>
                    <a:pt x="150" y="5862"/>
                  </a:lnTo>
                  <a:lnTo>
                    <a:pt x="333" y="5157"/>
                  </a:lnTo>
                  <a:lnTo>
                    <a:pt x="581" y="4482"/>
                  </a:lnTo>
                  <a:lnTo>
                    <a:pt x="892" y="3840"/>
                  </a:lnTo>
                  <a:lnTo>
                    <a:pt x="1262" y="3235"/>
                  </a:lnTo>
                  <a:lnTo>
                    <a:pt x="1688" y="2669"/>
                  </a:lnTo>
                  <a:lnTo>
                    <a:pt x="2164" y="2148"/>
                  </a:lnTo>
                  <a:lnTo>
                    <a:pt x="2688" y="1675"/>
                  </a:lnTo>
                  <a:lnTo>
                    <a:pt x="3256" y="1252"/>
                  </a:lnTo>
                  <a:lnTo>
                    <a:pt x="3865" y="885"/>
                  </a:lnTo>
                  <a:lnTo>
                    <a:pt x="4509" y="576"/>
                  </a:lnTo>
                  <a:lnTo>
                    <a:pt x="5186" y="330"/>
                  </a:lnTo>
                  <a:lnTo>
                    <a:pt x="5892" y="149"/>
                  </a:lnTo>
                  <a:lnTo>
                    <a:pt x="6623" y="38"/>
                  </a:lnTo>
                  <a:lnTo>
                    <a:pt x="7375" y="0"/>
                  </a:lnTo>
                  <a:lnTo>
                    <a:pt x="8127" y="38"/>
                  </a:lnTo>
                  <a:lnTo>
                    <a:pt x="8857" y="149"/>
                  </a:lnTo>
                  <a:lnTo>
                    <a:pt x="9561" y="330"/>
                  </a:lnTo>
                  <a:lnTo>
                    <a:pt x="10236" y="576"/>
                  </a:lnTo>
                  <a:lnTo>
                    <a:pt x="10878" y="885"/>
                  </a:lnTo>
                  <a:lnTo>
                    <a:pt x="11484" y="1252"/>
                  </a:lnTo>
                  <a:lnTo>
                    <a:pt x="12049" y="1675"/>
                  </a:lnTo>
                  <a:lnTo>
                    <a:pt x="12570" y="2148"/>
                  </a:lnTo>
                  <a:lnTo>
                    <a:pt x="13043" y="2669"/>
                  </a:lnTo>
                  <a:lnTo>
                    <a:pt x="13466" y="3235"/>
                  </a:lnTo>
                  <a:lnTo>
                    <a:pt x="13833" y="3840"/>
                  </a:lnTo>
                  <a:lnTo>
                    <a:pt x="14142" y="4482"/>
                  </a:lnTo>
                  <a:lnTo>
                    <a:pt x="14388" y="5157"/>
                  </a:lnTo>
                  <a:lnTo>
                    <a:pt x="14569" y="5862"/>
                  </a:lnTo>
                  <a:lnTo>
                    <a:pt x="14680" y="6592"/>
                  </a:lnTo>
                  <a:lnTo>
                    <a:pt x="14718" y="7344"/>
                  </a:lnTo>
                  <a:lnTo>
                    <a:pt x="14680" y="8095"/>
                  </a:lnTo>
                  <a:lnTo>
                    <a:pt x="14569" y="8825"/>
                  </a:lnTo>
                  <a:lnTo>
                    <a:pt x="14388" y="9529"/>
                  </a:lnTo>
                  <a:lnTo>
                    <a:pt x="14142" y="10204"/>
                  </a:lnTo>
                  <a:lnTo>
                    <a:pt x="13833" y="10846"/>
                  </a:lnTo>
                  <a:lnTo>
                    <a:pt x="13466" y="11452"/>
                  </a:lnTo>
                  <a:lnTo>
                    <a:pt x="13043" y="12017"/>
                  </a:lnTo>
                  <a:lnTo>
                    <a:pt x="12570" y="12538"/>
                  </a:lnTo>
                  <a:lnTo>
                    <a:pt x="12049" y="13011"/>
                  </a:lnTo>
                  <a:lnTo>
                    <a:pt x="11484" y="13434"/>
                  </a:lnTo>
                  <a:lnTo>
                    <a:pt x="10878" y="13801"/>
                  </a:lnTo>
                  <a:lnTo>
                    <a:pt x="10236" y="14110"/>
                  </a:lnTo>
                  <a:lnTo>
                    <a:pt x="9561" y="14356"/>
                  </a:lnTo>
                  <a:lnTo>
                    <a:pt x="8857" y="14537"/>
                  </a:lnTo>
                  <a:lnTo>
                    <a:pt x="8127" y="14648"/>
                  </a:lnTo>
                  <a:lnTo>
                    <a:pt x="7375" y="14686"/>
                  </a:lnTo>
                  <a:close/>
                  <a:moveTo>
                    <a:pt x="7375" y="406"/>
                  </a:moveTo>
                  <a:lnTo>
                    <a:pt x="7375" y="406"/>
                  </a:lnTo>
                  <a:lnTo>
                    <a:pt x="6664" y="442"/>
                  </a:lnTo>
                  <a:lnTo>
                    <a:pt x="5974" y="548"/>
                  </a:lnTo>
                  <a:lnTo>
                    <a:pt x="5308" y="719"/>
                  </a:lnTo>
                  <a:lnTo>
                    <a:pt x="4670" y="954"/>
                  </a:lnTo>
                  <a:lnTo>
                    <a:pt x="4063" y="1247"/>
                  </a:lnTo>
                  <a:lnTo>
                    <a:pt x="3491" y="1596"/>
                  </a:lnTo>
                  <a:lnTo>
                    <a:pt x="2958" y="1996"/>
                  </a:lnTo>
                  <a:lnTo>
                    <a:pt x="2465" y="2445"/>
                  </a:lnTo>
                  <a:lnTo>
                    <a:pt x="2018" y="2938"/>
                  </a:lnTo>
                  <a:lnTo>
                    <a:pt x="1620" y="3473"/>
                  </a:lnTo>
                  <a:lnTo>
                    <a:pt x="1273" y="4045"/>
                  </a:lnTo>
                  <a:lnTo>
                    <a:pt x="981" y="4651"/>
                  </a:lnTo>
                  <a:lnTo>
                    <a:pt x="749" y="5287"/>
                  </a:lnTo>
                  <a:lnTo>
                    <a:pt x="578" y="5951"/>
                  </a:lnTo>
                  <a:lnTo>
                    <a:pt x="474" y="6637"/>
                  </a:lnTo>
                  <a:lnTo>
                    <a:pt x="438" y="7344"/>
                  </a:lnTo>
                  <a:lnTo>
                    <a:pt x="474" y="8050"/>
                  </a:lnTo>
                  <a:lnTo>
                    <a:pt x="578" y="8736"/>
                  </a:lnTo>
                  <a:lnTo>
                    <a:pt x="749" y="9399"/>
                  </a:lnTo>
                  <a:lnTo>
                    <a:pt x="981" y="10035"/>
                  </a:lnTo>
                  <a:lnTo>
                    <a:pt x="1273" y="10641"/>
                  </a:lnTo>
                  <a:lnTo>
                    <a:pt x="1620" y="11213"/>
                  </a:lnTo>
                  <a:lnTo>
                    <a:pt x="2018" y="11748"/>
                  </a:lnTo>
                  <a:lnTo>
                    <a:pt x="2465" y="12241"/>
                  </a:lnTo>
                  <a:lnTo>
                    <a:pt x="2958" y="12690"/>
                  </a:lnTo>
                  <a:lnTo>
                    <a:pt x="3491" y="13090"/>
                  </a:lnTo>
                  <a:lnTo>
                    <a:pt x="4063" y="13439"/>
                  </a:lnTo>
                  <a:lnTo>
                    <a:pt x="4670" y="13732"/>
                  </a:lnTo>
                  <a:lnTo>
                    <a:pt x="5308" y="13967"/>
                  </a:lnTo>
                  <a:lnTo>
                    <a:pt x="5974" y="14138"/>
                  </a:lnTo>
                  <a:lnTo>
                    <a:pt x="6664" y="14244"/>
                  </a:lnTo>
                  <a:lnTo>
                    <a:pt x="7375" y="14280"/>
                  </a:lnTo>
                  <a:lnTo>
                    <a:pt x="8082" y="14244"/>
                  </a:lnTo>
                  <a:lnTo>
                    <a:pt x="8768" y="14138"/>
                  </a:lnTo>
                  <a:lnTo>
                    <a:pt x="9431" y="13967"/>
                  </a:lnTo>
                  <a:lnTo>
                    <a:pt x="10067" y="13732"/>
                  </a:lnTo>
                  <a:lnTo>
                    <a:pt x="10673" y="13439"/>
                  </a:lnTo>
                  <a:lnTo>
                    <a:pt x="11245" y="13090"/>
                  </a:lnTo>
                  <a:lnTo>
                    <a:pt x="11780" y="12690"/>
                  </a:lnTo>
                  <a:lnTo>
                    <a:pt x="12273" y="12241"/>
                  </a:lnTo>
                  <a:lnTo>
                    <a:pt x="12722" y="11748"/>
                  </a:lnTo>
                  <a:lnTo>
                    <a:pt x="13122" y="11213"/>
                  </a:lnTo>
                  <a:lnTo>
                    <a:pt x="13471" y="10641"/>
                  </a:lnTo>
                  <a:lnTo>
                    <a:pt x="13764" y="10035"/>
                  </a:lnTo>
                  <a:lnTo>
                    <a:pt x="13999" y="9399"/>
                  </a:lnTo>
                  <a:lnTo>
                    <a:pt x="14170" y="8736"/>
                  </a:lnTo>
                  <a:lnTo>
                    <a:pt x="14276" y="8050"/>
                  </a:lnTo>
                  <a:lnTo>
                    <a:pt x="14312" y="7344"/>
                  </a:lnTo>
                  <a:lnTo>
                    <a:pt x="14276" y="6637"/>
                  </a:lnTo>
                  <a:lnTo>
                    <a:pt x="14170" y="5951"/>
                  </a:lnTo>
                  <a:lnTo>
                    <a:pt x="13999" y="5287"/>
                  </a:lnTo>
                  <a:lnTo>
                    <a:pt x="13764" y="4651"/>
                  </a:lnTo>
                  <a:lnTo>
                    <a:pt x="13471" y="4045"/>
                  </a:lnTo>
                  <a:lnTo>
                    <a:pt x="13122" y="3473"/>
                  </a:lnTo>
                  <a:lnTo>
                    <a:pt x="12722" y="2938"/>
                  </a:lnTo>
                  <a:lnTo>
                    <a:pt x="12273" y="2445"/>
                  </a:lnTo>
                  <a:lnTo>
                    <a:pt x="11780" y="1996"/>
                  </a:lnTo>
                  <a:lnTo>
                    <a:pt x="11245" y="1596"/>
                  </a:lnTo>
                  <a:lnTo>
                    <a:pt x="10673" y="1247"/>
                  </a:lnTo>
                  <a:lnTo>
                    <a:pt x="10067" y="954"/>
                  </a:lnTo>
                  <a:lnTo>
                    <a:pt x="9431" y="719"/>
                  </a:lnTo>
                  <a:lnTo>
                    <a:pt x="8768" y="548"/>
                  </a:lnTo>
                  <a:lnTo>
                    <a:pt x="8082" y="442"/>
                  </a:lnTo>
                  <a:lnTo>
                    <a:pt x="7375" y="406"/>
                  </a:lnTo>
                  <a:close/>
                </a:path>
              </a:pathLst>
            </a:custGeom>
            <a:solidFill>
              <a:srgbClr val="E88E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047618" y="2073460"/>
              <a:ext cx="3100556" cy="3093414"/>
            </a:xfrm>
            <a:custGeom>
              <a:avLst/>
              <a:gdLst>
                <a:gd name="T0" fmla="*/ 13405 w 13406"/>
                <a:gd name="T1" fmla="*/ 6438 h 13375"/>
                <a:gd name="T2" fmla="*/ 9570 w 13406"/>
                <a:gd name="T3" fmla="*/ 6193 h 13375"/>
                <a:gd name="T4" fmla="*/ 9468 w 13406"/>
                <a:gd name="T5" fmla="*/ 5813 h 13375"/>
                <a:gd name="T6" fmla="*/ 9205 w 13406"/>
                <a:gd name="T7" fmla="*/ 5203 h 13375"/>
                <a:gd name="T8" fmla="*/ 11624 w 13406"/>
                <a:gd name="T9" fmla="*/ 2125 h 13375"/>
                <a:gd name="T10" fmla="*/ 8255 w 13406"/>
                <a:gd name="T11" fmla="*/ 4242 h 13375"/>
                <a:gd name="T12" fmla="*/ 9499 w 13406"/>
                <a:gd name="T13" fmla="*/ 594 h 13375"/>
                <a:gd name="T14" fmla="*/ 7434 w 13406"/>
                <a:gd name="T15" fmla="*/ 3879 h 13375"/>
                <a:gd name="T16" fmla="*/ 7127 w 13406"/>
                <a:gd name="T17" fmla="*/ 3819 h 13375"/>
                <a:gd name="T18" fmla="*/ 6718 w 13406"/>
                <a:gd name="T19" fmla="*/ 0 h 13375"/>
                <a:gd name="T20" fmla="*/ 6305 w 13406"/>
                <a:gd name="T21" fmla="*/ 3819 h 13375"/>
                <a:gd name="T22" fmla="*/ 5989 w 13406"/>
                <a:gd name="T23" fmla="*/ 3879 h 13375"/>
                <a:gd name="T24" fmla="*/ 4144 w 13406"/>
                <a:gd name="T25" fmla="*/ 500 h 13375"/>
                <a:gd name="T26" fmla="*/ 5234 w 13406"/>
                <a:gd name="T27" fmla="*/ 4200 h 13375"/>
                <a:gd name="T28" fmla="*/ 2156 w 13406"/>
                <a:gd name="T29" fmla="*/ 1781 h 13375"/>
                <a:gd name="T30" fmla="*/ 1812 w 13406"/>
                <a:gd name="T31" fmla="*/ 2125 h 13375"/>
                <a:gd name="T32" fmla="*/ 4345 w 13406"/>
                <a:gd name="T33" fmla="*/ 5000 h 13375"/>
                <a:gd name="T34" fmla="*/ 437 w 13406"/>
                <a:gd name="T35" fmla="*/ 4344 h 13375"/>
                <a:gd name="T36" fmla="*/ 3863 w 13406"/>
                <a:gd name="T37" fmla="*/ 6113 h 13375"/>
                <a:gd name="T38" fmla="*/ 0 w 13406"/>
                <a:gd name="T39" fmla="*/ 6937 h 13375"/>
                <a:gd name="T40" fmla="*/ 3915 w 13406"/>
                <a:gd name="T41" fmla="*/ 7491 h 13375"/>
                <a:gd name="T42" fmla="*/ 578 w 13406"/>
                <a:gd name="T43" fmla="*/ 9369 h 13375"/>
                <a:gd name="T44" fmla="*/ 4345 w 13406"/>
                <a:gd name="T45" fmla="*/ 8375 h 13375"/>
                <a:gd name="T46" fmla="*/ 1812 w 13406"/>
                <a:gd name="T47" fmla="*/ 11249 h 13375"/>
                <a:gd name="T48" fmla="*/ 1972 w 13406"/>
                <a:gd name="T49" fmla="*/ 11433 h 13375"/>
                <a:gd name="T50" fmla="*/ 2156 w 13406"/>
                <a:gd name="T51" fmla="*/ 11593 h 13375"/>
                <a:gd name="T52" fmla="*/ 5234 w 13406"/>
                <a:gd name="T53" fmla="*/ 9174 h 13375"/>
                <a:gd name="T54" fmla="*/ 4144 w 13406"/>
                <a:gd name="T55" fmla="*/ 12874 h 13375"/>
                <a:gd name="T56" fmla="*/ 5989 w 13406"/>
                <a:gd name="T57" fmla="*/ 9497 h 13375"/>
                <a:gd name="T58" fmla="*/ 6469 w 13406"/>
                <a:gd name="T59" fmla="*/ 9593 h 13375"/>
                <a:gd name="T60" fmla="*/ 6968 w 13406"/>
                <a:gd name="T61" fmla="*/ 9593 h 13375"/>
                <a:gd name="T62" fmla="*/ 7434 w 13406"/>
                <a:gd name="T63" fmla="*/ 9497 h 13375"/>
                <a:gd name="T64" fmla="*/ 9161 w 13406"/>
                <a:gd name="T65" fmla="*/ 12921 h 13375"/>
                <a:gd name="T66" fmla="*/ 8110 w 13406"/>
                <a:gd name="T67" fmla="*/ 9213 h 13375"/>
                <a:gd name="T68" fmla="*/ 8593 w 13406"/>
                <a:gd name="T69" fmla="*/ 8905 h 13375"/>
                <a:gd name="T70" fmla="*/ 11452 w 13406"/>
                <a:gd name="T71" fmla="*/ 11433 h 13375"/>
                <a:gd name="T72" fmla="*/ 9120 w 13406"/>
                <a:gd name="T73" fmla="*/ 8308 h 13375"/>
                <a:gd name="T74" fmla="*/ 12858 w 13406"/>
                <a:gd name="T75" fmla="*/ 9369 h 13375"/>
                <a:gd name="T76" fmla="*/ 9514 w 13406"/>
                <a:gd name="T77" fmla="*/ 7416 h 13375"/>
                <a:gd name="T78" fmla="*/ 9582 w 13406"/>
                <a:gd name="T79" fmla="*/ 7101 h 13375"/>
                <a:gd name="T80" fmla="*/ 9186 w 13406"/>
                <a:gd name="T81" fmla="*/ 6688 h 13375"/>
                <a:gd name="T82" fmla="*/ 9076 w 13406"/>
                <a:gd name="T83" fmla="*/ 7429 h 13375"/>
                <a:gd name="T84" fmla="*/ 8627 w 13406"/>
                <a:gd name="T85" fmla="*/ 8275 h 13375"/>
                <a:gd name="T86" fmla="*/ 7900 w 13406"/>
                <a:gd name="T87" fmla="*/ 8884 h 13375"/>
                <a:gd name="T88" fmla="*/ 6973 w 13406"/>
                <a:gd name="T89" fmla="*/ 9174 h 13375"/>
                <a:gd name="T90" fmla="*/ 5977 w 13406"/>
                <a:gd name="T91" fmla="*/ 9074 h 13375"/>
                <a:gd name="T92" fmla="*/ 5131 w 13406"/>
                <a:gd name="T93" fmla="*/ 8615 h 13375"/>
                <a:gd name="T94" fmla="*/ 4522 w 13406"/>
                <a:gd name="T95" fmla="*/ 7877 h 13375"/>
                <a:gd name="T96" fmla="*/ 4232 w 13406"/>
                <a:gd name="T97" fmla="*/ 6942 h 13375"/>
                <a:gd name="T98" fmla="*/ 4332 w 13406"/>
                <a:gd name="T99" fmla="*/ 5949 h 13375"/>
                <a:gd name="T100" fmla="*/ 4791 w 13406"/>
                <a:gd name="T101" fmla="*/ 5112 h 13375"/>
                <a:gd name="T102" fmla="*/ 5529 w 13406"/>
                <a:gd name="T103" fmla="*/ 4514 h 13375"/>
                <a:gd name="T104" fmla="*/ 6464 w 13406"/>
                <a:gd name="T105" fmla="*/ 4231 h 13375"/>
                <a:gd name="T106" fmla="*/ 7457 w 13406"/>
                <a:gd name="T107" fmla="*/ 4329 h 13375"/>
                <a:gd name="T108" fmla="*/ 8293 w 13406"/>
                <a:gd name="T109" fmla="*/ 4779 h 13375"/>
                <a:gd name="T110" fmla="*/ 8891 w 13406"/>
                <a:gd name="T111" fmla="*/ 5506 h 13375"/>
                <a:gd name="T112" fmla="*/ 9174 w 13406"/>
                <a:gd name="T113" fmla="*/ 6433 h 13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06" h="13375">
                  <a:moveTo>
                    <a:pt x="13405" y="6937"/>
                  </a:moveTo>
                  <a:lnTo>
                    <a:pt x="13405" y="6937"/>
                  </a:lnTo>
                  <a:lnTo>
                    <a:pt x="13405" y="6688"/>
                  </a:lnTo>
                  <a:lnTo>
                    <a:pt x="13405" y="6438"/>
                  </a:lnTo>
                  <a:lnTo>
                    <a:pt x="9593" y="6438"/>
                  </a:lnTo>
                  <a:lnTo>
                    <a:pt x="9590" y="6355"/>
                  </a:lnTo>
                  <a:lnTo>
                    <a:pt x="9582" y="6274"/>
                  </a:lnTo>
                  <a:lnTo>
                    <a:pt x="9570" y="6193"/>
                  </a:lnTo>
                  <a:lnTo>
                    <a:pt x="9554" y="6113"/>
                  </a:lnTo>
                  <a:lnTo>
                    <a:pt x="9535" y="6035"/>
                  </a:lnTo>
                  <a:lnTo>
                    <a:pt x="9514" y="5958"/>
                  </a:lnTo>
                  <a:lnTo>
                    <a:pt x="9468" y="5813"/>
                  </a:lnTo>
                  <a:lnTo>
                    <a:pt x="12999" y="4344"/>
                  </a:lnTo>
                  <a:lnTo>
                    <a:pt x="12811" y="3906"/>
                  </a:lnTo>
                  <a:lnTo>
                    <a:pt x="9280" y="5344"/>
                  </a:lnTo>
                  <a:lnTo>
                    <a:pt x="9205" y="5203"/>
                  </a:lnTo>
                  <a:lnTo>
                    <a:pt x="9120" y="5066"/>
                  </a:lnTo>
                  <a:lnTo>
                    <a:pt x="9030" y="4935"/>
                  </a:lnTo>
                  <a:lnTo>
                    <a:pt x="8936" y="4813"/>
                  </a:lnTo>
                  <a:lnTo>
                    <a:pt x="11624" y="2125"/>
                  </a:lnTo>
                  <a:lnTo>
                    <a:pt x="11280" y="1781"/>
                  </a:lnTo>
                  <a:lnTo>
                    <a:pt x="8593" y="4469"/>
                  </a:lnTo>
                  <a:lnTo>
                    <a:pt x="8324" y="4285"/>
                  </a:lnTo>
                  <a:lnTo>
                    <a:pt x="8255" y="4242"/>
                  </a:lnTo>
                  <a:lnTo>
                    <a:pt x="8184" y="4200"/>
                  </a:lnTo>
                  <a:lnTo>
                    <a:pt x="8110" y="4161"/>
                  </a:lnTo>
                  <a:lnTo>
                    <a:pt x="8030" y="4125"/>
                  </a:lnTo>
                  <a:lnTo>
                    <a:pt x="9499" y="594"/>
                  </a:lnTo>
                  <a:lnTo>
                    <a:pt x="9061" y="406"/>
                  </a:lnTo>
                  <a:lnTo>
                    <a:pt x="7593" y="3938"/>
                  </a:lnTo>
                  <a:lnTo>
                    <a:pt x="7513" y="3905"/>
                  </a:lnTo>
                  <a:lnTo>
                    <a:pt x="7434" y="3879"/>
                  </a:lnTo>
                  <a:lnTo>
                    <a:pt x="7357" y="3857"/>
                  </a:lnTo>
                  <a:lnTo>
                    <a:pt x="7281" y="3840"/>
                  </a:lnTo>
                  <a:lnTo>
                    <a:pt x="7204" y="3827"/>
                  </a:lnTo>
                  <a:lnTo>
                    <a:pt x="7127" y="3819"/>
                  </a:lnTo>
                  <a:lnTo>
                    <a:pt x="7049" y="3814"/>
                  </a:lnTo>
                  <a:lnTo>
                    <a:pt x="6968" y="3813"/>
                  </a:lnTo>
                  <a:lnTo>
                    <a:pt x="6968" y="0"/>
                  </a:lnTo>
                  <a:lnTo>
                    <a:pt x="6718" y="0"/>
                  </a:lnTo>
                  <a:lnTo>
                    <a:pt x="6469" y="0"/>
                  </a:lnTo>
                  <a:lnTo>
                    <a:pt x="6469" y="3813"/>
                  </a:lnTo>
                  <a:lnTo>
                    <a:pt x="6386" y="3814"/>
                  </a:lnTo>
                  <a:lnTo>
                    <a:pt x="6305" y="3819"/>
                  </a:lnTo>
                  <a:lnTo>
                    <a:pt x="6224" y="3827"/>
                  </a:lnTo>
                  <a:lnTo>
                    <a:pt x="6144" y="3840"/>
                  </a:lnTo>
                  <a:lnTo>
                    <a:pt x="6066" y="3857"/>
                  </a:lnTo>
                  <a:lnTo>
                    <a:pt x="5989" y="3879"/>
                  </a:lnTo>
                  <a:lnTo>
                    <a:pt x="5915" y="3905"/>
                  </a:lnTo>
                  <a:lnTo>
                    <a:pt x="5844" y="3938"/>
                  </a:lnTo>
                  <a:lnTo>
                    <a:pt x="4375" y="406"/>
                  </a:lnTo>
                  <a:lnTo>
                    <a:pt x="4144" y="500"/>
                  </a:lnTo>
                  <a:lnTo>
                    <a:pt x="4036" y="547"/>
                  </a:lnTo>
                  <a:lnTo>
                    <a:pt x="3937" y="594"/>
                  </a:lnTo>
                  <a:lnTo>
                    <a:pt x="5375" y="4125"/>
                  </a:lnTo>
                  <a:lnTo>
                    <a:pt x="5234" y="4200"/>
                  </a:lnTo>
                  <a:lnTo>
                    <a:pt x="5097" y="4285"/>
                  </a:lnTo>
                  <a:lnTo>
                    <a:pt x="4966" y="4375"/>
                  </a:lnTo>
                  <a:lnTo>
                    <a:pt x="4844" y="4469"/>
                  </a:lnTo>
                  <a:lnTo>
                    <a:pt x="2156" y="1781"/>
                  </a:lnTo>
                  <a:lnTo>
                    <a:pt x="1972" y="1953"/>
                  </a:lnTo>
                  <a:lnTo>
                    <a:pt x="1888" y="2036"/>
                  </a:lnTo>
                  <a:lnTo>
                    <a:pt x="1848" y="2079"/>
                  </a:lnTo>
                  <a:lnTo>
                    <a:pt x="1812" y="2125"/>
                  </a:lnTo>
                  <a:lnTo>
                    <a:pt x="4500" y="4813"/>
                  </a:lnTo>
                  <a:lnTo>
                    <a:pt x="4444" y="4873"/>
                  </a:lnTo>
                  <a:lnTo>
                    <a:pt x="4393" y="4935"/>
                  </a:lnTo>
                  <a:lnTo>
                    <a:pt x="4345" y="5000"/>
                  </a:lnTo>
                  <a:lnTo>
                    <a:pt x="4301" y="5066"/>
                  </a:lnTo>
                  <a:lnTo>
                    <a:pt x="4125" y="5344"/>
                  </a:lnTo>
                  <a:lnTo>
                    <a:pt x="625" y="3906"/>
                  </a:lnTo>
                  <a:lnTo>
                    <a:pt x="437" y="4344"/>
                  </a:lnTo>
                  <a:lnTo>
                    <a:pt x="3937" y="5813"/>
                  </a:lnTo>
                  <a:lnTo>
                    <a:pt x="3915" y="5884"/>
                  </a:lnTo>
                  <a:lnTo>
                    <a:pt x="3896" y="5958"/>
                  </a:lnTo>
                  <a:lnTo>
                    <a:pt x="3863" y="6113"/>
                  </a:lnTo>
                  <a:lnTo>
                    <a:pt x="3812" y="6438"/>
                  </a:lnTo>
                  <a:lnTo>
                    <a:pt x="0" y="6438"/>
                  </a:lnTo>
                  <a:lnTo>
                    <a:pt x="0" y="6688"/>
                  </a:lnTo>
                  <a:lnTo>
                    <a:pt x="0" y="6937"/>
                  </a:lnTo>
                  <a:lnTo>
                    <a:pt x="3812" y="6937"/>
                  </a:lnTo>
                  <a:lnTo>
                    <a:pt x="3863" y="7261"/>
                  </a:lnTo>
                  <a:lnTo>
                    <a:pt x="3896" y="7416"/>
                  </a:lnTo>
                  <a:lnTo>
                    <a:pt x="3915" y="7491"/>
                  </a:lnTo>
                  <a:lnTo>
                    <a:pt x="3937" y="7562"/>
                  </a:lnTo>
                  <a:lnTo>
                    <a:pt x="437" y="9030"/>
                  </a:lnTo>
                  <a:lnTo>
                    <a:pt x="531" y="9261"/>
                  </a:lnTo>
                  <a:lnTo>
                    <a:pt x="578" y="9369"/>
                  </a:lnTo>
                  <a:lnTo>
                    <a:pt x="625" y="9468"/>
                  </a:lnTo>
                  <a:lnTo>
                    <a:pt x="4125" y="8030"/>
                  </a:lnTo>
                  <a:lnTo>
                    <a:pt x="4301" y="8308"/>
                  </a:lnTo>
                  <a:lnTo>
                    <a:pt x="4345" y="8375"/>
                  </a:lnTo>
                  <a:lnTo>
                    <a:pt x="4393" y="8439"/>
                  </a:lnTo>
                  <a:lnTo>
                    <a:pt x="4444" y="8502"/>
                  </a:lnTo>
                  <a:lnTo>
                    <a:pt x="4500" y="8562"/>
                  </a:lnTo>
                  <a:lnTo>
                    <a:pt x="1812" y="11249"/>
                  </a:lnTo>
                  <a:lnTo>
                    <a:pt x="1848" y="11296"/>
                  </a:lnTo>
                  <a:lnTo>
                    <a:pt x="1888" y="11342"/>
                  </a:lnTo>
                  <a:lnTo>
                    <a:pt x="1929" y="11388"/>
                  </a:lnTo>
                  <a:lnTo>
                    <a:pt x="1972" y="11433"/>
                  </a:lnTo>
                  <a:lnTo>
                    <a:pt x="2017" y="11476"/>
                  </a:lnTo>
                  <a:lnTo>
                    <a:pt x="2063" y="11517"/>
                  </a:lnTo>
                  <a:lnTo>
                    <a:pt x="2109" y="11557"/>
                  </a:lnTo>
                  <a:lnTo>
                    <a:pt x="2156" y="11593"/>
                  </a:lnTo>
                  <a:lnTo>
                    <a:pt x="4844" y="8905"/>
                  </a:lnTo>
                  <a:lnTo>
                    <a:pt x="4966" y="8999"/>
                  </a:lnTo>
                  <a:lnTo>
                    <a:pt x="5097" y="9089"/>
                  </a:lnTo>
                  <a:lnTo>
                    <a:pt x="5234" y="9174"/>
                  </a:lnTo>
                  <a:lnTo>
                    <a:pt x="5375" y="9249"/>
                  </a:lnTo>
                  <a:lnTo>
                    <a:pt x="3937" y="12780"/>
                  </a:lnTo>
                  <a:lnTo>
                    <a:pt x="4036" y="12827"/>
                  </a:lnTo>
                  <a:lnTo>
                    <a:pt x="4144" y="12874"/>
                  </a:lnTo>
                  <a:lnTo>
                    <a:pt x="4375" y="12968"/>
                  </a:lnTo>
                  <a:lnTo>
                    <a:pt x="5844" y="9437"/>
                  </a:lnTo>
                  <a:lnTo>
                    <a:pt x="5915" y="9469"/>
                  </a:lnTo>
                  <a:lnTo>
                    <a:pt x="5989" y="9497"/>
                  </a:lnTo>
                  <a:lnTo>
                    <a:pt x="6066" y="9519"/>
                  </a:lnTo>
                  <a:lnTo>
                    <a:pt x="6144" y="9539"/>
                  </a:lnTo>
                  <a:lnTo>
                    <a:pt x="6305" y="9569"/>
                  </a:lnTo>
                  <a:lnTo>
                    <a:pt x="6469" y="9593"/>
                  </a:lnTo>
                  <a:lnTo>
                    <a:pt x="6469" y="13374"/>
                  </a:lnTo>
                  <a:lnTo>
                    <a:pt x="6718" y="13374"/>
                  </a:lnTo>
                  <a:lnTo>
                    <a:pt x="6968" y="13374"/>
                  </a:lnTo>
                  <a:lnTo>
                    <a:pt x="6968" y="9593"/>
                  </a:lnTo>
                  <a:lnTo>
                    <a:pt x="7127" y="9569"/>
                  </a:lnTo>
                  <a:lnTo>
                    <a:pt x="7281" y="9539"/>
                  </a:lnTo>
                  <a:lnTo>
                    <a:pt x="7357" y="9519"/>
                  </a:lnTo>
                  <a:lnTo>
                    <a:pt x="7434" y="9497"/>
                  </a:lnTo>
                  <a:lnTo>
                    <a:pt x="7513" y="9469"/>
                  </a:lnTo>
                  <a:lnTo>
                    <a:pt x="7593" y="9437"/>
                  </a:lnTo>
                  <a:lnTo>
                    <a:pt x="9061" y="12968"/>
                  </a:lnTo>
                  <a:lnTo>
                    <a:pt x="9161" y="12921"/>
                  </a:lnTo>
                  <a:lnTo>
                    <a:pt x="9269" y="12874"/>
                  </a:lnTo>
                  <a:lnTo>
                    <a:pt x="9499" y="12780"/>
                  </a:lnTo>
                  <a:lnTo>
                    <a:pt x="8030" y="9249"/>
                  </a:lnTo>
                  <a:lnTo>
                    <a:pt x="8110" y="9213"/>
                  </a:lnTo>
                  <a:lnTo>
                    <a:pt x="8184" y="9174"/>
                  </a:lnTo>
                  <a:lnTo>
                    <a:pt x="8255" y="9132"/>
                  </a:lnTo>
                  <a:lnTo>
                    <a:pt x="8324" y="9089"/>
                  </a:lnTo>
                  <a:lnTo>
                    <a:pt x="8593" y="8905"/>
                  </a:lnTo>
                  <a:lnTo>
                    <a:pt x="11280" y="11593"/>
                  </a:lnTo>
                  <a:lnTo>
                    <a:pt x="11326" y="11557"/>
                  </a:lnTo>
                  <a:lnTo>
                    <a:pt x="11369" y="11517"/>
                  </a:lnTo>
                  <a:lnTo>
                    <a:pt x="11452" y="11433"/>
                  </a:lnTo>
                  <a:lnTo>
                    <a:pt x="11624" y="11249"/>
                  </a:lnTo>
                  <a:lnTo>
                    <a:pt x="8936" y="8562"/>
                  </a:lnTo>
                  <a:lnTo>
                    <a:pt x="9030" y="8439"/>
                  </a:lnTo>
                  <a:lnTo>
                    <a:pt x="9120" y="8308"/>
                  </a:lnTo>
                  <a:lnTo>
                    <a:pt x="9205" y="8171"/>
                  </a:lnTo>
                  <a:lnTo>
                    <a:pt x="9280" y="8030"/>
                  </a:lnTo>
                  <a:lnTo>
                    <a:pt x="12811" y="9468"/>
                  </a:lnTo>
                  <a:lnTo>
                    <a:pt x="12858" y="9369"/>
                  </a:lnTo>
                  <a:lnTo>
                    <a:pt x="12905" y="9261"/>
                  </a:lnTo>
                  <a:lnTo>
                    <a:pt x="12999" y="9030"/>
                  </a:lnTo>
                  <a:lnTo>
                    <a:pt x="9468" y="7562"/>
                  </a:lnTo>
                  <a:lnTo>
                    <a:pt x="9514" y="7416"/>
                  </a:lnTo>
                  <a:lnTo>
                    <a:pt x="9535" y="7340"/>
                  </a:lnTo>
                  <a:lnTo>
                    <a:pt x="9554" y="7261"/>
                  </a:lnTo>
                  <a:lnTo>
                    <a:pt x="9570" y="7181"/>
                  </a:lnTo>
                  <a:lnTo>
                    <a:pt x="9582" y="7101"/>
                  </a:lnTo>
                  <a:lnTo>
                    <a:pt x="9590" y="7019"/>
                  </a:lnTo>
                  <a:lnTo>
                    <a:pt x="9593" y="6937"/>
                  </a:lnTo>
                  <a:lnTo>
                    <a:pt x="13405" y="6937"/>
                  </a:lnTo>
                  <a:close/>
                  <a:moveTo>
                    <a:pt x="9186" y="6688"/>
                  </a:moveTo>
                  <a:lnTo>
                    <a:pt x="9186" y="6688"/>
                  </a:lnTo>
                  <a:lnTo>
                    <a:pt x="9174" y="6942"/>
                  </a:lnTo>
                  <a:lnTo>
                    <a:pt x="9137" y="7190"/>
                  </a:lnTo>
                  <a:lnTo>
                    <a:pt x="9076" y="7429"/>
                  </a:lnTo>
                  <a:lnTo>
                    <a:pt x="8994" y="7658"/>
                  </a:lnTo>
                  <a:lnTo>
                    <a:pt x="8891" y="7877"/>
                  </a:lnTo>
                  <a:lnTo>
                    <a:pt x="8768" y="8083"/>
                  </a:lnTo>
                  <a:lnTo>
                    <a:pt x="8627" y="8275"/>
                  </a:lnTo>
                  <a:lnTo>
                    <a:pt x="8468" y="8453"/>
                  </a:lnTo>
                  <a:lnTo>
                    <a:pt x="8293" y="8615"/>
                  </a:lnTo>
                  <a:lnTo>
                    <a:pt x="8104" y="8759"/>
                  </a:lnTo>
                  <a:lnTo>
                    <a:pt x="7900" y="8884"/>
                  </a:lnTo>
                  <a:lnTo>
                    <a:pt x="7684" y="8990"/>
                  </a:lnTo>
                  <a:lnTo>
                    <a:pt x="7457" y="9074"/>
                  </a:lnTo>
                  <a:lnTo>
                    <a:pt x="7219" y="9136"/>
                  </a:lnTo>
                  <a:lnTo>
                    <a:pt x="6973" y="9174"/>
                  </a:lnTo>
                  <a:lnTo>
                    <a:pt x="6718" y="9187"/>
                  </a:lnTo>
                  <a:lnTo>
                    <a:pt x="6464" y="9174"/>
                  </a:lnTo>
                  <a:lnTo>
                    <a:pt x="6216" y="9136"/>
                  </a:lnTo>
                  <a:lnTo>
                    <a:pt x="5977" y="9074"/>
                  </a:lnTo>
                  <a:lnTo>
                    <a:pt x="5748" y="8990"/>
                  </a:lnTo>
                  <a:lnTo>
                    <a:pt x="5529" y="8884"/>
                  </a:lnTo>
                  <a:lnTo>
                    <a:pt x="5323" y="8759"/>
                  </a:lnTo>
                  <a:lnTo>
                    <a:pt x="5131" y="8615"/>
                  </a:lnTo>
                  <a:lnTo>
                    <a:pt x="4953" y="8453"/>
                  </a:lnTo>
                  <a:lnTo>
                    <a:pt x="4791" y="8275"/>
                  </a:lnTo>
                  <a:lnTo>
                    <a:pt x="4647" y="8083"/>
                  </a:lnTo>
                  <a:lnTo>
                    <a:pt x="4522" y="7877"/>
                  </a:lnTo>
                  <a:lnTo>
                    <a:pt x="4416" y="7658"/>
                  </a:lnTo>
                  <a:lnTo>
                    <a:pt x="4332" y="7429"/>
                  </a:lnTo>
                  <a:lnTo>
                    <a:pt x="4270" y="7190"/>
                  </a:lnTo>
                  <a:lnTo>
                    <a:pt x="4232" y="6942"/>
                  </a:lnTo>
                  <a:lnTo>
                    <a:pt x="4219" y="6688"/>
                  </a:lnTo>
                  <a:lnTo>
                    <a:pt x="4232" y="6433"/>
                  </a:lnTo>
                  <a:lnTo>
                    <a:pt x="4270" y="6187"/>
                  </a:lnTo>
                  <a:lnTo>
                    <a:pt x="4332" y="5949"/>
                  </a:lnTo>
                  <a:lnTo>
                    <a:pt x="4416" y="5722"/>
                  </a:lnTo>
                  <a:lnTo>
                    <a:pt x="4522" y="5506"/>
                  </a:lnTo>
                  <a:lnTo>
                    <a:pt x="4647" y="5302"/>
                  </a:lnTo>
                  <a:lnTo>
                    <a:pt x="4791" y="5112"/>
                  </a:lnTo>
                  <a:lnTo>
                    <a:pt x="4953" y="4937"/>
                  </a:lnTo>
                  <a:lnTo>
                    <a:pt x="5131" y="4779"/>
                  </a:lnTo>
                  <a:lnTo>
                    <a:pt x="5323" y="4637"/>
                  </a:lnTo>
                  <a:lnTo>
                    <a:pt x="5529" y="4514"/>
                  </a:lnTo>
                  <a:lnTo>
                    <a:pt x="5748" y="4411"/>
                  </a:lnTo>
                  <a:lnTo>
                    <a:pt x="5977" y="4329"/>
                  </a:lnTo>
                  <a:lnTo>
                    <a:pt x="6216" y="4268"/>
                  </a:lnTo>
                  <a:lnTo>
                    <a:pt x="6464" y="4231"/>
                  </a:lnTo>
                  <a:lnTo>
                    <a:pt x="6718" y="4219"/>
                  </a:lnTo>
                  <a:lnTo>
                    <a:pt x="6973" y="4231"/>
                  </a:lnTo>
                  <a:lnTo>
                    <a:pt x="7219" y="4268"/>
                  </a:lnTo>
                  <a:lnTo>
                    <a:pt x="7457" y="4329"/>
                  </a:lnTo>
                  <a:lnTo>
                    <a:pt x="7684" y="4411"/>
                  </a:lnTo>
                  <a:lnTo>
                    <a:pt x="7900" y="4514"/>
                  </a:lnTo>
                  <a:lnTo>
                    <a:pt x="8104" y="4637"/>
                  </a:lnTo>
                  <a:lnTo>
                    <a:pt x="8293" y="4779"/>
                  </a:lnTo>
                  <a:lnTo>
                    <a:pt x="8468" y="4937"/>
                  </a:lnTo>
                  <a:lnTo>
                    <a:pt x="8627" y="5112"/>
                  </a:lnTo>
                  <a:lnTo>
                    <a:pt x="8768" y="5302"/>
                  </a:lnTo>
                  <a:lnTo>
                    <a:pt x="8891" y="5506"/>
                  </a:lnTo>
                  <a:lnTo>
                    <a:pt x="8994" y="5722"/>
                  </a:lnTo>
                  <a:lnTo>
                    <a:pt x="9076" y="5949"/>
                  </a:lnTo>
                  <a:lnTo>
                    <a:pt x="9137" y="6187"/>
                  </a:lnTo>
                  <a:lnTo>
                    <a:pt x="9174" y="6433"/>
                  </a:lnTo>
                  <a:lnTo>
                    <a:pt x="9186" y="6688"/>
                  </a:lnTo>
                  <a:close/>
                </a:path>
              </a:pathLst>
            </a:custGeom>
            <a:solidFill>
              <a:srgbClr val="E88E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" name="Oval 12"/>
          <p:cNvSpPr/>
          <p:nvPr/>
        </p:nvSpPr>
        <p:spPr>
          <a:xfrm>
            <a:off x="3986827" y="3066951"/>
            <a:ext cx="1203240" cy="1203240"/>
          </a:xfrm>
          <a:prstGeom prst="ellipse">
            <a:avLst/>
          </a:prstGeom>
          <a:solidFill>
            <a:srgbClr val="E88E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0" name="Gruppierung 39"/>
          <p:cNvGrpSpPr/>
          <p:nvPr/>
        </p:nvGrpSpPr>
        <p:grpSpPr>
          <a:xfrm rot="20915104">
            <a:off x="2862213" y="1965121"/>
            <a:ext cx="3404592" cy="3397450"/>
            <a:chOff x="2895600" y="1922462"/>
            <a:chExt cx="3404592" cy="3397450"/>
          </a:xfrm>
        </p:grpSpPr>
        <p:sp>
          <p:nvSpPr>
            <p:cNvPr id="41" name="Freeform 2"/>
            <p:cNvSpPr>
              <a:spLocks noChangeArrowheads="1"/>
            </p:cNvSpPr>
            <p:nvPr/>
          </p:nvSpPr>
          <p:spPr bwMode="auto">
            <a:xfrm>
              <a:off x="2895600" y="1922462"/>
              <a:ext cx="3404592" cy="3397450"/>
            </a:xfrm>
            <a:custGeom>
              <a:avLst/>
              <a:gdLst>
                <a:gd name="T0" fmla="*/ 6623 w 14719"/>
                <a:gd name="T1" fmla="*/ 14648 h 14687"/>
                <a:gd name="T2" fmla="*/ 4509 w 14719"/>
                <a:gd name="T3" fmla="*/ 14110 h 14687"/>
                <a:gd name="T4" fmla="*/ 2688 w 14719"/>
                <a:gd name="T5" fmla="*/ 13011 h 14687"/>
                <a:gd name="T6" fmla="*/ 1262 w 14719"/>
                <a:gd name="T7" fmla="*/ 11452 h 14687"/>
                <a:gd name="T8" fmla="*/ 333 w 14719"/>
                <a:gd name="T9" fmla="*/ 9529 h 14687"/>
                <a:gd name="T10" fmla="*/ 0 w 14719"/>
                <a:gd name="T11" fmla="*/ 7344 h 14687"/>
                <a:gd name="T12" fmla="*/ 333 w 14719"/>
                <a:gd name="T13" fmla="*/ 5157 h 14687"/>
                <a:gd name="T14" fmla="*/ 1262 w 14719"/>
                <a:gd name="T15" fmla="*/ 3235 h 14687"/>
                <a:gd name="T16" fmla="*/ 2688 w 14719"/>
                <a:gd name="T17" fmla="*/ 1675 h 14687"/>
                <a:gd name="T18" fmla="*/ 4509 w 14719"/>
                <a:gd name="T19" fmla="*/ 576 h 14687"/>
                <a:gd name="T20" fmla="*/ 6623 w 14719"/>
                <a:gd name="T21" fmla="*/ 38 h 14687"/>
                <a:gd name="T22" fmla="*/ 8857 w 14719"/>
                <a:gd name="T23" fmla="*/ 149 h 14687"/>
                <a:gd name="T24" fmla="*/ 10878 w 14719"/>
                <a:gd name="T25" fmla="*/ 885 h 14687"/>
                <a:gd name="T26" fmla="*/ 12570 w 14719"/>
                <a:gd name="T27" fmla="*/ 2148 h 14687"/>
                <a:gd name="T28" fmla="*/ 13833 w 14719"/>
                <a:gd name="T29" fmla="*/ 3840 h 14687"/>
                <a:gd name="T30" fmla="*/ 14569 w 14719"/>
                <a:gd name="T31" fmla="*/ 5862 h 14687"/>
                <a:gd name="T32" fmla="*/ 14680 w 14719"/>
                <a:gd name="T33" fmla="*/ 8095 h 14687"/>
                <a:gd name="T34" fmla="*/ 14142 w 14719"/>
                <a:gd name="T35" fmla="*/ 10204 h 14687"/>
                <a:gd name="T36" fmla="*/ 13043 w 14719"/>
                <a:gd name="T37" fmla="*/ 12017 h 14687"/>
                <a:gd name="T38" fmla="*/ 11484 w 14719"/>
                <a:gd name="T39" fmla="*/ 13434 h 14687"/>
                <a:gd name="T40" fmla="*/ 9561 w 14719"/>
                <a:gd name="T41" fmla="*/ 14356 h 14687"/>
                <a:gd name="T42" fmla="*/ 7375 w 14719"/>
                <a:gd name="T43" fmla="*/ 14686 h 14687"/>
                <a:gd name="T44" fmla="*/ 6664 w 14719"/>
                <a:gd name="T45" fmla="*/ 442 h 14687"/>
                <a:gd name="T46" fmla="*/ 4670 w 14719"/>
                <a:gd name="T47" fmla="*/ 954 h 14687"/>
                <a:gd name="T48" fmla="*/ 2958 w 14719"/>
                <a:gd name="T49" fmla="*/ 1996 h 14687"/>
                <a:gd name="T50" fmla="*/ 1620 w 14719"/>
                <a:gd name="T51" fmla="*/ 3473 h 14687"/>
                <a:gd name="T52" fmla="*/ 749 w 14719"/>
                <a:gd name="T53" fmla="*/ 5287 h 14687"/>
                <a:gd name="T54" fmla="*/ 438 w 14719"/>
                <a:gd name="T55" fmla="*/ 7344 h 14687"/>
                <a:gd name="T56" fmla="*/ 749 w 14719"/>
                <a:gd name="T57" fmla="*/ 9399 h 14687"/>
                <a:gd name="T58" fmla="*/ 1620 w 14719"/>
                <a:gd name="T59" fmla="*/ 11213 h 14687"/>
                <a:gd name="T60" fmla="*/ 2958 w 14719"/>
                <a:gd name="T61" fmla="*/ 12690 h 14687"/>
                <a:gd name="T62" fmla="*/ 4670 w 14719"/>
                <a:gd name="T63" fmla="*/ 13732 h 14687"/>
                <a:gd name="T64" fmla="*/ 6664 w 14719"/>
                <a:gd name="T65" fmla="*/ 14244 h 14687"/>
                <a:gd name="T66" fmla="*/ 8768 w 14719"/>
                <a:gd name="T67" fmla="*/ 14138 h 14687"/>
                <a:gd name="T68" fmla="*/ 10673 w 14719"/>
                <a:gd name="T69" fmla="*/ 13439 h 14687"/>
                <a:gd name="T70" fmla="*/ 12273 w 14719"/>
                <a:gd name="T71" fmla="*/ 12241 h 14687"/>
                <a:gd name="T72" fmla="*/ 13471 w 14719"/>
                <a:gd name="T73" fmla="*/ 10641 h 14687"/>
                <a:gd name="T74" fmla="*/ 14170 w 14719"/>
                <a:gd name="T75" fmla="*/ 8736 h 14687"/>
                <a:gd name="T76" fmla="*/ 14276 w 14719"/>
                <a:gd name="T77" fmla="*/ 6637 h 14687"/>
                <a:gd name="T78" fmla="*/ 13764 w 14719"/>
                <a:gd name="T79" fmla="*/ 4651 h 14687"/>
                <a:gd name="T80" fmla="*/ 12722 w 14719"/>
                <a:gd name="T81" fmla="*/ 2938 h 14687"/>
                <a:gd name="T82" fmla="*/ 11245 w 14719"/>
                <a:gd name="T83" fmla="*/ 1596 h 14687"/>
                <a:gd name="T84" fmla="*/ 9431 w 14719"/>
                <a:gd name="T85" fmla="*/ 719 h 14687"/>
                <a:gd name="T86" fmla="*/ 7375 w 14719"/>
                <a:gd name="T87" fmla="*/ 406 h 14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719" h="14687">
                  <a:moveTo>
                    <a:pt x="7375" y="14686"/>
                  </a:moveTo>
                  <a:lnTo>
                    <a:pt x="7375" y="14686"/>
                  </a:lnTo>
                  <a:lnTo>
                    <a:pt x="6623" y="14648"/>
                  </a:lnTo>
                  <a:lnTo>
                    <a:pt x="5892" y="14537"/>
                  </a:lnTo>
                  <a:lnTo>
                    <a:pt x="5186" y="14356"/>
                  </a:lnTo>
                  <a:lnTo>
                    <a:pt x="4509" y="14110"/>
                  </a:lnTo>
                  <a:lnTo>
                    <a:pt x="3865" y="13801"/>
                  </a:lnTo>
                  <a:lnTo>
                    <a:pt x="3256" y="13434"/>
                  </a:lnTo>
                  <a:lnTo>
                    <a:pt x="2688" y="13011"/>
                  </a:lnTo>
                  <a:lnTo>
                    <a:pt x="2164" y="12538"/>
                  </a:lnTo>
                  <a:lnTo>
                    <a:pt x="1688" y="12017"/>
                  </a:lnTo>
                  <a:lnTo>
                    <a:pt x="1262" y="11452"/>
                  </a:lnTo>
                  <a:lnTo>
                    <a:pt x="892" y="10846"/>
                  </a:lnTo>
                  <a:lnTo>
                    <a:pt x="581" y="10204"/>
                  </a:lnTo>
                  <a:lnTo>
                    <a:pt x="333" y="9529"/>
                  </a:lnTo>
                  <a:lnTo>
                    <a:pt x="150" y="8825"/>
                  </a:lnTo>
                  <a:lnTo>
                    <a:pt x="38" y="8095"/>
                  </a:lnTo>
                  <a:lnTo>
                    <a:pt x="0" y="7344"/>
                  </a:lnTo>
                  <a:lnTo>
                    <a:pt x="38" y="6592"/>
                  </a:lnTo>
                  <a:lnTo>
                    <a:pt x="150" y="5862"/>
                  </a:lnTo>
                  <a:lnTo>
                    <a:pt x="333" y="5157"/>
                  </a:lnTo>
                  <a:lnTo>
                    <a:pt x="581" y="4482"/>
                  </a:lnTo>
                  <a:lnTo>
                    <a:pt x="892" y="3840"/>
                  </a:lnTo>
                  <a:lnTo>
                    <a:pt x="1262" y="3235"/>
                  </a:lnTo>
                  <a:lnTo>
                    <a:pt x="1688" y="2669"/>
                  </a:lnTo>
                  <a:lnTo>
                    <a:pt x="2164" y="2148"/>
                  </a:lnTo>
                  <a:lnTo>
                    <a:pt x="2688" y="1675"/>
                  </a:lnTo>
                  <a:lnTo>
                    <a:pt x="3256" y="1252"/>
                  </a:lnTo>
                  <a:lnTo>
                    <a:pt x="3865" y="885"/>
                  </a:lnTo>
                  <a:lnTo>
                    <a:pt x="4509" y="576"/>
                  </a:lnTo>
                  <a:lnTo>
                    <a:pt x="5186" y="330"/>
                  </a:lnTo>
                  <a:lnTo>
                    <a:pt x="5892" y="149"/>
                  </a:lnTo>
                  <a:lnTo>
                    <a:pt x="6623" y="38"/>
                  </a:lnTo>
                  <a:lnTo>
                    <a:pt x="7375" y="0"/>
                  </a:lnTo>
                  <a:lnTo>
                    <a:pt x="8127" y="38"/>
                  </a:lnTo>
                  <a:lnTo>
                    <a:pt x="8857" y="149"/>
                  </a:lnTo>
                  <a:lnTo>
                    <a:pt x="9561" y="330"/>
                  </a:lnTo>
                  <a:lnTo>
                    <a:pt x="10236" y="576"/>
                  </a:lnTo>
                  <a:lnTo>
                    <a:pt x="10878" y="885"/>
                  </a:lnTo>
                  <a:lnTo>
                    <a:pt x="11484" y="1252"/>
                  </a:lnTo>
                  <a:lnTo>
                    <a:pt x="12049" y="1675"/>
                  </a:lnTo>
                  <a:lnTo>
                    <a:pt x="12570" y="2148"/>
                  </a:lnTo>
                  <a:lnTo>
                    <a:pt x="13043" y="2669"/>
                  </a:lnTo>
                  <a:lnTo>
                    <a:pt x="13466" y="3235"/>
                  </a:lnTo>
                  <a:lnTo>
                    <a:pt x="13833" y="3840"/>
                  </a:lnTo>
                  <a:lnTo>
                    <a:pt x="14142" y="4482"/>
                  </a:lnTo>
                  <a:lnTo>
                    <a:pt x="14388" y="5157"/>
                  </a:lnTo>
                  <a:lnTo>
                    <a:pt x="14569" y="5862"/>
                  </a:lnTo>
                  <a:lnTo>
                    <a:pt x="14680" y="6592"/>
                  </a:lnTo>
                  <a:lnTo>
                    <a:pt x="14718" y="7344"/>
                  </a:lnTo>
                  <a:lnTo>
                    <a:pt x="14680" y="8095"/>
                  </a:lnTo>
                  <a:lnTo>
                    <a:pt x="14569" y="8825"/>
                  </a:lnTo>
                  <a:lnTo>
                    <a:pt x="14388" y="9529"/>
                  </a:lnTo>
                  <a:lnTo>
                    <a:pt x="14142" y="10204"/>
                  </a:lnTo>
                  <a:lnTo>
                    <a:pt x="13833" y="10846"/>
                  </a:lnTo>
                  <a:lnTo>
                    <a:pt x="13466" y="11452"/>
                  </a:lnTo>
                  <a:lnTo>
                    <a:pt x="13043" y="12017"/>
                  </a:lnTo>
                  <a:lnTo>
                    <a:pt x="12570" y="12538"/>
                  </a:lnTo>
                  <a:lnTo>
                    <a:pt x="12049" y="13011"/>
                  </a:lnTo>
                  <a:lnTo>
                    <a:pt x="11484" y="13434"/>
                  </a:lnTo>
                  <a:lnTo>
                    <a:pt x="10878" y="13801"/>
                  </a:lnTo>
                  <a:lnTo>
                    <a:pt x="10236" y="14110"/>
                  </a:lnTo>
                  <a:lnTo>
                    <a:pt x="9561" y="14356"/>
                  </a:lnTo>
                  <a:lnTo>
                    <a:pt x="8857" y="14537"/>
                  </a:lnTo>
                  <a:lnTo>
                    <a:pt x="8127" y="14648"/>
                  </a:lnTo>
                  <a:lnTo>
                    <a:pt x="7375" y="14686"/>
                  </a:lnTo>
                  <a:close/>
                  <a:moveTo>
                    <a:pt x="7375" y="406"/>
                  </a:moveTo>
                  <a:lnTo>
                    <a:pt x="7375" y="406"/>
                  </a:lnTo>
                  <a:lnTo>
                    <a:pt x="6664" y="442"/>
                  </a:lnTo>
                  <a:lnTo>
                    <a:pt x="5974" y="548"/>
                  </a:lnTo>
                  <a:lnTo>
                    <a:pt x="5308" y="719"/>
                  </a:lnTo>
                  <a:lnTo>
                    <a:pt x="4670" y="954"/>
                  </a:lnTo>
                  <a:lnTo>
                    <a:pt x="4063" y="1247"/>
                  </a:lnTo>
                  <a:lnTo>
                    <a:pt x="3491" y="1596"/>
                  </a:lnTo>
                  <a:lnTo>
                    <a:pt x="2958" y="1996"/>
                  </a:lnTo>
                  <a:lnTo>
                    <a:pt x="2465" y="2445"/>
                  </a:lnTo>
                  <a:lnTo>
                    <a:pt x="2018" y="2938"/>
                  </a:lnTo>
                  <a:lnTo>
                    <a:pt x="1620" y="3473"/>
                  </a:lnTo>
                  <a:lnTo>
                    <a:pt x="1273" y="4045"/>
                  </a:lnTo>
                  <a:lnTo>
                    <a:pt x="981" y="4651"/>
                  </a:lnTo>
                  <a:lnTo>
                    <a:pt x="749" y="5287"/>
                  </a:lnTo>
                  <a:lnTo>
                    <a:pt x="578" y="5951"/>
                  </a:lnTo>
                  <a:lnTo>
                    <a:pt x="474" y="6637"/>
                  </a:lnTo>
                  <a:lnTo>
                    <a:pt x="438" y="7344"/>
                  </a:lnTo>
                  <a:lnTo>
                    <a:pt x="474" y="8050"/>
                  </a:lnTo>
                  <a:lnTo>
                    <a:pt x="578" y="8736"/>
                  </a:lnTo>
                  <a:lnTo>
                    <a:pt x="749" y="9399"/>
                  </a:lnTo>
                  <a:lnTo>
                    <a:pt x="981" y="10035"/>
                  </a:lnTo>
                  <a:lnTo>
                    <a:pt x="1273" y="10641"/>
                  </a:lnTo>
                  <a:lnTo>
                    <a:pt x="1620" y="11213"/>
                  </a:lnTo>
                  <a:lnTo>
                    <a:pt x="2018" y="11748"/>
                  </a:lnTo>
                  <a:lnTo>
                    <a:pt x="2465" y="12241"/>
                  </a:lnTo>
                  <a:lnTo>
                    <a:pt x="2958" y="12690"/>
                  </a:lnTo>
                  <a:lnTo>
                    <a:pt x="3491" y="13090"/>
                  </a:lnTo>
                  <a:lnTo>
                    <a:pt x="4063" y="13439"/>
                  </a:lnTo>
                  <a:lnTo>
                    <a:pt x="4670" y="13732"/>
                  </a:lnTo>
                  <a:lnTo>
                    <a:pt x="5308" y="13967"/>
                  </a:lnTo>
                  <a:lnTo>
                    <a:pt x="5974" y="14138"/>
                  </a:lnTo>
                  <a:lnTo>
                    <a:pt x="6664" y="14244"/>
                  </a:lnTo>
                  <a:lnTo>
                    <a:pt x="7375" y="14280"/>
                  </a:lnTo>
                  <a:lnTo>
                    <a:pt x="8082" y="14244"/>
                  </a:lnTo>
                  <a:lnTo>
                    <a:pt x="8768" y="14138"/>
                  </a:lnTo>
                  <a:lnTo>
                    <a:pt x="9431" y="13967"/>
                  </a:lnTo>
                  <a:lnTo>
                    <a:pt x="10067" y="13732"/>
                  </a:lnTo>
                  <a:lnTo>
                    <a:pt x="10673" y="13439"/>
                  </a:lnTo>
                  <a:lnTo>
                    <a:pt x="11245" y="13090"/>
                  </a:lnTo>
                  <a:lnTo>
                    <a:pt x="11780" y="12690"/>
                  </a:lnTo>
                  <a:lnTo>
                    <a:pt x="12273" y="12241"/>
                  </a:lnTo>
                  <a:lnTo>
                    <a:pt x="12722" y="11748"/>
                  </a:lnTo>
                  <a:lnTo>
                    <a:pt x="13122" y="11213"/>
                  </a:lnTo>
                  <a:lnTo>
                    <a:pt x="13471" y="10641"/>
                  </a:lnTo>
                  <a:lnTo>
                    <a:pt x="13764" y="10035"/>
                  </a:lnTo>
                  <a:lnTo>
                    <a:pt x="13999" y="9399"/>
                  </a:lnTo>
                  <a:lnTo>
                    <a:pt x="14170" y="8736"/>
                  </a:lnTo>
                  <a:lnTo>
                    <a:pt x="14276" y="8050"/>
                  </a:lnTo>
                  <a:lnTo>
                    <a:pt x="14312" y="7344"/>
                  </a:lnTo>
                  <a:lnTo>
                    <a:pt x="14276" y="6637"/>
                  </a:lnTo>
                  <a:lnTo>
                    <a:pt x="14170" y="5951"/>
                  </a:lnTo>
                  <a:lnTo>
                    <a:pt x="13999" y="5287"/>
                  </a:lnTo>
                  <a:lnTo>
                    <a:pt x="13764" y="4651"/>
                  </a:lnTo>
                  <a:lnTo>
                    <a:pt x="13471" y="4045"/>
                  </a:lnTo>
                  <a:lnTo>
                    <a:pt x="13122" y="3473"/>
                  </a:lnTo>
                  <a:lnTo>
                    <a:pt x="12722" y="2938"/>
                  </a:lnTo>
                  <a:lnTo>
                    <a:pt x="12273" y="2445"/>
                  </a:lnTo>
                  <a:lnTo>
                    <a:pt x="11780" y="1996"/>
                  </a:lnTo>
                  <a:lnTo>
                    <a:pt x="11245" y="1596"/>
                  </a:lnTo>
                  <a:lnTo>
                    <a:pt x="10673" y="1247"/>
                  </a:lnTo>
                  <a:lnTo>
                    <a:pt x="10067" y="954"/>
                  </a:lnTo>
                  <a:lnTo>
                    <a:pt x="9431" y="719"/>
                  </a:lnTo>
                  <a:lnTo>
                    <a:pt x="8768" y="548"/>
                  </a:lnTo>
                  <a:lnTo>
                    <a:pt x="8082" y="442"/>
                  </a:lnTo>
                  <a:lnTo>
                    <a:pt x="7375" y="406"/>
                  </a:lnTo>
                  <a:close/>
                </a:path>
              </a:pathLst>
            </a:custGeom>
            <a:solidFill>
              <a:srgbClr val="E88E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2" name="Freeform 3"/>
            <p:cNvSpPr>
              <a:spLocks noChangeArrowheads="1"/>
            </p:cNvSpPr>
            <p:nvPr/>
          </p:nvSpPr>
          <p:spPr bwMode="auto">
            <a:xfrm>
              <a:off x="3047618" y="2073460"/>
              <a:ext cx="3100556" cy="3093414"/>
            </a:xfrm>
            <a:custGeom>
              <a:avLst/>
              <a:gdLst>
                <a:gd name="T0" fmla="*/ 13405 w 13406"/>
                <a:gd name="T1" fmla="*/ 6438 h 13375"/>
                <a:gd name="T2" fmla="*/ 9570 w 13406"/>
                <a:gd name="T3" fmla="*/ 6193 h 13375"/>
                <a:gd name="T4" fmla="*/ 9468 w 13406"/>
                <a:gd name="T5" fmla="*/ 5813 h 13375"/>
                <a:gd name="T6" fmla="*/ 9205 w 13406"/>
                <a:gd name="T7" fmla="*/ 5203 h 13375"/>
                <a:gd name="T8" fmla="*/ 11624 w 13406"/>
                <a:gd name="T9" fmla="*/ 2125 h 13375"/>
                <a:gd name="T10" fmla="*/ 8255 w 13406"/>
                <a:gd name="T11" fmla="*/ 4242 h 13375"/>
                <a:gd name="T12" fmla="*/ 9499 w 13406"/>
                <a:gd name="T13" fmla="*/ 594 h 13375"/>
                <a:gd name="T14" fmla="*/ 7434 w 13406"/>
                <a:gd name="T15" fmla="*/ 3879 h 13375"/>
                <a:gd name="T16" fmla="*/ 7127 w 13406"/>
                <a:gd name="T17" fmla="*/ 3819 h 13375"/>
                <a:gd name="T18" fmla="*/ 6718 w 13406"/>
                <a:gd name="T19" fmla="*/ 0 h 13375"/>
                <a:gd name="T20" fmla="*/ 6305 w 13406"/>
                <a:gd name="T21" fmla="*/ 3819 h 13375"/>
                <a:gd name="T22" fmla="*/ 5989 w 13406"/>
                <a:gd name="T23" fmla="*/ 3879 h 13375"/>
                <a:gd name="T24" fmla="*/ 4144 w 13406"/>
                <a:gd name="T25" fmla="*/ 500 h 13375"/>
                <a:gd name="T26" fmla="*/ 5234 w 13406"/>
                <a:gd name="T27" fmla="*/ 4200 h 13375"/>
                <a:gd name="T28" fmla="*/ 2156 w 13406"/>
                <a:gd name="T29" fmla="*/ 1781 h 13375"/>
                <a:gd name="T30" fmla="*/ 1812 w 13406"/>
                <a:gd name="T31" fmla="*/ 2125 h 13375"/>
                <a:gd name="T32" fmla="*/ 4345 w 13406"/>
                <a:gd name="T33" fmla="*/ 5000 h 13375"/>
                <a:gd name="T34" fmla="*/ 437 w 13406"/>
                <a:gd name="T35" fmla="*/ 4344 h 13375"/>
                <a:gd name="T36" fmla="*/ 3863 w 13406"/>
                <a:gd name="T37" fmla="*/ 6113 h 13375"/>
                <a:gd name="T38" fmla="*/ 0 w 13406"/>
                <a:gd name="T39" fmla="*/ 6937 h 13375"/>
                <a:gd name="T40" fmla="*/ 3915 w 13406"/>
                <a:gd name="T41" fmla="*/ 7491 h 13375"/>
                <a:gd name="T42" fmla="*/ 578 w 13406"/>
                <a:gd name="T43" fmla="*/ 9369 h 13375"/>
                <a:gd name="T44" fmla="*/ 4345 w 13406"/>
                <a:gd name="T45" fmla="*/ 8375 h 13375"/>
                <a:gd name="T46" fmla="*/ 1812 w 13406"/>
                <a:gd name="T47" fmla="*/ 11249 h 13375"/>
                <a:gd name="T48" fmla="*/ 1972 w 13406"/>
                <a:gd name="T49" fmla="*/ 11433 h 13375"/>
                <a:gd name="T50" fmla="*/ 2156 w 13406"/>
                <a:gd name="T51" fmla="*/ 11593 h 13375"/>
                <a:gd name="T52" fmla="*/ 5234 w 13406"/>
                <a:gd name="T53" fmla="*/ 9174 h 13375"/>
                <a:gd name="T54" fmla="*/ 4144 w 13406"/>
                <a:gd name="T55" fmla="*/ 12874 h 13375"/>
                <a:gd name="T56" fmla="*/ 5989 w 13406"/>
                <a:gd name="T57" fmla="*/ 9497 h 13375"/>
                <a:gd name="T58" fmla="*/ 6469 w 13406"/>
                <a:gd name="T59" fmla="*/ 9593 h 13375"/>
                <a:gd name="T60" fmla="*/ 6968 w 13406"/>
                <a:gd name="T61" fmla="*/ 9593 h 13375"/>
                <a:gd name="T62" fmla="*/ 7434 w 13406"/>
                <a:gd name="T63" fmla="*/ 9497 h 13375"/>
                <a:gd name="T64" fmla="*/ 9161 w 13406"/>
                <a:gd name="T65" fmla="*/ 12921 h 13375"/>
                <a:gd name="T66" fmla="*/ 8110 w 13406"/>
                <a:gd name="T67" fmla="*/ 9213 h 13375"/>
                <a:gd name="T68" fmla="*/ 8593 w 13406"/>
                <a:gd name="T69" fmla="*/ 8905 h 13375"/>
                <a:gd name="T70" fmla="*/ 11452 w 13406"/>
                <a:gd name="T71" fmla="*/ 11433 h 13375"/>
                <a:gd name="T72" fmla="*/ 9120 w 13406"/>
                <a:gd name="T73" fmla="*/ 8308 h 13375"/>
                <a:gd name="T74" fmla="*/ 12858 w 13406"/>
                <a:gd name="T75" fmla="*/ 9369 h 13375"/>
                <a:gd name="T76" fmla="*/ 9514 w 13406"/>
                <a:gd name="T77" fmla="*/ 7416 h 13375"/>
                <a:gd name="T78" fmla="*/ 9582 w 13406"/>
                <a:gd name="T79" fmla="*/ 7101 h 13375"/>
                <a:gd name="T80" fmla="*/ 9186 w 13406"/>
                <a:gd name="T81" fmla="*/ 6688 h 13375"/>
                <a:gd name="T82" fmla="*/ 9076 w 13406"/>
                <a:gd name="T83" fmla="*/ 7429 h 13375"/>
                <a:gd name="T84" fmla="*/ 8627 w 13406"/>
                <a:gd name="T85" fmla="*/ 8275 h 13375"/>
                <a:gd name="T86" fmla="*/ 7900 w 13406"/>
                <a:gd name="T87" fmla="*/ 8884 h 13375"/>
                <a:gd name="T88" fmla="*/ 6973 w 13406"/>
                <a:gd name="T89" fmla="*/ 9174 h 13375"/>
                <a:gd name="T90" fmla="*/ 5977 w 13406"/>
                <a:gd name="T91" fmla="*/ 9074 h 13375"/>
                <a:gd name="T92" fmla="*/ 5131 w 13406"/>
                <a:gd name="T93" fmla="*/ 8615 h 13375"/>
                <a:gd name="T94" fmla="*/ 4522 w 13406"/>
                <a:gd name="T95" fmla="*/ 7877 h 13375"/>
                <a:gd name="T96" fmla="*/ 4232 w 13406"/>
                <a:gd name="T97" fmla="*/ 6942 h 13375"/>
                <a:gd name="T98" fmla="*/ 4332 w 13406"/>
                <a:gd name="T99" fmla="*/ 5949 h 13375"/>
                <a:gd name="T100" fmla="*/ 4791 w 13406"/>
                <a:gd name="T101" fmla="*/ 5112 h 13375"/>
                <a:gd name="T102" fmla="*/ 5529 w 13406"/>
                <a:gd name="T103" fmla="*/ 4514 h 13375"/>
                <a:gd name="T104" fmla="*/ 6464 w 13406"/>
                <a:gd name="T105" fmla="*/ 4231 h 13375"/>
                <a:gd name="T106" fmla="*/ 7457 w 13406"/>
                <a:gd name="T107" fmla="*/ 4329 h 13375"/>
                <a:gd name="T108" fmla="*/ 8293 w 13406"/>
                <a:gd name="T109" fmla="*/ 4779 h 13375"/>
                <a:gd name="T110" fmla="*/ 8891 w 13406"/>
                <a:gd name="T111" fmla="*/ 5506 h 13375"/>
                <a:gd name="T112" fmla="*/ 9174 w 13406"/>
                <a:gd name="T113" fmla="*/ 6433 h 13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406" h="13375">
                  <a:moveTo>
                    <a:pt x="13405" y="6937"/>
                  </a:moveTo>
                  <a:lnTo>
                    <a:pt x="13405" y="6937"/>
                  </a:lnTo>
                  <a:lnTo>
                    <a:pt x="13405" y="6688"/>
                  </a:lnTo>
                  <a:lnTo>
                    <a:pt x="13405" y="6438"/>
                  </a:lnTo>
                  <a:lnTo>
                    <a:pt x="9593" y="6438"/>
                  </a:lnTo>
                  <a:lnTo>
                    <a:pt x="9590" y="6355"/>
                  </a:lnTo>
                  <a:lnTo>
                    <a:pt x="9582" y="6274"/>
                  </a:lnTo>
                  <a:lnTo>
                    <a:pt x="9570" y="6193"/>
                  </a:lnTo>
                  <a:lnTo>
                    <a:pt x="9554" y="6113"/>
                  </a:lnTo>
                  <a:lnTo>
                    <a:pt x="9535" y="6035"/>
                  </a:lnTo>
                  <a:lnTo>
                    <a:pt x="9514" y="5958"/>
                  </a:lnTo>
                  <a:lnTo>
                    <a:pt x="9468" y="5813"/>
                  </a:lnTo>
                  <a:lnTo>
                    <a:pt x="12999" y="4344"/>
                  </a:lnTo>
                  <a:lnTo>
                    <a:pt x="12811" y="3906"/>
                  </a:lnTo>
                  <a:lnTo>
                    <a:pt x="9280" y="5344"/>
                  </a:lnTo>
                  <a:lnTo>
                    <a:pt x="9205" y="5203"/>
                  </a:lnTo>
                  <a:lnTo>
                    <a:pt x="9120" y="5066"/>
                  </a:lnTo>
                  <a:lnTo>
                    <a:pt x="9030" y="4935"/>
                  </a:lnTo>
                  <a:lnTo>
                    <a:pt x="8936" y="4813"/>
                  </a:lnTo>
                  <a:lnTo>
                    <a:pt x="11624" y="2125"/>
                  </a:lnTo>
                  <a:lnTo>
                    <a:pt x="11280" y="1781"/>
                  </a:lnTo>
                  <a:lnTo>
                    <a:pt x="8593" y="4469"/>
                  </a:lnTo>
                  <a:lnTo>
                    <a:pt x="8324" y="4285"/>
                  </a:lnTo>
                  <a:lnTo>
                    <a:pt x="8255" y="4242"/>
                  </a:lnTo>
                  <a:lnTo>
                    <a:pt x="8184" y="4200"/>
                  </a:lnTo>
                  <a:lnTo>
                    <a:pt x="8110" y="4161"/>
                  </a:lnTo>
                  <a:lnTo>
                    <a:pt x="8030" y="4125"/>
                  </a:lnTo>
                  <a:lnTo>
                    <a:pt x="9499" y="594"/>
                  </a:lnTo>
                  <a:lnTo>
                    <a:pt x="9061" y="406"/>
                  </a:lnTo>
                  <a:lnTo>
                    <a:pt x="7593" y="3938"/>
                  </a:lnTo>
                  <a:lnTo>
                    <a:pt x="7513" y="3905"/>
                  </a:lnTo>
                  <a:lnTo>
                    <a:pt x="7434" y="3879"/>
                  </a:lnTo>
                  <a:lnTo>
                    <a:pt x="7357" y="3857"/>
                  </a:lnTo>
                  <a:lnTo>
                    <a:pt x="7281" y="3840"/>
                  </a:lnTo>
                  <a:lnTo>
                    <a:pt x="7204" y="3827"/>
                  </a:lnTo>
                  <a:lnTo>
                    <a:pt x="7127" y="3819"/>
                  </a:lnTo>
                  <a:lnTo>
                    <a:pt x="7049" y="3814"/>
                  </a:lnTo>
                  <a:lnTo>
                    <a:pt x="6968" y="3813"/>
                  </a:lnTo>
                  <a:lnTo>
                    <a:pt x="6968" y="0"/>
                  </a:lnTo>
                  <a:lnTo>
                    <a:pt x="6718" y="0"/>
                  </a:lnTo>
                  <a:lnTo>
                    <a:pt x="6469" y="0"/>
                  </a:lnTo>
                  <a:lnTo>
                    <a:pt x="6469" y="3813"/>
                  </a:lnTo>
                  <a:lnTo>
                    <a:pt x="6386" y="3814"/>
                  </a:lnTo>
                  <a:lnTo>
                    <a:pt x="6305" y="3819"/>
                  </a:lnTo>
                  <a:lnTo>
                    <a:pt x="6224" y="3827"/>
                  </a:lnTo>
                  <a:lnTo>
                    <a:pt x="6144" y="3840"/>
                  </a:lnTo>
                  <a:lnTo>
                    <a:pt x="6066" y="3857"/>
                  </a:lnTo>
                  <a:lnTo>
                    <a:pt x="5989" y="3879"/>
                  </a:lnTo>
                  <a:lnTo>
                    <a:pt x="5915" y="3905"/>
                  </a:lnTo>
                  <a:lnTo>
                    <a:pt x="5844" y="3938"/>
                  </a:lnTo>
                  <a:lnTo>
                    <a:pt x="4375" y="406"/>
                  </a:lnTo>
                  <a:lnTo>
                    <a:pt x="4144" y="500"/>
                  </a:lnTo>
                  <a:lnTo>
                    <a:pt x="4036" y="547"/>
                  </a:lnTo>
                  <a:lnTo>
                    <a:pt x="3937" y="594"/>
                  </a:lnTo>
                  <a:lnTo>
                    <a:pt x="5375" y="4125"/>
                  </a:lnTo>
                  <a:lnTo>
                    <a:pt x="5234" y="4200"/>
                  </a:lnTo>
                  <a:lnTo>
                    <a:pt x="5097" y="4285"/>
                  </a:lnTo>
                  <a:lnTo>
                    <a:pt x="4966" y="4375"/>
                  </a:lnTo>
                  <a:lnTo>
                    <a:pt x="4844" y="4469"/>
                  </a:lnTo>
                  <a:lnTo>
                    <a:pt x="2156" y="1781"/>
                  </a:lnTo>
                  <a:lnTo>
                    <a:pt x="1972" y="1953"/>
                  </a:lnTo>
                  <a:lnTo>
                    <a:pt x="1888" y="2036"/>
                  </a:lnTo>
                  <a:lnTo>
                    <a:pt x="1848" y="2079"/>
                  </a:lnTo>
                  <a:lnTo>
                    <a:pt x="1812" y="2125"/>
                  </a:lnTo>
                  <a:lnTo>
                    <a:pt x="4500" y="4813"/>
                  </a:lnTo>
                  <a:lnTo>
                    <a:pt x="4444" y="4873"/>
                  </a:lnTo>
                  <a:lnTo>
                    <a:pt x="4393" y="4935"/>
                  </a:lnTo>
                  <a:lnTo>
                    <a:pt x="4345" y="5000"/>
                  </a:lnTo>
                  <a:lnTo>
                    <a:pt x="4301" y="5066"/>
                  </a:lnTo>
                  <a:lnTo>
                    <a:pt x="4125" y="5344"/>
                  </a:lnTo>
                  <a:lnTo>
                    <a:pt x="625" y="3906"/>
                  </a:lnTo>
                  <a:lnTo>
                    <a:pt x="437" y="4344"/>
                  </a:lnTo>
                  <a:lnTo>
                    <a:pt x="3937" y="5813"/>
                  </a:lnTo>
                  <a:lnTo>
                    <a:pt x="3915" y="5884"/>
                  </a:lnTo>
                  <a:lnTo>
                    <a:pt x="3896" y="5958"/>
                  </a:lnTo>
                  <a:lnTo>
                    <a:pt x="3863" y="6113"/>
                  </a:lnTo>
                  <a:lnTo>
                    <a:pt x="3812" y="6438"/>
                  </a:lnTo>
                  <a:lnTo>
                    <a:pt x="0" y="6438"/>
                  </a:lnTo>
                  <a:lnTo>
                    <a:pt x="0" y="6688"/>
                  </a:lnTo>
                  <a:lnTo>
                    <a:pt x="0" y="6937"/>
                  </a:lnTo>
                  <a:lnTo>
                    <a:pt x="3812" y="6937"/>
                  </a:lnTo>
                  <a:lnTo>
                    <a:pt x="3863" y="7261"/>
                  </a:lnTo>
                  <a:lnTo>
                    <a:pt x="3896" y="7416"/>
                  </a:lnTo>
                  <a:lnTo>
                    <a:pt x="3915" y="7491"/>
                  </a:lnTo>
                  <a:lnTo>
                    <a:pt x="3937" y="7562"/>
                  </a:lnTo>
                  <a:lnTo>
                    <a:pt x="437" y="9030"/>
                  </a:lnTo>
                  <a:lnTo>
                    <a:pt x="531" y="9261"/>
                  </a:lnTo>
                  <a:lnTo>
                    <a:pt x="578" y="9369"/>
                  </a:lnTo>
                  <a:lnTo>
                    <a:pt x="625" y="9468"/>
                  </a:lnTo>
                  <a:lnTo>
                    <a:pt x="4125" y="8030"/>
                  </a:lnTo>
                  <a:lnTo>
                    <a:pt x="4301" y="8308"/>
                  </a:lnTo>
                  <a:lnTo>
                    <a:pt x="4345" y="8375"/>
                  </a:lnTo>
                  <a:lnTo>
                    <a:pt x="4393" y="8439"/>
                  </a:lnTo>
                  <a:lnTo>
                    <a:pt x="4444" y="8502"/>
                  </a:lnTo>
                  <a:lnTo>
                    <a:pt x="4500" y="8562"/>
                  </a:lnTo>
                  <a:lnTo>
                    <a:pt x="1812" y="11249"/>
                  </a:lnTo>
                  <a:lnTo>
                    <a:pt x="1848" y="11296"/>
                  </a:lnTo>
                  <a:lnTo>
                    <a:pt x="1888" y="11342"/>
                  </a:lnTo>
                  <a:lnTo>
                    <a:pt x="1929" y="11388"/>
                  </a:lnTo>
                  <a:lnTo>
                    <a:pt x="1972" y="11433"/>
                  </a:lnTo>
                  <a:lnTo>
                    <a:pt x="2017" y="11476"/>
                  </a:lnTo>
                  <a:lnTo>
                    <a:pt x="2063" y="11517"/>
                  </a:lnTo>
                  <a:lnTo>
                    <a:pt x="2109" y="11557"/>
                  </a:lnTo>
                  <a:lnTo>
                    <a:pt x="2156" y="11593"/>
                  </a:lnTo>
                  <a:lnTo>
                    <a:pt x="4844" y="8905"/>
                  </a:lnTo>
                  <a:lnTo>
                    <a:pt x="4966" y="8999"/>
                  </a:lnTo>
                  <a:lnTo>
                    <a:pt x="5097" y="9089"/>
                  </a:lnTo>
                  <a:lnTo>
                    <a:pt x="5234" y="9174"/>
                  </a:lnTo>
                  <a:lnTo>
                    <a:pt x="5375" y="9249"/>
                  </a:lnTo>
                  <a:lnTo>
                    <a:pt x="3937" y="12780"/>
                  </a:lnTo>
                  <a:lnTo>
                    <a:pt x="4036" y="12827"/>
                  </a:lnTo>
                  <a:lnTo>
                    <a:pt x="4144" y="12874"/>
                  </a:lnTo>
                  <a:lnTo>
                    <a:pt x="4375" y="12968"/>
                  </a:lnTo>
                  <a:lnTo>
                    <a:pt x="5844" y="9437"/>
                  </a:lnTo>
                  <a:lnTo>
                    <a:pt x="5915" y="9469"/>
                  </a:lnTo>
                  <a:lnTo>
                    <a:pt x="5989" y="9497"/>
                  </a:lnTo>
                  <a:lnTo>
                    <a:pt x="6066" y="9519"/>
                  </a:lnTo>
                  <a:lnTo>
                    <a:pt x="6144" y="9539"/>
                  </a:lnTo>
                  <a:lnTo>
                    <a:pt x="6305" y="9569"/>
                  </a:lnTo>
                  <a:lnTo>
                    <a:pt x="6469" y="9593"/>
                  </a:lnTo>
                  <a:lnTo>
                    <a:pt x="6469" y="13374"/>
                  </a:lnTo>
                  <a:lnTo>
                    <a:pt x="6718" y="13374"/>
                  </a:lnTo>
                  <a:lnTo>
                    <a:pt x="6968" y="13374"/>
                  </a:lnTo>
                  <a:lnTo>
                    <a:pt x="6968" y="9593"/>
                  </a:lnTo>
                  <a:lnTo>
                    <a:pt x="7127" y="9569"/>
                  </a:lnTo>
                  <a:lnTo>
                    <a:pt x="7281" y="9539"/>
                  </a:lnTo>
                  <a:lnTo>
                    <a:pt x="7357" y="9519"/>
                  </a:lnTo>
                  <a:lnTo>
                    <a:pt x="7434" y="9497"/>
                  </a:lnTo>
                  <a:lnTo>
                    <a:pt x="7513" y="9469"/>
                  </a:lnTo>
                  <a:lnTo>
                    <a:pt x="7593" y="9437"/>
                  </a:lnTo>
                  <a:lnTo>
                    <a:pt x="9061" y="12968"/>
                  </a:lnTo>
                  <a:lnTo>
                    <a:pt x="9161" y="12921"/>
                  </a:lnTo>
                  <a:lnTo>
                    <a:pt x="9269" y="12874"/>
                  </a:lnTo>
                  <a:lnTo>
                    <a:pt x="9499" y="12780"/>
                  </a:lnTo>
                  <a:lnTo>
                    <a:pt x="8030" y="9249"/>
                  </a:lnTo>
                  <a:lnTo>
                    <a:pt x="8110" y="9213"/>
                  </a:lnTo>
                  <a:lnTo>
                    <a:pt x="8184" y="9174"/>
                  </a:lnTo>
                  <a:lnTo>
                    <a:pt x="8255" y="9132"/>
                  </a:lnTo>
                  <a:lnTo>
                    <a:pt x="8324" y="9089"/>
                  </a:lnTo>
                  <a:lnTo>
                    <a:pt x="8593" y="8905"/>
                  </a:lnTo>
                  <a:lnTo>
                    <a:pt x="11280" y="11593"/>
                  </a:lnTo>
                  <a:lnTo>
                    <a:pt x="11326" y="11557"/>
                  </a:lnTo>
                  <a:lnTo>
                    <a:pt x="11369" y="11517"/>
                  </a:lnTo>
                  <a:lnTo>
                    <a:pt x="11452" y="11433"/>
                  </a:lnTo>
                  <a:lnTo>
                    <a:pt x="11624" y="11249"/>
                  </a:lnTo>
                  <a:lnTo>
                    <a:pt x="8936" y="8562"/>
                  </a:lnTo>
                  <a:lnTo>
                    <a:pt x="9030" y="8439"/>
                  </a:lnTo>
                  <a:lnTo>
                    <a:pt x="9120" y="8308"/>
                  </a:lnTo>
                  <a:lnTo>
                    <a:pt x="9205" y="8171"/>
                  </a:lnTo>
                  <a:lnTo>
                    <a:pt x="9280" y="8030"/>
                  </a:lnTo>
                  <a:lnTo>
                    <a:pt x="12811" y="9468"/>
                  </a:lnTo>
                  <a:lnTo>
                    <a:pt x="12858" y="9369"/>
                  </a:lnTo>
                  <a:lnTo>
                    <a:pt x="12905" y="9261"/>
                  </a:lnTo>
                  <a:lnTo>
                    <a:pt x="12999" y="9030"/>
                  </a:lnTo>
                  <a:lnTo>
                    <a:pt x="9468" y="7562"/>
                  </a:lnTo>
                  <a:lnTo>
                    <a:pt x="9514" y="7416"/>
                  </a:lnTo>
                  <a:lnTo>
                    <a:pt x="9535" y="7340"/>
                  </a:lnTo>
                  <a:lnTo>
                    <a:pt x="9554" y="7261"/>
                  </a:lnTo>
                  <a:lnTo>
                    <a:pt x="9570" y="7181"/>
                  </a:lnTo>
                  <a:lnTo>
                    <a:pt x="9582" y="7101"/>
                  </a:lnTo>
                  <a:lnTo>
                    <a:pt x="9590" y="7019"/>
                  </a:lnTo>
                  <a:lnTo>
                    <a:pt x="9593" y="6937"/>
                  </a:lnTo>
                  <a:lnTo>
                    <a:pt x="13405" y="6937"/>
                  </a:lnTo>
                  <a:close/>
                  <a:moveTo>
                    <a:pt x="9186" y="6688"/>
                  </a:moveTo>
                  <a:lnTo>
                    <a:pt x="9186" y="6688"/>
                  </a:lnTo>
                  <a:lnTo>
                    <a:pt x="9174" y="6942"/>
                  </a:lnTo>
                  <a:lnTo>
                    <a:pt x="9137" y="7190"/>
                  </a:lnTo>
                  <a:lnTo>
                    <a:pt x="9076" y="7429"/>
                  </a:lnTo>
                  <a:lnTo>
                    <a:pt x="8994" y="7658"/>
                  </a:lnTo>
                  <a:lnTo>
                    <a:pt x="8891" y="7877"/>
                  </a:lnTo>
                  <a:lnTo>
                    <a:pt x="8768" y="8083"/>
                  </a:lnTo>
                  <a:lnTo>
                    <a:pt x="8627" y="8275"/>
                  </a:lnTo>
                  <a:lnTo>
                    <a:pt x="8468" y="8453"/>
                  </a:lnTo>
                  <a:lnTo>
                    <a:pt x="8293" y="8615"/>
                  </a:lnTo>
                  <a:lnTo>
                    <a:pt x="8104" y="8759"/>
                  </a:lnTo>
                  <a:lnTo>
                    <a:pt x="7900" y="8884"/>
                  </a:lnTo>
                  <a:lnTo>
                    <a:pt x="7684" y="8990"/>
                  </a:lnTo>
                  <a:lnTo>
                    <a:pt x="7457" y="9074"/>
                  </a:lnTo>
                  <a:lnTo>
                    <a:pt x="7219" y="9136"/>
                  </a:lnTo>
                  <a:lnTo>
                    <a:pt x="6973" y="9174"/>
                  </a:lnTo>
                  <a:lnTo>
                    <a:pt x="6718" y="9187"/>
                  </a:lnTo>
                  <a:lnTo>
                    <a:pt x="6464" y="9174"/>
                  </a:lnTo>
                  <a:lnTo>
                    <a:pt x="6216" y="9136"/>
                  </a:lnTo>
                  <a:lnTo>
                    <a:pt x="5977" y="9074"/>
                  </a:lnTo>
                  <a:lnTo>
                    <a:pt x="5748" y="8990"/>
                  </a:lnTo>
                  <a:lnTo>
                    <a:pt x="5529" y="8884"/>
                  </a:lnTo>
                  <a:lnTo>
                    <a:pt x="5323" y="8759"/>
                  </a:lnTo>
                  <a:lnTo>
                    <a:pt x="5131" y="8615"/>
                  </a:lnTo>
                  <a:lnTo>
                    <a:pt x="4953" y="8453"/>
                  </a:lnTo>
                  <a:lnTo>
                    <a:pt x="4791" y="8275"/>
                  </a:lnTo>
                  <a:lnTo>
                    <a:pt x="4647" y="8083"/>
                  </a:lnTo>
                  <a:lnTo>
                    <a:pt x="4522" y="7877"/>
                  </a:lnTo>
                  <a:lnTo>
                    <a:pt x="4416" y="7658"/>
                  </a:lnTo>
                  <a:lnTo>
                    <a:pt x="4332" y="7429"/>
                  </a:lnTo>
                  <a:lnTo>
                    <a:pt x="4270" y="7190"/>
                  </a:lnTo>
                  <a:lnTo>
                    <a:pt x="4232" y="6942"/>
                  </a:lnTo>
                  <a:lnTo>
                    <a:pt x="4219" y="6688"/>
                  </a:lnTo>
                  <a:lnTo>
                    <a:pt x="4232" y="6433"/>
                  </a:lnTo>
                  <a:lnTo>
                    <a:pt x="4270" y="6187"/>
                  </a:lnTo>
                  <a:lnTo>
                    <a:pt x="4332" y="5949"/>
                  </a:lnTo>
                  <a:lnTo>
                    <a:pt x="4416" y="5722"/>
                  </a:lnTo>
                  <a:lnTo>
                    <a:pt x="4522" y="5506"/>
                  </a:lnTo>
                  <a:lnTo>
                    <a:pt x="4647" y="5302"/>
                  </a:lnTo>
                  <a:lnTo>
                    <a:pt x="4791" y="5112"/>
                  </a:lnTo>
                  <a:lnTo>
                    <a:pt x="4953" y="4937"/>
                  </a:lnTo>
                  <a:lnTo>
                    <a:pt x="5131" y="4779"/>
                  </a:lnTo>
                  <a:lnTo>
                    <a:pt x="5323" y="4637"/>
                  </a:lnTo>
                  <a:lnTo>
                    <a:pt x="5529" y="4514"/>
                  </a:lnTo>
                  <a:lnTo>
                    <a:pt x="5748" y="4411"/>
                  </a:lnTo>
                  <a:lnTo>
                    <a:pt x="5977" y="4329"/>
                  </a:lnTo>
                  <a:lnTo>
                    <a:pt x="6216" y="4268"/>
                  </a:lnTo>
                  <a:lnTo>
                    <a:pt x="6464" y="4231"/>
                  </a:lnTo>
                  <a:lnTo>
                    <a:pt x="6718" y="4219"/>
                  </a:lnTo>
                  <a:lnTo>
                    <a:pt x="6973" y="4231"/>
                  </a:lnTo>
                  <a:lnTo>
                    <a:pt x="7219" y="4268"/>
                  </a:lnTo>
                  <a:lnTo>
                    <a:pt x="7457" y="4329"/>
                  </a:lnTo>
                  <a:lnTo>
                    <a:pt x="7684" y="4411"/>
                  </a:lnTo>
                  <a:lnTo>
                    <a:pt x="7900" y="4514"/>
                  </a:lnTo>
                  <a:lnTo>
                    <a:pt x="8104" y="4637"/>
                  </a:lnTo>
                  <a:lnTo>
                    <a:pt x="8293" y="4779"/>
                  </a:lnTo>
                  <a:lnTo>
                    <a:pt x="8468" y="4937"/>
                  </a:lnTo>
                  <a:lnTo>
                    <a:pt x="8627" y="5112"/>
                  </a:lnTo>
                  <a:lnTo>
                    <a:pt x="8768" y="5302"/>
                  </a:lnTo>
                  <a:lnTo>
                    <a:pt x="8891" y="5506"/>
                  </a:lnTo>
                  <a:lnTo>
                    <a:pt x="8994" y="5722"/>
                  </a:lnTo>
                  <a:lnTo>
                    <a:pt x="9076" y="5949"/>
                  </a:lnTo>
                  <a:lnTo>
                    <a:pt x="9137" y="6187"/>
                  </a:lnTo>
                  <a:lnTo>
                    <a:pt x="9174" y="6433"/>
                  </a:lnTo>
                  <a:lnTo>
                    <a:pt x="9186" y="6688"/>
                  </a:lnTo>
                  <a:close/>
                </a:path>
              </a:pathLst>
            </a:custGeom>
            <a:solidFill>
              <a:srgbClr val="E88E22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22" name="Rechteck 21"/>
          <p:cNvSpPr/>
          <p:nvPr/>
        </p:nvSpPr>
        <p:spPr>
          <a:xfrm>
            <a:off x="5097999" y="900000"/>
            <a:ext cx="3154945" cy="5580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258593" y="1078973"/>
            <a:ext cx="2793208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400">
                <a:solidFill>
                  <a:schemeClr val="tx1">
                    <a:lumMod val="65000"/>
                    <a:lumOff val="35000"/>
                  </a:schemeClr>
                </a:solidFill>
              </a:rPr>
              <a:t>ITER – A GLOBAL COLLABORATION </a:t>
            </a:r>
          </a:p>
          <a:p>
            <a:endParaRPr lang="de-DE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ITER’s establishment and organisation, comparison to JET, schedule, cost</a:t>
            </a:r>
          </a:p>
        </p:txBody>
      </p:sp>
      <p:grpSp>
        <p:nvGrpSpPr>
          <p:cNvPr id="43" name="Gruppierung 42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44" name="Rechteck 43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46" name="Rechteck 45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43</a:t>
            </a:r>
          </a:p>
        </p:txBody>
      </p:sp>
      <p:grpSp>
        <p:nvGrpSpPr>
          <p:cNvPr id="57" name="Gruppierung 56"/>
          <p:cNvGrpSpPr/>
          <p:nvPr/>
        </p:nvGrpSpPr>
        <p:grpSpPr>
          <a:xfrm>
            <a:off x="3964470" y="3386183"/>
            <a:ext cx="1229445" cy="686776"/>
            <a:chOff x="3978275" y="3227388"/>
            <a:chExt cx="2370138" cy="1323975"/>
          </a:xfrm>
          <a:solidFill>
            <a:srgbClr val="FFFFFF"/>
          </a:solidFill>
        </p:grpSpPr>
        <p:sp>
          <p:nvSpPr>
            <p:cNvPr id="58" name="Freeform 1"/>
            <p:cNvSpPr>
              <a:spLocks noChangeArrowheads="1"/>
            </p:cNvSpPr>
            <p:nvPr/>
          </p:nvSpPr>
          <p:spPr bwMode="auto">
            <a:xfrm>
              <a:off x="3978275" y="3394075"/>
              <a:ext cx="936625" cy="1157288"/>
            </a:xfrm>
            <a:custGeom>
              <a:avLst/>
              <a:gdLst>
                <a:gd name="T0" fmla="*/ 2298 w 2603"/>
                <a:gd name="T1" fmla="*/ 1836 h 3213"/>
                <a:gd name="T2" fmla="*/ 1989 w 2603"/>
                <a:gd name="T3" fmla="*/ 1679 h 3213"/>
                <a:gd name="T4" fmla="*/ 1686 w 2603"/>
                <a:gd name="T5" fmla="*/ 1679 h 3213"/>
                <a:gd name="T6" fmla="*/ 1529 w 2603"/>
                <a:gd name="T7" fmla="*/ 1527 h 3213"/>
                <a:gd name="T8" fmla="*/ 1377 w 2603"/>
                <a:gd name="T9" fmla="*/ 1527 h 3213"/>
                <a:gd name="T10" fmla="*/ 1529 w 2603"/>
                <a:gd name="T11" fmla="*/ 1377 h 3213"/>
                <a:gd name="T12" fmla="*/ 1686 w 2603"/>
                <a:gd name="T13" fmla="*/ 1377 h 3213"/>
                <a:gd name="T14" fmla="*/ 1837 w 2603"/>
                <a:gd name="T15" fmla="*/ 1068 h 3213"/>
                <a:gd name="T16" fmla="*/ 1989 w 2603"/>
                <a:gd name="T17" fmla="*/ 916 h 3213"/>
                <a:gd name="T18" fmla="*/ 2141 w 2603"/>
                <a:gd name="T19" fmla="*/ 916 h 3213"/>
                <a:gd name="T20" fmla="*/ 1989 w 2603"/>
                <a:gd name="T21" fmla="*/ 456 h 3213"/>
                <a:gd name="T22" fmla="*/ 1837 w 2603"/>
                <a:gd name="T23" fmla="*/ 456 h 3213"/>
                <a:gd name="T24" fmla="*/ 1686 w 2603"/>
                <a:gd name="T25" fmla="*/ 304 h 3213"/>
                <a:gd name="T26" fmla="*/ 1686 w 2603"/>
                <a:gd name="T27" fmla="*/ 613 h 3213"/>
                <a:gd name="T28" fmla="*/ 1686 w 2603"/>
                <a:gd name="T29" fmla="*/ 764 h 3213"/>
                <a:gd name="T30" fmla="*/ 1529 w 2603"/>
                <a:gd name="T31" fmla="*/ 613 h 3213"/>
                <a:gd name="T32" fmla="*/ 1377 w 2603"/>
                <a:gd name="T33" fmla="*/ 456 h 3213"/>
                <a:gd name="T34" fmla="*/ 1529 w 2603"/>
                <a:gd name="T35" fmla="*/ 304 h 3213"/>
                <a:gd name="T36" fmla="*/ 1686 w 2603"/>
                <a:gd name="T37" fmla="*/ 304 h 3213"/>
                <a:gd name="T38" fmla="*/ 1686 w 2603"/>
                <a:gd name="T39" fmla="*/ 152 h 3213"/>
                <a:gd name="T40" fmla="*/ 1377 w 2603"/>
                <a:gd name="T41" fmla="*/ 152 h 3213"/>
                <a:gd name="T42" fmla="*/ 916 w 2603"/>
                <a:gd name="T43" fmla="*/ 0 h 3213"/>
                <a:gd name="T44" fmla="*/ 764 w 2603"/>
                <a:gd name="T45" fmla="*/ 0 h 3213"/>
                <a:gd name="T46" fmla="*/ 461 w 2603"/>
                <a:gd name="T47" fmla="*/ 0 h 3213"/>
                <a:gd name="T48" fmla="*/ 304 w 2603"/>
                <a:gd name="T49" fmla="*/ 0 h 3213"/>
                <a:gd name="T50" fmla="*/ 152 w 2603"/>
                <a:gd name="T51" fmla="*/ 152 h 3213"/>
                <a:gd name="T52" fmla="*/ 152 w 2603"/>
                <a:gd name="T53" fmla="*/ 456 h 3213"/>
                <a:gd name="T54" fmla="*/ 613 w 2603"/>
                <a:gd name="T55" fmla="*/ 456 h 3213"/>
                <a:gd name="T56" fmla="*/ 916 w 2603"/>
                <a:gd name="T57" fmla="*/ 916 h 3213"/>
                <a:gd name="T58" fmla="*/ 1073 w 2603"/>
                <a:gd name="T59" fmla="*/ 1527 h 3213"/>
                <a:gd name="T60" fmla="*/ 1225 w 2603"/>
                <a:gd name="T61" fmla="*/ 1527 h 3213"/>
                <a:gd name="T62" fmla="*/ 1529 w 2603"/>
                <a:gd name="T63" fmla="*/ 1679 h 3213"/>
                <a:gd name="T64" fmla="*/ 1686 w 2603"/>
                <a:gd name="T65" fmla="*/ 1836 h 3213"/>
                <a:gd name="T66" fmla="*/ 1686 w 2603"/>
                <a:gd name="T67" fmla="*/ 2140 h 3213"/>
                <a:gd name="T68" fmla="*/ 1837 w 2603"/>
                <a:gd name="T69" fmla="*/ 2752 h 3213"/>
                <a:gd name="T70" fmla="*/ 1989 w 2603"/>
                <a:gd name="T71" fmla="*/ 3212 h 3213"/>
                <a:gd name="T72" fmla="*/ 1989 w 2603"/>
                <a:gd name="T73" fmla="*/ 3060 h 3213"/>
                <a:gd name="T74" fmla="*/ 1989 w 2603"/>
                <a:gd name="T75" fmla="*/ 2752 h 3213"/>
                <a:gd name="T76" fmla="*/ 2298 w 2603"/>
                <a:gd name="T77" fmla="*/ 2291 h 3213"/>
                <a:gd name="T78" fmla="*/ 2450 w 2603"/>
                <a:gd name="T79" fmla="*/ 1988 h 3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03" h="3213">
                  <a:moveTo>
                    <a:pt x="2298" y="1836"/>
                  </a:moveTo>
                  <a:lnTo>
                    <a:pt x="2298" y="1836"/>
                  </a:lnTo>
                  <a:cubicBezTo>
                    <a:pt x="2298" y="1836"/>
                    <a:pt x="2141" y="1836"/>
                    <a:pt x="2141" y="1679"/>
                  </a:cubicBezTo>
                  <a:lnTo>
                    <a:pt x="1989" y="1679"/>
                  </a:lnTo>
                  <a:cubicBezTo>
                    <a:pt x="1989" y="1679"/>
                    <a:pt x="1837" y="1679"/>
                    <a:pt x="1686" y="1679"/>
                  </a:cubicBezTo>
                  <a:lnTo>
                    <a:pt x="1686" y="1679"/>
                  </a:lnTo>
                  <a:cubicBezTo>
                    <a:pt x="1529" y="1527"/>
                    <a:pt x="1529" y="1527"/>
                    <a:pt x="1529" y="1527"/>
                  </a:cubicBezTo>
                  <a:lnTo>
                    <a:pt x="1529" y="1527"/>
                  </a:lnTo>
                  <a:lnTo>
                    <a:pt x="1529" y="1377"/>
                  </a:lnTo>
                  <a:cubicBezTo>
                    <a:pt x="1529" y="1527"/>
                    <a:pt x="1377" y="1527"/>
                    <a:pt x="1377" y="1527"/>
                  </a:cubicBezTo>
                  <a:lnTo>
                    <a:pt x="1377" y="1377"/>
                  </a:lnTo>
                  <a:cubicBezTo>
                    <a:pt x="1529" y="1225"/>
                    <a:pt x="1529" y="1377"/>
                    <a:pt x="1529" y="1377"/>
                  </a:cubicBezTo>
                  <a:cubicBezTo>
                    <a:pt x="1529" y="1377"/>
                    <a:pt x="1529" y="1377"/>
                    <a:pt x="1686" y="1377"/>
                  </a:cubicBezTo>
                  <a:lnTo>
                    <a:pt x="1686" y="1377"/>
                  </a:lnTo>
                  <a:cubicBezTo>
                    <a:pt x="1686" y="1225"/>
                    <a:pt x="1686" y="1225"/>
                    <a:pt x="1686" y="1225"/>
                  </a:cubicBezTo>
                  <a:cubicBezTo>
                    <a:pt x="1837" y="1068"/>
                    <a:pt x="1837" y="1068"/>
                    <a:pt x="1837" y="1068"/>
                  </a:cubicBezTo>
                  <a:lnTo>
                    <a:pt x="1837" y="1068"/>
                  </a:lnTo>
                  <a:cubicBezTo>
                    <a:pt x="1989" y="916"/>
                    <a:pt x="1989" y="916"/>
                    <a:pt x="1989" y="916"/>
                  </a:cubicBezTo>
                  <a:lnTo>
                    <a:pt x="2141" y="916"/>
                  </a:lnTo>
                  <a:lnTo>
                    <a:pt x="2141" y="916"/>
                  </a:lnTo>
                  <a:cubicBezTo>
                    <a:pt x="2141" y="764"/>
                    <a:pt x="2141" y="613"/>
                    <a:pt x="2141" y="613"/>
                  </a:cubicBezTo>
                  <a:cubicBezTo>
                    <a:pt x="1989" y="613"/>
                    <a:pt x="1989" y="613"/>
                    <a:pt x="1989" y="456"/>
                  </a:cubicBezTo>
                  <a:lnTo>
                    <a:pt x="1989" y="456"/>
                  </a:lnTo>
                  <a:lnTo>
                    <a:pt x="1837" y="456"/>
                  </a:lnTo>
                  <a:lnTo>
                    <a:pt x="1837" y="456"/>
                  </a:lnTo>
                  <a:cubicBezTo>
                    <a:pt x="1837" y="456"/>
                    <a:pt x="1837" y="456"/>
                    <a:pt x="1686" y="304"/>
                  </a:cubicBezTo>
                  <a:cubicBezTo>
                    <a:pt x="1686" y="304"/>
                    <a:pt x="1686" y="304"/>
                    <a:pt x="1686" y="456"/>
                  </a:cubicBezTo>
                  <a:cubicBezTo>
                    <a:pt x="1686" y="456"/>
                    <a:pt x="1686" y="456"/>
                    <a:pt x="1686" y="613"/>
                  </a:cubicBezTo>
                  <a:lnTo>
                    <a:pt x="1686" y="613"/>
                  </a:lnTo>
                  <a:lnTo>
                    <a:pt x="1686" y="764"/>
                  </a:lnTo>
                  <a:lnTo>
                    <a:pt x="1686" y="764"/>
                  </a:lnTo>
                  <a:cubicBezTo>
                    <a:pt x="1686" y="613"/>
                    <a:pt x="1686" y="613"/>
                    <a:pt x="1529" y="613"/>
                  </a:cubicBezTo>
                  <a:lnTo>
                    <a:pt x="1529" y="613"/>
                  </a:lnTo>
                  <a:cubicBezTo>
                    <a:pt x="1377" y="613"/>
                    <a:pt x="1377" y="613"/>
                    <a:pt x="1377" y="456"/>
                  </a:cubicBezTo>
                  <a:lnTo>
                    <a:pt x="1377" y="456"/>
                  </a:lnTo>
                  <a:cubicBezTo>
                    <a:pt x="1529" y="304"/>
                    <a:pt x="1529" y="304"/>
                    <a:pt x="1529" y="304"/>
                  </a:cubicBezTo>
                  <a:lnTo>
                    <a:pt x="1529" y="304"/>
                  </a:lnTo>
                  <a:cubicBezTo>
                    <a:pt x="1686" y="304"/>
                    <a:pt x="1686" y="304"/>
                    <a:pt x="1686" y="304"/>
                  </a:cubicBezTo>
                  <a:cubicBezTo>
                    <a:pt x="1686" y="304"/>
                    <a:pt x="1529" y="304"/>
                    <a:pt x="1686" y="304"/>
                  </a:cubicBezTo>
                  <a:cubicBezTo>
                    <a:pt x="1686" y="152"/>
                    <a:pt x="1686" y="304"/>
                    <a:pt x="1686" y="152"/>
                  </a:cubicBezTo>
                  <a:lnTo>
                    <a:pt x="1529" y="0"/>
                  </a:lnTo>
                  <a:lnTo>
                    <a:pt x="1377" y="152"/>
                  </a:lnTo>
                  <a:cubicBezTo>
                    <a:pt x="1377" y="0"/>
                    <a:pt x="1377" y="0"/>
                    <a:pt x="1225" y="152"/>
                  </a:cubicBezTo>
                  <a:lnTo>
                    <a:pt x="916" y="0"/>
                  </a:lnTo>
                  <a:lnTo>
                    <a:pt x="916" y="0"/>
                  </a:lnTo>
                  <a:lnTo>
                    <a:pt x="764" y="0"/>
                  </a:lnTo>
                  <a:lnTo>
                    <a:pt x="613" y="0"/>
                  </a:lnTo>
                  <a:lnTo>
                    <a:pt x="461" y="0"/>
                  </a:lnTo>
                  <a:lnTo>
                    <a:pt x="304" y="0"/>
                  </a:lnTo>
                  <a:lnTo>
                    <a:pt x="304" y="0"/>
                  </a:lnTo>
                  <a:lnTo>
                    <a:pt x="152" y="0"/>
                  </a:lnTo>
                  <a:cubicBezTo>
                    <a:pt x="152" y="0"/>
                    <a:pt x="152" y="0"/>
                    <a:pt x="152" y="152"/>
                  </a:cubicBezTo>
                  <a:cubicBezTo>
                    <a:pt x="152" y="152"/>
                    <a:pt x="0" y="152"/>
                    <a:pt x="152" y="304"/>
                  </a:cubicBezTo>
                  <a:lnTo>
                    <a:pt x="152" y="456"/>
                  </a:lnTo>
                  <a:cubicBezTo>
                    <a:pt x="304" y="456"/>
                    <a:pt x="304" y="613"/>
                    <a:pt x="461" y="456"/>
                  </a:cubicBezTo>
                  <a:lnTo>
                    <a:pt x="613" y="456"/>
                  </a:lnTo>
                  <a:cubicBezTo>
                    <a:pt x="613" y="613"/>
                    <a:pt x="613" y="613"/>
                    <a:pt x="764" y="613"/>
                  </a:cubicBezTo>
                  <a:cubicBezTo>
                    <a:pt x="764" y="764"/>
                    <a:pt x="916" y="764"/>
                    <a:pt x="916" y="916"/>
                  </a:cubicBezTo>
                  <a:cubicBezTo>
                    <a:pt x="764" y="916"/>
                    <a:pt x="916" y="1068"/>
                    <a:pt x="916" y="1225"/>
                  </a:cubicBezTo>
                  <a:cubicBezTo>
                    <a:pt x="1073" y="1377"/>
                    <a:pt x="1073" y="1527"/>
                    <a:pt x="1073" y="1527"/>
                  </a:cubicBezTo>
                  <a:cubicBezTo>
                    <a:pt x="1073" y="1377"/>
                    <a:pt x="1073" y="1377"/>
                    <a:pt x="1073" y="1377"/>
                  </a:cubicBezTo>
                  <a:cubicBezTo>
                    <a:pt x="1225" y="1527"/>
                    <a:pt x="1225" y="1527"/>
                    <a:pt x="1225" y="1527"/>
                  </a:cubicBezTo>
                  <a:cubicBezTo>
                    <a:pt x="1377" y="1527"/>
                    <a:pt x="1377" y="1527"/>
                    <a:pt x="1377" y="1679"/>
                  </a:cubicBezTo>
                  <a:cubicBezTo>
                    <a:pt x="1529" y="1679"/>
                    <a:pt x="1529" y="1679"/>
                    <a:pt x="1529" y="1679"/>
                  </a:cubicBezTo>
                  <a:cubicBezTo>
                    <a:pt x="1529" y="1679"/>
                    <a:pt x="1686" y="1679"/>
                    <a:pt x="1686" y="1836"/>
                  </a:cubicBezTo>
                  <a:lnTo>
                    <a:pt x="1686" y="1836"/>
                  </a:lnTo>
                  <a:cubicBezTo>
                    <a:pt x="1686" y="1988"/>
                    <a:pt x="1686" y="1988"/>
                    <a:pt x="1686" y="1988"/>
                  </a:cubicBezTo>
                  <a:lnTo>
                    <a:pt x="1686" y="2140"/>
                  </a:lnTo>
                  <a:cubicBezTo>
                    <a:pt x="1837" y="2291"/>
                    <a:pt x="1837" y="2291"/>
                    <a:pt x="1837" y="2291"/>
                  </a:cubicBezTo>
                  <a:cubicBezTo>
                    <a:pt x="1837" y="2448"/>
                    <a:pt x="1837" y="2600"/>
                    <a:pt x="1837" y="2752"/>
                  </a:cubicBezTo>
                  <a:cubicBezTo>
                    <a:pt x="1837" y="2752"/>
                    <a:pt x="1686" y="3060"/>
                    <a:pt x="1837" y="3060"/>
                  </a:cubicBezTo>
                  <a:cubicBezTo>
                    <a:pt x="1837" y="3212"/>
                    <a:pt x="1837" y="3212"/>
                    <a:pt x="1989" y="3212"/>
                  </a:cubicBezTo>
                  <a:cubicBezTo>
                    <a:pt x="1989" y="3212"/>
                    <a:pt x="1989" y="3212"/>
                    <a:pt x="1989" y="3060"/>
                  </a:cubicBezTo>
                  <a:cubicBezTo>
                    <a:pt x="1837" y="3060"/>
                    <a:pt x="1837" y="3060"/>
                    <a:pt x="1989" y="3060"/>
                  </a:cubicBezTo>
                  <a:cubicBezTo>
                    <a:pt x="1989" y="2904"/>
                    <a:pt x="1989" y="2904"/>
                    <a:pt x="1989" y="2904"/>
                  </a:cubicBezTo>
                  <a:cubicBezTo>
                    <a:pt x="1989" y="2904"/>
                    <a:pt x="1989" y="2904"/>
                    <a:pt x="1989" y="2752"/>
                  </a:cubicBezTo>
                  <a:cubicBezTo>
                    <a:pt x="1989" y="2752"/>
                    <a:pt x="2141" y="2752"/>
                    <a:pt x="2141" y="2600"/>
                  </a:cubicBezTo>
                  <a:cubicBezTo>
                    <a:pt x="2141" y="2600"/>
                    <a:pt x="2298" y="2448"/>
                    <a:pt x="2298" y="2291"/>
                  </a:cubicBezTo>
                  <a:cubicBezTo>
                    <a:pt x="2450" y="2291"/>
                    <a:pt x="2450" y="2291"/>
                    <a:pt x="2450" y="2291"/>
                  </a:cubicBezTo>
                  <a:cubicBezTo>
                    <a:pt x="2450" y="2140"/>
                    <a:pt x="2602" y="1988"/>
                    <a:pt x="2450" y="1988"/>
                  </a:cubicBezTo>
                  <a:lnTo>
                    <a:pt x="2298" y="183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6600"/>
                </a:solidFill>
              </a:endParaRPr>
            </a:p>
          </p:txBody>
        </p:sp>
        <p:sp>
          <p:nvSpPr>
            <p:cNvPr id="59" name="Freeform 2"/>
            <p:cNvSpPr>
              <a:spLocks noChangeArrowheads="1"/>
            </p:cNvSpPr>
            <p:nvPr/>
          </p:nvSpPr>
          <p:spPr bwMode="auto">
            <a:xfrm>
              <a:off x="4968875" y="3227388"/>
              <a:ext cx="1379538" cy="1101725"/>
            </a:xfrm>
            <a:custGeom>
              <a:avLst/>
              <a:gdLst>
                <a:gd name="T0" fmla="*/ 3673 w 3831"/>
                <a:gd name="T1" fmla="*/ 612 h 3061"/>
                <a:gd name="T2" fmla="*/ 3218 w 3831"/>
                <a:gd name="T3" fmla="*/ 304 h 3061"/>
                <a:gd name="T4" fmla="*/ 2605 w 3831"/>
                <a:gd name="T5" fmla="*/ 152 h 3061"/>
                <a:gd name="T6" fmla="*/ 1993 w 3831"/>
                <a:gd name="T7" fmla="*/ 152 h 3061"/>
                <a:gd name="T8" fmla="*/ 1836 w 3831"/>
                <a:gd name="T9" fmla="*/ 304 h 3061"/>
                <a:gd name="T10" fmla="*/ 1684 w 3831"/>
                <a:gd name="T11" fmla="*/ 304 h 3061"/>
                <a:gd name="T12" fmla="*/ 1532 w 3831"/>
                <a:gd name="T13" fmla="*/ 460 h 3061"/>
                <a:gd name="T14" fmla="*/ 1380 w 3831"/>
                <a:gd name="T15" fmla="*/ 612 h 3061"/>
                <a:gd name="T16" fmla="*/ 1072 w 3831"/>
                <a:gd name="T17" fmla="*/ 612 h 3061"/>
                <a:gd name="T18" fmla="*/ 920 w 3831"/>
                <a:gd name="T19" fmla="*/ 460 h 3061"/>
                <a:gd name="T20" fmla="*/ 612 w 3831"/>
                <a:gd name="T21" fmla="*/ 612 h 3061"/>
                <a:gd name="T22" fmla="*/ 612 w 3831"/>
                <a:gd name="T23" fmla="*/ 916 h 3061"/>
                <a:gd name="T24" fmla="*/ 612 w 3831"/>
                <a:gd name="T25" fmla="*/ 1073 h 3061"/>
                <a:gd name="T26" fmla="*/ 768 w 3831"/>
                <a:gd name="T27" fmla="*/ 1073 h 3061"/>
                <a:gd name="T28" fmla="*/ 460 w 3831"/>
                <a:gd name="T29" fmla="*/ 1073 h 3061"/>
                <a:gd name="T30" fmla="*/ 308 w 3831"/>
                <a:gd name="T31" fmla="*/ 1224 h 3061"/>
                <a:gd name="T32" fmla="*/ 308 w 3831"/>
                <a:gd name="T33" fmla="*/ 1376 h 3061"/>
                <a:gd name="T34" fmla="*/ 156 w 3831"/>
                <a:gd name="T35" fmla="*/ 1528 h 3061"/>
                <a:gd name="T36" fmla="*/ 308 w 3831"/>
                <a:gd name="T37" fmla="*/ 1528 h 3061"/>
                <a:gd name="T38" fmla="*/ 612 w 3831"/>
                <a:gd name="T39" fmla="*/ 1528 h 3061"/>
                <a:gd name="T40" fmla="*/ 768 w 3831"/>
                <a:gd name="T41" fmla="*/ 1528 h 3061"/>
                <a:gd name="T42" fmla="*/ 768 w 3831"/>
                <a:gd name="T43" fmla="*/ 1528 h 3061"/>
                <a:gd name="T44" fmla="*/ 920 w 3831"/>
                <a:gd name="T45" fmla="*/ 1685 h 3061"/>
                <a:gd name="T46" fmla="*/ 920 w 3831"/>
                <a:gd name="T47" fmla="*/ 1685 h 3061"/>
                <a:gd name="T48" fmla="*/ 612 w 3831"/>
                <a:gd name="T49" fmla="*/ 1685 h 3061"/>
                <a:gd name="T50" fmla="*/ 156 w 3831"/>
                <a:gd name="T51" fmla="*/ 1685 h 3061"/>
                <a:gd name="T52" fmla="*/ 308 w 3831"/>
                <a:gd name="T53" fmla="*/ 2296 h 3061"/>
                <a:gd name="T54" fmla="*/ 460 w 3831"/>
                <a:gd name="T55" fmla="*/ 2448 h 3061"/>
                <a:gd name="T56" fmla="*/ 768 w 3831"/>
                <a:gd name="T57" fmla="*/ 3060 h 3061"/>
                <a:gd name="T58" fmla="*/ 920 w 3831"/>
                <a:gd name="T59" fmla="*/ 2751 h 3061"/>
                <a:gd name="T60" fmla="*/ 1072 w 3831"/>
                <a:gd name="T61" fmla="*/ 2448 h 3061"/>
                <a:gd name="T62" fmla="*/ 1224 w 3831"/>
                <a:gd name="T63" fmla="*/ 2139 h 3061"/>
                <a:gd name="T64" fmla="*/ 1072 w 3831"/>
                <a:gd name="T65" fmla="*/ 1837 h 3061"/>
                <a:gd name="T66" fmla="*/ 1224 w 3831"/>
                <a:gd name="T67" fmla="*/ 2139 h 3061"/>
                <a:gd name="T68" fmla="*/ 1380 w 3831"/>
                <a:gd name="T69" fmla="*/ 1837 h 3061"/>
                <a:gd name="T70" fmla="*/ 1380 w 3831"/>
                <a:gd name="T71" fmla="*/ 1837 h 3061"/>
                <a:gd name="T72" fmla="*/ 1684 w 3831"/>
                <a:gd name="T73" fmla="*/ 1987 h 3061"/>
                <a:gd name="T74" fmla="*/ 1836 w 3831"/>
                <a:gd name="T75" fmla="*/ 2139 h 3061"/>
                <a:gd name="T76" fmla="*/ 1993 w 3831"/>
                <a:gd name="T77" fmla="*/ 1987 h 3061"/>
                <a:gd name="T78" fmla="*/ 2145 w 3831"/>
                <a:gd name="T79" fmla="*/ 2139 h 3061"/>
                <a:gd name="T80" fmla="*/ 2297 w 3831"/>
                <a:gd name="T81" fmla="*/ 2139 h 3061"/>
                <a:gd name="T82" fmla="*/ 2297 w 3831"/>
                <a:gd name="T83" fmla="*/ 1987 h 3061"/>
                <a:gd name="T84" fmla="*/ 2448 w 3831"/>
                <a:gd name="T85" fmla="*/ 1685 h 3061"/>
                <a:gd name="T86" fmla="*/ 2605 w 3831"/>
                <a:gd name="T87" fmla="*/ 1685 h 3061"/>
                <a:gd name="T88" fmla="*/ 2757 w 3831"/>
                <a:gd name="T89" fmla="*/ 1528 h 3061"/>
                <a:gd name="T90" fmla="*/ 2909 w 3831"/>
                <a:gd name="T91" fmla="*/ 1224 h 3061"/>
                <a:gd name="T92" fmla="*/ 3061 w 3831"/>
                <a:gd name="T93" fmla="*/ 916 h 3061"/>
                <a:gd name="T94" fmla="*/ 3218 w 3831"/>
                <a:gd name="T95" fmla="*/ 1224 h 3061"/>
                <a:gd name="T96" fmla="*/ 3370 w 3831"/>
                <a:gd name="T97" fmla="*/ 1073 h 3061"/>
                <a:gd name="T98" fmla="*/ 3521 w 3831"/>
                <a:gd name="T99" fmla="*/ 764 h 3061"/>
                <a:gd name="T100" fmla="*/ 3673 w 3831"/>
                <a:gd name="T101" fmla="*/ 764 h 3061"/>
                <a:gd name="T102" fmla="*/ 3673 w 3831"/>
                <a:gd name="T103" fmla="*/ 612 h 3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831" h="3061">
                  <a:moveTo>
                    <a:pt x="3673" y="612"/>
                  </a:moveTo>
                  <a:lnTo>
                    <a:pt x="3673" y="612"/>
                  </a:lnTo>
                  <a:cubicBezTo>
                    <a:pt x="3673" y="612"/>
                    <a:pt x="3521" y="460"/>
                    <a:pt x="3370" y="460"/>
                  </a:cubicBezTo>
                  <a:cubicBezTo>
                    <a:pt x="3370" y="460"/>
                    <a:pt x="3218" y="460"/>
                    <a:pt x="3218" y="304"/>
                  </a:cubicBezTo>
                  <a:cubicBezTo>
                    <a:pt x="3218" y="304"/>
                    <a:pt x="3061" y="304"/>
                    <a:pt x="2909" y="304"/>
                  </a:cubicBezTo>
                  <a:cubicBezTo>
                    <a:pt x="2909" y="304"/>
                    <a:pt x="2605" y="304"/>
                    <a:pt x="2605" y="152"/>
                  </a:cubicBezTo>
                  <a:cubicBezTo>
                    <a:pt x="2448" y="152"/>
                    <a:pt x="2448" y="0"/>
                    <a:pt x="2297" y="0"/>
                  </a:cubicBezTo>
                  <a:cubicBezTo>
                    <a:pt x="2297" y="0"/>
                    <a:pt x="2145" y="0"/>
                    <a:pt x="1993" y="152"/>
                  </a:cubicBezTo>
                  <a:lnTo>
                    <a:pt x="1993" y="152"/>
                  </a:lnTo>
                  <a:cubicBezTo>
                    <a:pt x="1836" y="152"/>
                    <a:pt x="1836" y="152"/>
                    <a:pt x="1836" y="304"/>
                  </a:cubicBezTo>
                  <a:lnTo>
                    <a:pt x="1836" y="460"/>
                  </a:lnTo>
                  <a:cubicBezTo>
                    <a:pt x="1836" y="304"/>
                    <a:pt x="1836" y="304"/>
                    <a:pt x="1684" y="304"/>
                  </a:cubicBezTo>
                  <a:cubicBezTo>
                    <a:pt x="1684" y="460"/>
                    <a:pt x="1684" y="460"/>
                    <a:pt x="1684" y="460"/>
                  </a:cubicBezTo>
                  <a:cubicBezTo>
                    <a:pt x="1684" y="460"/>
                    <a:pt x="1684" y="460"/>
                    <a:pt x="1532" y="460"/>
                  </a:cubicBezTo>
                  <a:lnTo>
                    <a:pt x="1532" y="460"/>
                  </a:lnTo>
                  <a:cubicBezTo>
                    <a:pt x="1380" y="460"/>
                    <a:pt x="1380" y="612"/>
                    <a:pt x="1380" y="612"/>
                  </a:cubicBezTo>
                  <a:lnTo>
                    <a:pt x="1224" y="612"/>
                  </a:lnTo>
                  <a:cubicBezTo>
                    <a:pt x="1072" y="612"/>
                    <a:pt x="1072" y="612"/>
                    <a:pt x="1072" y="612"/>
                  </a:cubicBezTo>
                  <a:lnTo>
                    <a:pt x="1072" y="612"/>
                  </a:lnTo>
                  <a:cubicBezTo>
                    <a:pt x="920" y="460"/>
                    <a:pt x="920" y="460"/>
                    <a:pt x="920" y="460"/>
                  </a:cubicBezTo>
                  <a:lnTo>
                    <a:pt x="920" y="460"/>
                  </a:lnTo>
                  <a:cubicBezTo>
                    <a:pt x="768" y="460"/>
                    <a:pt x="612" y="612"/>
                    <a:pt x="612" y="612"/>
                  </a:cubicBezTo>
                  <a:cubicBezTo>
                    <a:pt x="460" y="764"/>
                    <a:pt x="460" y="916"/>
                    <a:pt x="460" y="916"/>
                  </a:cubicBezTo>
                  <a:cubicBezTo>
                    <a:pt x="460" y="916"/>
                    <a:pt x="460" y="916"/>
                    <a:pt x="612" y="916"/>
                  </a:cubicBezTo>
                  <a:cubicBezTo>
                    <a:pt x="612" y="1073"/>
                    <a:pt x="612" y="1073"/>
                    <a:pt x="612" y="1073"/>
                  </a:cubicBezTo>
                  <a:lnTo>
                    <a:pt x="612" y="1073"/>
                  </a:lnTo>
                  <a:lnTo>
                    <a:pt x="768" y="916"/>
                  </a:lnTo>
                  <a:lnTo>
                    <a:pt x="768" y="1073"/>
                  </a:lnTo>
                  <a:cubicBezTo>
                    <a:pt x="768" y="1073"/>
                    <a:pt x="768" y="1224"/>
                    <a:pt x="612" y="1224"/>
                  </a:cubicBezTo>
                  <a:cubicBezTo>
                    <a:pt x="612" y="1224"/>
                    <a:pt x="612" y="1073"/>
                    <a:pt x="460" y="1073"/>
                  </a:cubicBezTo>
                  <a:lnTo>
                    <a:pt x="460" y="1224"/>
                  </a:lnTo>
                  <a:cubicBezTo>
                    <a:pt x="460" y="1224"/>
                    <a:pt x="460" y="1224"/>
                    <a:pt x="308" y="1224"/>
                  </a:cubicBezTo>
                  <a:cubicBezTo>
                    <a:pt x="308" y="1224"/>
                    <a:pt x="308" y="1224"/>
                    <a:pt x="308" y="1376"/>
                  </a:cubicBezTo>
                  <a:lnTo>
                    <a:pt x="308" y="1376"/>
                  </a:lnTo>
                  <a:cubicBezTo>
                    <a:pt x="308" y="1376"/>
                    <a:pt x="156" y="1376"/>
                    <a:pt x="156" y="1528"/>
                  </a:cubicBezTo>
                  <a:lnTo>
                    <a:pt x="156" y="1528"/>
                  </a:lnTo>
                  <a:cubicBezTo>
                    <a:pt x="156" y="1528"/>
                    <a:pt x="156" y="1685"/>
                    <a:pt x="308" y="1685"/>
                  </a:cubicBezTo>
                  <a:lnTo>
                    <a:pt x="308" y="1528"/>
                  </a:lnTo>
                  <a:cubicBezTo>
                    <a:pt x="460" y="1528"/>
                    <a:pt x="460" y="1528"/>
                    <a:pt x="460" y="1528"/>
                  </a:cubicBezTo>
                  <a:lnTo>
                    <a:pt x="612" y="1528"/>
                  </a:lnTo>
                  <a:cubicBezTo>
                    <a:pt x="612" y="1528"/>
                    <a:pt x="612" y="1685"/>
                    <a:pt x="612" y="1528"/>
                  </a:cubicBezTo>
                  <a:cubicBezTo>
                    <a:pt x="612" y="1528"/>
                    <a:pt x="612" y="1528"/>
                    <a:pt x="768" y="1528"/>
                  </a:cubicBezTo>
                  <a:lnTo>
                    <a:pt x="768" y="1528"/>
                  </a:lnTo>
                  <a:cubicBezTo>
                    <a:pt x="768" y="1528"/>
                    <a:pt x="768" y="1685"/>
                    <a:pt x="768" y="1528"/>
                  </a:cubicBezTo>
                  <a:cubicBezTo>
                    <a:pt x="768" y="1528"/>
                    <a:pt x="768" y="1528"/>
                    <a:pt x="920" y="1528"/>
                  </a:cubicBezTo>
                  <a:lnTo>
                    <a:pt x="920" y="1685"/>
                  </a:lnTo>
                  <a:cubicBezTo>
                    <a:pt x="920" y="1685"/>
                    <a:pt x="1072" y="1685"/>
                    <a:pt x="920" y="1685"/>
                  </a:cubicBezTo>
                  <a:lnTo>
                    <a:pt x="920" y="1685"/>
                  </a:lnTo>
                  <a:cubicBezTo>
                    <a:pt x="768" y="1685"/>
                    <a:pt x="768" y="1685"/>
                    <a:pt x="612" y="1685"/>
                  </a:cubicBezTo>
                  <a:lnTo>
                    <a:pt x="612" y="1685"/>
                  </a:lnTo>
                  <a:cubicBezTo>
                    <a:pt x="460" y="1528"/>
                    <a:pt x="308" y="1685"/>
                    <a:pt x="308" y="1685"/>
                  </a:cubicBezTo>
                  <a:cubicBezTo>
                    <a:pt x="156" y="1685"/>
                    <a:pt x="156" y="1685"/>
                    <a:pt x="156" y="1685"/>
                  </a:cubicBezTo>
                  <a:cubicBezTo>
                    <a:pt x="156" y="1685"/>
                    <a:pt x="0" y="1837"/>
                    <a:pt x="0" y="1987"/>
                  </a:cubicBezTo>
                  <a:cubicBezTo>
                    <a:pt x="0" y="1987"/>
                    <a:pt x="156" y="2296"/>
                    <a:pt x="308" y="2296"/>
                  </a:cubicBezTo>
                  <a:cubicBezTo>
                    <a:pt x="460" y="2296"/>
                    <a:pt x="460" y="2296"/>
                    <a:pt x="460" y="2296"/>
                  </a:cubicBezTo>
                  <a:lnTo>
                    <a:pt x="460" y="2448"/>
                  </a:lnTo>
                  <a:cubicBezTo>
                    <a:pt x="612" y="2448"/>
                    <a:pt x="612" y="2908"/>
                    <a:pt x="612" y="2908"/>
                  </a:cubicBezTo>
                  <a:cubicBezTo>
                    <a:pt x="612" y="3060"/>
                    <a:pt x="612" y="3060"/>
                    <a:pt x="768" y="3060"/>
                  </a:cubicBezTo>
                  <a:cubicBezTo>
                    <a:pt x="768" y="3060"/>
                    <a:pt x="920" y="3060"/>
                    <a:pt x="920" y="2908"/>
                  </a:cubicBezTo>
                  <a:lnTo>
                    <a:pt x="920" y="2751"/>
                  </a:lnTo>
                  <a:cubicBezTo>
                    <a:pt x="1072" y="2751"/>
                    <a:pt x="1072" y="2751"/>
                    <a:pt x="1072" y="2600"/>
                  </a:cubicBezTo>
                  <a:lnTo>
                    <a:pt x="1072" y="2448"/>
                  </a:lnTo>
                  <a:cubicBezTo>
                    <a:pt x="1072" y="2448"/>
                    <a:pt x="1224" y="2296"/>
                    <a:pt x="1224" y="2139"/>
                  </a:cubicBezTo>
                  <a:cubicBezTo>
                    <a:pt x="1224" y="2139"/>
                    <a:pt x="1380" y="2139"/>
                    <a:pt x="1224" y="2139"/>
                  </a:cubicBezTo>
                  <a:cubicBezTo>
                    <a:pt x="1224" y="2139"/>
                    <a:pt x="1072" y="2139"/>
                    <a:pt x="1072" y="1987"/>
                  </a:cubicBezTo>
                  <a:cubicBezTo>
                    <a:pt x="1072" y="1987"/>
                    <a:pt x="1072" y="1987"/>
                    <a:pt x="1072" y="1837"/>
                  </a:cubicBezTo>
                  <a:cubicBezTo>
                    <a:pt x="1072" y="1837"/>
                    <a:pt x="1072" y="1837"/>
                    <a:pt x="1072" y="1987"/>
                  </a:cubicBezTo>
                  <a:cubicBezTo>
                    <a:pt x="1072" y="1987"/>
                    <a:pt x="1072" y="2139"/>
                    <a:pt x="1224" y="2139"/>
                  </a:cubicBezTo>
                  <a:cubicBezTo>
                    <a:pt x="1224" y="1987"/>
                    <a:pt x="1380" y="1987"/>
                    <a:pt x="1380" y="1987"/>
                  </a:cubicBezTo>
                  <a:lnTo>
                    <a:pt x="1380" y="1837"/>
                  </a:lnTo>
                  <a:cubicBezTo>
                    <a:pt x="1224" y="1837"/>
                    <a:pt x="1224" y="1837"/>
                    <a:pt x="1224" y="1837"/>
                  </a:cubicBezTo>
                  <a:cubicBezTo>
                    <a:pt x="1224" y="1837"/>
                    <a:pt x="1224" y="1837"/>
                    <a:pt x="1380" y="1837"/>
                  </a:cubicBezTo>
                  <a:lnTo>
                    <a:pt x="1380" y="1837"/>
                  </a:lnTo>
                  <a:cubicBezTo>
                    <a:pt x="1532" y="1837"/>
                    <a:pt x="1532" y="1987"/>
                    <a:pt x="1684" y="1987"/>
                  </a:cubicBezTo>
                  <a:cubicBezTo>
                    <a:pt x="1684" y="1987"/>
                    <a:pt x="1684" y="2139"/>
                    <a:pt x="1684" y="2296"/>
                  </a:cubicBezTo>
                  <a:cubicBezTo>
                    <a:pt x="1684" y="2296"/>
                    <a:pt x="1836" y="2296"/>
                    <a:pt x="1836" y="2139"/>
                  </a:cubicBezTo>
                  <a:cubicBezTo>
                    <a:pt x="1836" y="2139"/>
                    <a:pt x="1836" y="1987"/>
                    <a:pt x="1993" y="1987"/>
                  </a:cubicBezTo>
                  <a:lnTo>
                    <a:pt x="1993" y="1987"/>
                  </a:lnTo>
                  <a:cubicBezTo>
                    <a:pt x="1993" y="1987"/>
                    <a:pt x="2145" y="1987"/>
                    <a:pt x="2145" y="2139"/>
                  </a:cubicBezTo>
                  <a:cubicBezTo>
                    <a:pt x="2145" y="2139"/>
                    <a:pt x="2145" y="2296"/>
                    <a:pt x="2145" y="2139"/>
                  </a:cubicBezTo>
                  <a:lnTo>
                    <a:pt x="2145" y="2139"/>
                  </a:lnTo>
                  <a:cubicBezTo>
                    <a:pt x="2145" y="2139"/>
                    <a:pt x="2145" y="2139"/>
                    <a:pt x="2297" y="2139"/>
                  </a:cubicBezTo>
                  <a:cubicBezTo>
                    <a:pt x="2297" y="2139"/>
                    <a:pt x="2448" y="2139"/>
                    <a:pt x="2297" y="2139"/>
                  </a:cubicBezTo>
                  <a:cubicBezTo>
                    <a:pt x="2297" y="1987"/>
                    <a:pt x="2297" y="1987"/>
                    <a:pt x="2297" y="1987"/>
                  </a:cubicBezTo>
                  <a:cubicBezTo>
                    <a:pt x="2297" y="1987"/>
                    <a:pt x="2605" y="1987"/>
                    <a:pt x="2605" y="1837"/>
                  </a:cubicBezTo>
                  <a:cubicBezTo>
                    <a:pt x="2605" y="1685"/>
                    <a:pt x="2448" y="1685"/>
                    <a:pt x="2448" y="1685"/>
                  </a:cubicBezTo>
                  <a:cubicBezTo>
                    <a:pt x="2605" y="1528"/>
                    <a:pt x="2605" y="1528"/>
                    <a:pt x="2605" y="1528"/>
                  </a:cubicBezTo>
                  <a:lnTo>
                    <a:pt x="2605" y="1685"/>
                  </a:lnTo>
                  <a:lnTo>
                    <a:pt x="2757" y="1685"/>
                  </a:lnTo>
                  <a:cubicBezTo>
                    <a:pt x="2757" y="1528"/>
                    <a:pt x="2757" y="1528"/>
                    <a:pt x="2757" y="1528"/>
                  </a:cubicBezTo>
                  <a:lnTo>
                    <a:pt x="2909" y="1376"/>
                  </a:lnTo>
                  <a:cubicBezTo>
                    <a:pt x="2909" y="1224"/>
                    <a:pt x="2909" y="1224"/>
                    <a:pt x="2909" y="1224"/>
                  </a:cubicBezTo>
                  <a:cubicBezTo>
                    <a:pt x="2909" y="1073"/>
                    <a:pt x="2909" y="1073"/>
                    <a:pt x="2909" y="1073"/>
                  </a:cubicBezTo>
                  <a:cubicBezTo>
                    <a:pt x="2909" y="1073"/>
                    <a:pt x="2909" y="1073"/>
                    <a:pt x="3061" y="916"/>
                  </a:cubicBezTo>
                  <a:cubicBezTo>
                    <a:pt x="3218" y="916"/>
                    <a:pt x="3061" y="1224"/>
                    <a:pt x="3061" y="1224"/>
                  </a:cubicBezTo>
                  <a:cubicBezTo>
                    <a:pt x="3061" y="1224"/>
                    <a:pt x="3061" y="1376"/>
                    <a:pt x="3218" y="1224"/>
                  </a:cubicBezTo>
                  <a:cubicBezTo>
                    <a:pt x="3218" y="1224"/>
                    <a:pt x="3218" y="1224"/>
                    <a:pt x="3218" y="1073"/>
                  </a:cubicBezTo>
                  <a:lnTo>
                    <a:pt x="3370" y="1073"/>
                  </a:lnTo>
                  <a:cubicBezTo>
                    <a:pt x="3370" y="916"/>
                    <a:pt x="3370" y="916"/>
                    <a:pt x="3370" y="916"/>
                  </a:cubicBezTo>
                  <a:cubicBezTo>
                    <a:pt x="3370" y="916"/>
                    <a:pt x="3521" y="916"/>
                    <a:pt x="3521" y="764"/>
                  </a:cubicBezTo>
                  <a:cubicBezTo>
                    <a:pt x="3673" y="764"/>
                    <a:pt x="3521" y="764"/>
                    <a:pt x="3673" y="764"/>
                  </a:cubicBezTo>
                  <a:lnTo>
                    <a:pt x="3673" y="764"/>
                  </a:lnTo>
                  <a:cubicBezTo>
                    <a:pt x="3673" y="764"/>
                    <a:pt x="3830" y="764"/>
                    <a:pt x="3830" y="612"/>
                  </a:cubicBezTo>
                  <a:lnTo>
                    <a:pt x="3673" y="61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6600"/>
                </a:solidFill>
              </a:endParaRPr>
            </a:p>
          </p:txBody>
        </p:sp>
        <p:sp>
          <p:nvSpPr>
            <p:cNvPr id="60" name="Freeform 3"/>
            <p:cNvSpPr>
              <a:spLocks noChangeArrowheads="1"/>
            </p:cNvSpPr>
            <p:nvPr/>
          </p:nvSpPr>
          <p:spPr bwMode="auto">
            <a:xfrm>
              <a:off x="5907088" y="3722688"/>
              <a:ext cx="109537" cy="166687"/>
            </a:xfrm>
            <a:custGeom>
              <a:avLst/>
              <a:gdLst>
                <a:gd name="T0" fmla="*/ 304 w 305"/>
                <a:gd name="T1" fmla="*/ 0 h 462"/>
                <a:gd name="T2" fmla="*/ 304 w 305"/>
                <a:gd name="T3" fmla="*/ 0 h 462"/>
                <a:gd name="T4" fmla="*/ 304 w 305"/>
                <a:gd name="T5" fmla="*/ 152 h 462"/>
                <a:gd name="T6" fmla="*/ 304 w 305"/>
                <a:gd name="T7" fmla="*/ 152 h 462"/>
                <a:gd name="T8" fmla="*/ 152 w 305"/>
                <a:gd name="T9" fmla="*/ 309 h 462"/>
                <a:gd name="T10" fmla="*/ 152 w 305"/>
                <a:gd name="T11" fmla="*/ 309 h 462"/>
                <a:gd name="T12" fmla="*/ 304 w 305"/>
                <a:gd name="T13" fmla="*/ 309 h 462"/>
                <a:gd name="T14" fmla="*/ 304 w 305"/>
                <a:gd name="T15" fmla="*/ 152 h 462"/>
                <a:gd name="T16" fmla="*/ 304 w 305"/>
                <a:gd name="T17" fmla="*/ 0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462">
                  <a:moveTo>
                    <a:pt x="304" y="0"/>
                  </a:moveTo>
                  <a:lnTo>
                    <a:pt x="304" y="0"/>
                  </a:lnTo>
                  <a:cubicBezTo>
                    <a:pt x="304" y="0"/>
                    <a:pt x="304" y="0"/>
                    <a:pt x="304" y="152"/>
                  </a:cubicBezTo>
                  <a:lnTo>
                    <a:pt x="304" y="152"/>
                  </a:lnTo>
                  <a:cubicBezTo>
                    <a:pt x="152" y="309"/>
                    <a:pt x="152" y="309"/>
                    <a:pt x="152" y="309"/>
                  </a:cubicBezTo>
                  <a:lnTo>
                    <a:pt x="152" y="309"/>
                  </a:lnTo>
                  <a:cubicBezTo>
                    <a:pt x="0" y="461"/>
                    <a:pt x="152" y="309"/>
                    <a:pt x="304" y="309"/>
                  </a:cubicBezTo>
                  <a:lnTo>
                    <a:pt x="304" y="152"/>
                  </a:lnTo>
                  <a:cubicBezTo>
                    <a:pt x="304" y="152"/>
                    <a:pt x="304" y="152"/>
                    <a:pt x="304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6600"/>
                </a:solidFill>
              </a:endParaRPr>
            </a:p>
          </p:txBody>
        </p:sp>
        <p:sp>
          <p:nvSpPr>
            <p:cNvPr id="61" name="Freeform 4"/>
            <p:cNvSpPr>
              <a:spLocks noChangeArrowheads="1"/>
            </p:cNvSpPr>
            <p:nvPr/>
          </p:nvSpPr>
          <p:spPr bwMode="auto">
            <a:xfrm>
              <a:off x="5686425" y="3998913"/>
              <a:ext cx="220663" cy="166687"/>
            </a:xfrm>
            <a:custGeom>
              <a:avLst/>
              <a:gdLst>
                <a:gd name="T0" fmla="*/ 455 w 613"/>
                <a:gd name="T1" fmla="*/ 309 h 462"/>
                <a:gd name="T2" fmla="*/ 455 w 613"/>
                <a:gd name="T3" fmla="*/ 309 h 462"/>
                <a:gd name="T4" fmla="*/ 455 w 613"/>
                <a:gd name="T5" fmla="*/ 309 h 462"/>
                <a:gd name="T6" fmla="*/ 612 w 613"/>
                <a:gd name="T7" fmla="*/ 309 h 462"/>
                <a:gd name="T8" fmla="*/ 612 w 613"/>
                <a:gd name="T9" fmla="*/ 309 h 462"/>
                <a:gd name="T10" fmla="*/ 612 w 613"/>
                <a:gd name="T11" fmla="*/ 157 h 462"/>
                <a:gd name="T12" fmla="*/ 455 w 613"/>
                <a:gd name="T13" fmla="*/ 157 h 462"/>
                <a:gd name="T14" fmla="*/ 455 w 613"/>
                <a:gd name="T15" fmla="*/ 309 h 462"/>
                <a:gd name="T16" fmla="*/ 455 w 613"/>
                <a:gd name="T17" fmla="*/ 157 h 462"/>
                <a:gd name="T18" fmla="*/ 455 w 613"/>
                <a:gd name="T19" fmla="*/ 157 h 462"/>
                <a:gd name="T20" fmla="*/ 304 w 613"/>
                <a:gd name="T21" fmla="*/ 157 h 462"/>
                <a:gd name="T22" fmla="*/ 304 w 613"/>
                <a:gd name="T23" fmla="*/ 309 h 462"/>
                <a:gd name="T24" fmla="*/ 152 w 613"/>
                <a:gd name="T25" fmla="*/ 157 h 462"/>
                <a:gd name="T26" fmla="*/ 152 w 613"/>
                <a:gd name="T27" fmla="*/ 157 h 462"/>
                <a:gd name="T28" fmla="*/ 152 w 613"/>
                <a:gd name="T29" fmla="*/ 309 h 462"/>
                <a:gd name="T30" fmla="*/ 304 w 613"/>
                <a:gd name="T31" fmla="*/ 309 h 462"/>
                <a:gd name="T32" fmla="*/ 304 w 613"/>
                <a:gd name="T33" fmla="*/ 309 h 462"/>
                <a:gd name="T34" fmla="*/ 455 w 613"/>
                <a:gd name="T35" fmla="*/ 309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3" h="462">
                  <a:moveTo>
                    <a:pt x="455" y="309"/>
                  </a:moveTo>
                  <a:lnTo>
                    <a:pt x="455" y="309"/>
                  </a:lnTo>
                  <a:lnTo>
                    <a:pt x="455" y="309"/>
                  </a:lnTo>
                  <a:cubicBezTo>
                    <a:pt x="455" y="309"/>
                    <a:pt x="455" y="309"/>
                    <a:pt x="612" y="309"/>
                  </a:cubicBezTo>
                  <a:lnTo>
                    <a:pt x="612" y="309"/>
                  </a:lnTo>
                  <a:cubicBezTo>
                    <a:pt x="612" y="309"/>
                    <a:pt x="612" y="309"/>
                    <a:pt x="612" y="157"/>
                  </a:cubicBezTo>
                  <a:cubicBezTo>
                    <a:pt x="612" y="157"/>
                    <a:pt x="612" y="157"/>
                    <a:pt x="455" y="157"/>
                  </a:cubicBezTo>
                  <a:cubicBezTo>
                    <a:pt x="455" y="309"/>
                    <a:pt x="455" y="309"/>
                    <a:pt x="455" y="309"/>
                  </a:cubicBezTo>
                  <a:lnTo>
                    <a:pt x="455" y="157"/>
                  </a:lnTo>
                  <a:lnTo>
                    <a:pt x="455" y="157"/>
                  </a:lnTo>
                  <a:cubicBezTo>
                    <a:pt x="304" y="157"/>
                    <a:pt x="304" y="157"/>
                    <a:pt x="304" y="157"/>
                  </a:cubicBezTo>
                  <a:lnTo>
                    <a:pt x="304" y="309"/>
                  </a:lnTo>
                  <a:cubicBezTo>
                    <a:pt x="304" y="157"/>
                    <a:pt x="152" y="157"/>
                    <a:pt x="152" y="157"/>
                  </a:cubicBezTo>
                  <a:cubicBezTo>
                    <a:pt x="152" y="157"/>
                    <a:pt x="0" y="0"/>
                    <a:pt x="152" y="157"/>
                  </a:cubicBezTo>
                  <a:lnTo>
                    <a:pt x="152" y="309"/>
                  </a:lnTo>
                  <a:lnTo>
                    <a:pt x="304" y="309"/>
                  </a:lnTo>
                  <a:lnTo>
                    <a:pt x="304" y="309"/>
                  </a:lnTo>
                  <a:cubicBezTo>
                    <a:pt x="304" y="309"/>
                    <a:pt x="455" y="461"/>
                    <a:pt x="455" y="30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6600"/>
                </a:solidFill>
              </a:endParaRPr>
            </a:p>
          </p:txBody>
        </p:sp>
        <p:sp>
          <p:nvSpPr>
            <p:cNvPr id="62" name="Freeform 5"/>
            <p:cNvSpPr>
              <a:spLocks noChangeArrowheads="1"/>
            </p:cNvSpPr>
            <p:nvPr/>
          </p:nvSpPr>
          <p:spPr bwMode="auto">
            <a:xfrm>
              <a:off x="5962650" y="4054475"/>
              <a:ext cx="109538" cy="109538"/>
            </a:xfrm>
            <a:custGeom>
              <a:avLst/>
              <a:gdLst>
                <a:gd name="T0" fmla="*/ 304 w 305"/>
                <a:gd name="T1" fmla="*/ 152 h 305"/>
                <a:gd name="T2" fmla="*/ 304 w 305"/>
                <a:gd name="T3" fmla="*/ 152 h 305"/>
                <a:gd name="T4" fmla="*/ 152 w 305"/>
                <a:gd name="T5" fmla="*/ 152 h 305"/>
                <a:gd name="T6" fmla="*/ 0 w 305"/>
                <a:gd name="T7" fmla="*/ 152 h 305"/>
                <a:gd name="T8" fmla="*/ 0 w 305"/>
                <a:gd name="T9" fmla="*/ 152 h 305"/>
                <a:gd name="T10" fmla="*/ 152 w 305"/>
                <a:gd name="T11" fmla="*/ 152 h 305"/>
                <a:gd name="T12" fmla="*/ 152 w 305"/>
                <a:gd name="T13" fmla="*/ 152 h 305"/>
                <a:gd name="T14" fmla="*/ 152 w 305"/>
                <a:gd name="T15" fmla="*/ 304 h 305"/>
                <a:gd name="T16" fmla="*/ 304 w 305"/>
                <a:gd name="T17" fmla="*/ 304 h 305"/>
                <a:gd name="T18" fmla="*/ 304 w 305"/>
                <a:gd name="T19" fmla="*/ 304 h 305"/>
                <a:gd name="T20" fmla="*/ 304 w 305"/>
                <a:gd name="T21" fmla="*/ 152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305">
                  <a:moveTo>
                    <a:pt x="304" y="152"/>
                  </a:moveTo>
                  <a:lnTo>
                    <a:pt x="304" y="152"/>
                  </a:lnTo>
                  <a:cubicBezTo>
                    <a:pt x="152" y="152"/>
                    <a:pt x="304" y="152"/>
                    <a:pt x="152" y="152"/>
                  </a:cubicBezTo>
                  <a:cubicBezTo>
                    <a:pt x="152" y="152"/>
                    <a:pt x="152" y="152"/>
                    <a:pt x="0" y="152"/>
                  </a:cubicBezTo>
                  <a:cubicBezTo>
                    <a:pt x="0" y="152"/>
                    <a:pt x="0" y="0"/>
                    <a:pt x="0" y="152"/>
                  </a:cubicBezTo>
                  <a:cubicBezTo>
                    <a:pt x="0" y="152"/>
                    <a:pt x="0" y="152"/>
                    <a:pt x="152" y="152"/>
                  </a:cubicBezTo>
                  <a:cubicBezTo>
                    <a:pt x="152" y="152"/>
                    <a:pt x="0" y="152"/>
                    <a:pt x="152" y="152"/>
                  </a:cubicBezTo>
                  <a:lnTo>
                    <a:pt x="152" y="304"/>
                  </a:lnTo>
                  <a:lnTo>
                    <a:pt x="304" y="304"/>
                  </a:lnTo>
                  <a:lnTo>
                    <a:pt x="304" y="304"/>
                  </a:lnTo>
                  <a:cubicBezTo>
                    <a:pt x="304" y="152"/>
                    <a:pt x="304" y="152"/>
                    <a:pt x="304" y="1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6600"/>
                </a:solidFill>
              </a:endParaRPr>
            </a:p>
          </p:txBody>
        </p:sp>
        <p:sp>
          <p:nvSpPr>
            <p:cNvPr id="63" name="Freeform 6"/>
            <p:cNvSpPr>
              <a:spLocks noChangeArrowheads="1"/>
            </p:cNvSpPr>
            <p:nvPr/>
          </p:nvSpPr>
          <p:spPr bwMode="auto">
            <a:xfrm>
              <a:off x="5849938" y="4164013"/>
              <a:ext cx="277812" cy="220662"/>
            </a:xfrm>
            <a:custGeom>
              <a:avLst/>
              <a:gdLst>
                <a:gd name="T0" fmla="*/ 613 w 771"/>
                <a:gd name="T1" fmla="*/ 0 h 613"/>
                <a:gd name="T2" fmla="*/ 613 w 771"/>
                <a:gd name="T3" fmla="*/ 0 h 613"/>
                <a:gd name="T4" fmla="*/ 461 w 771"/>
                <a:gd name="T5" fmla="*/ 0 h 613"/>
                <a:gd name="T6" fmla="*/ 309 w 771"/>
                <a:gd name="T7" fmla="*/ 0 h 613"/>
                <a:gd name="T8" fmla="*/ 309 w 771"/>
                <a:gd name="T9" fmla="*/ 0 h 613"/>
                <a:gd name="T10" fmla="*/ 309 w 771"/>
                <a:gd name="T11" fmla="*/ 0 h 613"/>
                <a:gd name="T12" fmla="*/ 157 w 771"/>
                <a:gd name="T13" fmla="*/ 0 h 613"/>
                <a:gd name="T14" fmla="*/ 157 w 771"/>
                <a:gd name="T15" fmla="*/ 0 h 613"/>
                <a:gd name="T16" fmla="*/ 0 w 771"/>
                <a:gd name="T17" fmla="*/ 151 h 613"/>
                <a:gd name="T18" fmla="*/ 0 w 771"/>
                <a:gd name="T19" fmla="*/ 151 h 613"/>
                <a:gd name="T20" fmla="*/ 0 w 771"/>
                <a:gd name="T21" fmla="*/ 308 h 613"/>
                <a:gd name="T22" fmla="*/ 0 w 771"/>
                <a:gd name="T23" fmla="*/ 460 h 613"/>
                <a:gd name="T24" fmla="*/ 157 w 771"/>
                <a:gd name="T25" fmla="*/ 460 h 613"/>
                <a:gd name="T26" fmla="*/ 309 w 771"/>
                <a:gd name="T27" fmla="*/ 460 h 613"/>
                <a:gd name="T28" fmla="*/ 309 w 771"/>
                <a:gd name="T29" fmla="*/ 460 h 613"/>
                <a:gd name="T30" fmla="*/ 461 w 771"/>
                <a:gd name="T31" fmla="*/ 612 h 613"/>
                <a:gd name="T32" fmla="*/ 613 w 771"/>
                <a:gd name="T33" fmla="*/ 612 h 613"/>
                <a:gd name="T34" fmla="*/ 613 w 771"/>
                <a:gd name="T35" fmla="*/ 460 h 613"/>
                <a:gd name="T36" fmla="*/ 613 w 771"/>
                <a:gd name="T37" fmla="*/ 308 h 613"/>
                <a:gd name="T38" fmla="*/ 613 w 771"/>
                <a:gd name="T39" fmla="*/ 151 h 613"/>
                <a:gd name="T40" fmla="*/ 613 w 771"/>
                <a:gd name="T41" fmla="*/ 0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1" h="613">
                  <a:moveTo>
                    <a:pt x="613" y="0"/>
                  </a:moveTo>
                  <a:lnTo>
                    <a:pt x="613" y="0"/>
                  </a:lnTo>
                  <a:cubicBezTo>
                    <a:pt x="461" y="0"/>
                    <a:pt x="461" y="0"/>
                    <a:pt x="461" y="0"/>
                  </a:cubicBezTo>
                  <a:cubicBezTo>
                    <a:pt x="461" y="0"/>
                    <a:pt x="461" y="0"/>
                    <a:pt x="309" y="0"/>
                  </a:cubicBezTo>
                  <a:lnTo>
                    <a:pt x="309" y="0"/>
                  </a:lnTo>
                  <a:lnTo>
                    <a:pt x="309" y="0"/>
                  </a:lnTo>
                  <a:cubicBezTo>
                    <a:pt x="309" y="0"/>
                    <a:pt x="309" y="0"/>
                    <a:pt x="157" y="0"/>
                  </a:cubicBezTo>
                  <a:lnTo>
                    <a:pt x="157" y="0"/>
                  </a:lnTo>
                  <a:cubicBezTo>
                    <a:pt x="157" y="151"/>
                    <a:pt x="157" y="151"/>
                    <a:pt x="0" y="151"/>
                  </a:cubicBezTo>
                  <a:lnTo>
                    <a:pt x="0" y="151"/>
                  </a:lnTo>
                  <a:cubicBezTo>
                    <a:pt x="0" y="308"/>
                    <a:pt x="0" y="308"/>
                    <a:pt x="0" y="308"/>
                  </a:cubicBezTo>
                  <a:lnTo>
                    <a:pt x="0" y="460"/>
                  </a:lnTo>
                  <a:cubicBezTo>
                    <a:pt x="0" y="460"/>
                    <a:pt x="0" y="460"/>
                    <a:pt x="157" y="460"/>
                  </a:cubicBezTo>
                  <a:lnTo>
                    <a:pt x="309" y="460"/>
                  </a:lnTo>
                  <a:lnTo>
                    <a:pt x="309" y="460"/>
                  </a:lnTo>
                  <a:cubicBezTo>
                    <a:pt x="461" y="460"/>
                    <a:pt x="461" y="460"/>
                    <a:pt x="461" y="612"/>
                  </a:cubicBezTo>
                  <a:cubicBezTo>
                    <a:pt x="461" y="612"/>
                    <a:pt x="461" y="612"/>
                    <a:pt x="613" y="612"/>
                  </a:cubicBezTo>
                  <a:lnTo>
                    <a:pt x="613" y="460"/>
                  </a:lnTo>
                  <a:cubicBezTo>
                    <a:pt x="613" y="460"/>
                    <a:pt x="613" y="460"/>
                    <a:pt x="613" y="308"/>
                  </a:cubicBezTo>
                  <a:cubicBezTo>
                    <a:pt x="770" y="308"/>
                    <a:pt x="770" y="308"/>
                    <a:pt x="613" y="151"/>
                  </a:cubicBezTo>
                  <a:cubicBezTo>
                    <a:pt x="613" y="151"/>
                    <a:pt x="613" y="151"/>
                    <a:pt x="61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6600"/>
                </a:solidFill>
              </a:endParaRPr>
            </a:p>
          </p:txBody>
        </p:sp>
        <p:sp>
          <p:nvSpPr>
            <p:cNvPr id="64" name="Freeform 7"/>
            <p:cNvSpPr>
              <a:spLocks noChangeArrowheads="1"/>
            </p:cNvSpPr>
            <p:nvPr/>
          </p:nvSpPr>
          <p:spPr bwMode="auto">
            <a:xfrm>
              <a:off x="4694238" y="3227388"/>
              <a:ext cx="331787" cy="387350"/>
            </a:xfrm>
            <a:custGeom>
              <a:avLst/>
              <a:gdLst>
                <a:gd name="T0" fmla="*/ 765 w 922"/>
                <a:gd name="T1" fmla="*/ 304 h 1074"/>
                <a:gd name="T2" fmla="*/ 765 w 922"/>
                <a:gd name="T3" fmla="*/ 304 h 1074"/>
                <a:gd name="T4" fmla="*/ 921 w 922"/>
                <a:gd name="T5" fmla="*/ 152 h 1074"/>
                <a:gd name="T6" fmla="*/ 921 w 922"/>
                <a:gd name="T7" fmla="*/ 152 h 1074"/>
                <a:gd name="T8" fmla="*/ 765 w 922"/>
                <a:gd name="T9" fmla="*/ 0 h 1074"/>
                <a:gd name="T10" fmla="*/ 461 w 922"/>
                <a:gd name="T11" fmla="*/ 0 h 1074"/>
                <a:gd name="T12" fmla="*/ 152 w 922"/>
                <a:gd name="T13" fmla="*/ 0 h 1074"/>
                <a:gd name="T14" fmla="*/ 0 w 922"/>
                <a:gd name="T15" fmla="*/ 152 h 1074"/>
                <a:gd name="T16" fmla="*/ 152 w 922"/>
                <a:gd name="T17" fmla="*/ 152 h 1074"/>
                <a:gd name="T18" fmla="*/ 0 w 922"/>
                <a:gd name="T19" fmla="*/ 152 h 1074"/>
                <a:gd name="T20" fmla="*/ 152 w 922"/>
                <a:gd name="T21" fmla="*/ 152 h 1074"/>
                <a:gd name="T22" fmla="*/ 152 w 922"/>
                <a:gd name="T23" fmla="*/ 304 h 1074"/>
                <a:gd name="T24" fmla="*/ 152 w 922"/>
                <a:gd name="T25" fmla="*/ 460 h 1074"/>
                <a:gd name="T26" fmla="*/ 152 w 922"/>
                <a:gd name="T27" fmla="*/ 460 h 1074"/>
                <a:gd name="T28" fmla="*/ 152 w 922"/>
                <a:gd name="T29" fmla="*/ 612 h 1074"/>
                <a:gd name="T30" fmla="*/ 152 w 922"/>
                <a:gd name="T31" fmla="*/ 764 h 1074"/>
                <a:gd name="T32" fmla="*/ 309 w 922"/>
                <a:gd name="T33" fmla="*/ 916 h 1074"/>
                <a:gd name="T34" fmla="*/ 309 w 922"/>
                <a:gd name="T35" fmla="*/ 916 h 1074"/>
                <a:gd name="T36" fmla="*/ 461 w 922"/>
                <a:gd name="T37" fmla="*/ 916 h 1074"/>
                <a:gd name="T38" fmla="*/ 461 w 922"/>
                <a:gd name="T39" fmla="*/ 764 h 1074"/>
                <a:gd name="T40" fmla="*/ 765 w 922"/>
                <a:gd name="T41" fmla="*/ 612 h 1074"/>
                <a:gd name="T42" fmla="*/ 765 w 922"/>
                <a:gd name="T43" fmla="*/ 460 h 1074"/>
                <a:gd name="T44" fmla="*/ 765 w 922"/>
                <a:gd name="T45" fmla="*/ 304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22" h="1074">
                  <a:moveTo>
                    <a:pt x="765" y="304"/>
                  </a:moveTo>
                  <a:lnTo>
                    <a:pt x="765" y="304"/>
                  </a:lnTo>
                  <a:cubicBezTo>
                    <a:pt x="765" y="304"/>
                    <a:pt x="921" y="304"/>
                    <a:pt x="921" y="152"/>
                  </a:cubicBezTo>
                  <a:lnTo>
                    <a:pt x="921" y="152"/>
                  </a:lnTo>
                  <a:cubicBezTo>
                    <a:pt x="921" y="0"/>
                    <a:pt x="765" y="0"/>
                    <a:pt x="765" y="0"/>
                  </a:cubicBezTo>
                  <a:cubicBezTo>
                    <a:pt x="613" y="0"/>
                    <a:pt x="613" y="0"/>
                    <a:pt x="461" y="0"/>
                  </a:cubicBezTo>
                  <a:cubicBezTo>
                    <a:pt x="309" y="0"/>
                    <a:pt x="309" y="0"/>
                    <a:pt x="152" y="0"/>
                  </a:cubicBezTo>
                  <a:cubicBezTo>
                    <a:pt x="152" y="0"/>
                    <a:pt x="152" y="0"/>
                    <a:pt x="0" y="152"/>
                  </a:cubicBezTo>
                  <a:cubicBezTo>
                    <a:pt x="0" y="152"/>
                    <a:pt x="0" y="152"/>
                    <a:pt x="152" y="152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152" y="152"/>
                    <a:pt x="152" y="152"/>
                    <a:pt x="152" y="152"/>
                  </a:cubicBezTo>
                  <a:cubicBezTo>
                    <a:pt x="0" y="152"/>
                    <a:pt x="0" y="304"/>
                    <a:pt x="152" y="304"/>
                  </a:cubicBezTo>
                  <a:cubicBezTo>
                    <a:pt x="152" y="304"/>
                    <a:pt x="152" y="304"/>
                    <a:pt x="152" y="460"/>
                  </a:cubicBezTo>
                  <a:lnTo>
                    <a:pt x="152" y="460"/>
                  </a:lnTo>
                  <a:cubicBezTo>
                    <a:pt x="152" y="460"/>
                    <a:pt x="152" y="460"/>
                    <a:pt x="152" y="612"/>
                  </a:cubicBezTo>
                  <a:cubicBezTo>
                    <a:pt x="152" y="612"/>
                    <a:pt x="152" y="612"/>
                    <a:pt x="152" y="764"/>
                  </a:cubicBezTo>
                  <a:lnTo>
                    <a:pt x="309" y="916"/>
                  </a:lnTo>
                  <a:cubicBezTo>
                    <a:pt x="309" y="916"/>
                    <a:pt x="309" y="1073"/>
                    <a:pt x="309" y="916"/>
                  </a:cubicBezTo>
                  <a:cubicBezTo>
                    <a:pt x="309" y="916"/>
                    <a:pt x="309" y="916"/>
                    <a:pt x="461" y="916"/>
                  </a:cubicBezTo>
                  <a:cubicBezTo>
                    <a:pt x="461" y="764"/>
                    <a:pt x="461" y="764"/>
                    <a:pt x="461" y="764"/>
                  </a:cubicBezTo>
                  <a:cubicBezTo>
                    <a:pt x="461" y="612"/>
                    <a:pt x="613" y="612"/>
                    <a:pt x="765" y="612"/>
                  </a:cubicBezTo>
                  <a:cubicBezTo>
                    <a:pt x="765" y="460"/>
                    <a:pt x="765" y="460"/>
                    <a:pt x="765" y="460"/>
                  </a:cubicBezTo>
                  <a:cubicBezTo>
                    <a:pt x="765" y="304"/>
                    <a:pt x="765" y="304"/>
                    <a:pt x="765" y="3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>
                <a:solidFill>
                  <a:srgbClr val="FF6600"/>
                </a:solidFill>
              </a:endParaRPr>
            </a:p>
          </p:txBody>
        </p:sp>
      </p:grpSp>
      <p:sp>
        <p:nvSpPr>
          <p:cNvPr id="26" name="Rechteck 25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EUROfusion, Reinald Fenke,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1955374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3458" y="1008063"/>
            <a:ext cx="2785942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ITER, THE NEW GENERATION</a:t>
            </a:r>
          </a:p>
          <a:p>
            <a:r>
              <a:rPr lang="de-DE" sz="2800"/>
              <a:t> 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0"/>
          <a:stretch/>
        </p:blipFill>
        <p:spPr>
          <a:xfrm>
            <a:off x="1346200" y="145560"/>
            <a:ext cx="7509932" cy="6461615"/>
          </a:xfrm>
          <a:prstGeom prst="rect">
            <a:avLst/>
          </a:prstGeom>
        </p:spPr>
      </p:pic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373440"/>
              </p:ext>
            </p:extLst>
          </p:nvPr>
        </p:nvGraphicFramePr>
        <p:xfrm>
          <a:off x="3514945" y="4668133"/>
          <a:ext cx="3106919" cy="1811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2718"/>
                <a:gridCol w="909308"/>
                <a:gridCol w="844893"/>
              </a:tblGrid>
              <a:tr h="328507">
                <a:tc>
                  <a:txBody>
                    <a:bodyPr/>
                    <a:lstStyle/>
                    <a:p>
                      <a:endParaRPr lang="de-DE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solidFill>
                            <a:schemeClr val="bg1"/>
                          </a:solidFill>
                        </a:rPr>
                        <a:t>JET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solidFill>
                            <a:schemeClr val="bg1"/>
                          </a:solidFill>
                        </a:rPr>
                        <a:t>ITER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Radius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 m</a:t>
                      </a:r>
                      <a:endParaRPr lang="de-DE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6.2 m</a:t>
                      </a:r>
                      <a:endParaRPr lang="de-DE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Volume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90 m</a:t>
                      </a:r>
                      <a:r>
                        <a:rPr lang="de-DE" sz="140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e-DE" sz="140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840 m</a:t>
                      </a:r>
                      <a:r>
                        <a:rPr lang="de-DE" sz="1400" baseline="30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e-DE" sz="1400" baseline="30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Power factor Q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0.65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10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Fusion Power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16 MW</a:t>
                      </a: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500</a:t>
                      </a:r>
                      <a:r>
                        <a:rPr lang="de-DE" sz="14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 MW</a:t>
                      </a:r>
                      <a:endParaRPr lang="de-DE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hteck 10"/>
          <p:cNvSpPr/>
          <p:nvPr/>
        </p:nvSpPr>
        <p:spPr>
          <a:xfrm>
            <a:off x="5239683" y="3996346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</a:rPr>
              <a:t>ITER</a:t>
            </a:r>
            <a:endParaRPr lang="de-DE"/>
          </a:p>
        </p:txBody>
      </p:sp>
      <p:sp>
        <p:nvSpPr>
          <p:cNvPr id="17" name="Rechteck 16"/>
          <p:cNvSpPr/>
          <p:nvPr/>
        </p:nvSpPr>
        <p:spPr>
          <a:xfrm>
            <a:off x="2361015" y="3996346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</a:rPr>
              <a:t>JET</a:t>
            </a:r>
            <a:endParaRPr lang="de-DE"/>
          </a:p>
        </p:txBody>
      </p:sp>
      <p:grpSp>
        <p:nvGrpSpPr>
          <p:cNvPr id="18" name="Gruppierung 17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9" name="Rechteck 18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52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EUROfusion, Reinald Fenke, CC BY 4.0, www.euro-fusion.org </a:t>
            </a:r>
          </a:p>
        </p:txBody>
      </p:sp>
    </p:spTree>
    <p:extLst>
      <p:ext uri="{BB962C8B-B14F-4D97-AF65-F5344CB8AC3E}">
        <p14:creationId xmlns:p14="http://schemas.microsoft.com/office/powerpoint/2010/main" val="399367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3457" y="1008063"/>
            <a:ext cx="2941675" cy="2698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SCHEDULE</a:t>
            </a:r>
          </a:p>
          <a:p>
            <a:endParaRPr lang="de-DE"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44000" indent="-177800">
              <a:spcAft>
                <a:spcPts val="400"/>
              </a:spcAft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ITER will start operation in the 2020’s. </a:t>
            </a:r>
          </a:p>
          <a:p>
            <a:pPr marL="1440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ITER will run experiments with real fusion fuel in the 2030’s. </a:t>
            </a:r>
          </a:p>
          <a:p>
            <a:r>
              <a:rPr lang="de-DE" sz="2400"/>
              <a:t> </a:t>
            </a:r>
            <a:endParaRPr lang="de-DE" sz="1400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44" y="658989"/>
            <a:ext cx="5661064" cy="562696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501898" y="1971675"/>
            <a:ext cx="102590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600" b="1">
                <a:solidFill>
                  <a:schemeClr val="bg1"/>
                </a:solidFill>
              </a:rPr>
              <a:t>ITER</a:t>
            </a:r>
          </a:p>
        </p:txBody>
      </p:sp>
      <p:grpSp>
        <p:nvGrpSpPr>
          <p:cNvPr id="11" name="Gruppierung 10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2" name="Rechteck 11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53</a:t>
            </a:r>
          </a:p>
        </p:txBody>
      </p:sp>
    </p:spTree>
    <p:extLst>
      <p:ext uri="{BB962C8B-B14F-4D97-AF65-F5344CB8AC3E}">
        <p14:creationId xmlns:p14="http://schemas.microsoft.com/office/powerpoint/2010/main" val="163093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5" name="Bild 4" descr="Münze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212" y="1372596"/>
            <a:ext cx="4557699" cy="44071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3457" y="1008063"/>
            <a:ext cx="2941675" cy="2913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COST </a:t>
            </a:r>
          </a:p>
          <a:p>
            <a:endParaRPr lang="de-DE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7800" indent="-177800"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Construction cost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€15 billion 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(€15 thousand million) </a:t>
            </a:r>
          </a:p>
          <a:p>
            <a:pPr marL="162000" indent="-177800">
              <a:spcBef>
                <a:spcPts val="400"/>
              </a:spcBef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Europe’s Domestic Agency ‘Fusion for Energy’ manages €6.6 billion</a:t>
            </a:r>
          </a:p>
          <a:p>
            <a:r>
              <a:rPr lang="de-DE" sz="1400"/>
              <a:t> </a:t>
            </a:r>
            <a:r>
              <a:rPr lang="de-DE" sz="2400"/>
              <a:t> </a:t>
            </a:r>
            <a:endParaRPr lang="de-DE" sz="1400"/>
          </a:p>
        </p:txBody>
      </p:sp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54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EUROfusion, Reinald Fenke, CC BY 4.0, www.euro-fusion.org, data: ITER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118594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3457" y="1008063"/>
            <a:ext cx="2941675" cy="3054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76400">
              <a:spcBef>
                <a:spcPts val="300"/>
              </a:spcBef>
            </a:pPr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ITER BUDGET</a:t>
            </a:r>
          </a:p>
          <a:p>
            <a:pPr marL="144000" indent="-176400">
              <a:spcBef>
                <a:spcPts val="300"/>
              </a:spcBef>
            </a:pPr>
            <a:endParaRPr lang="de-DE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44000" indent="-176400">
              <a:spcBef>
                <a:spcPts val="300"/>
              </a:spcBef>
            </a:pPr>
            <a:endParaRPr lang="de-DE" sz="2000"/>
          </a:p>
          <a:p>
            <a:pPr marL="144000" indent="-176400">
              <a:spcBef>
                <a:spcPts val="300"/>
              </a:spcBef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As the host party, the EU covers about 45% of ITER's costs. </a:t>
            </a:r>
          </a:p>
          <a:p>
            <a:pPr marL="144000" indent="-176400">
              <a:spcBef>
                <a:spcPts val="300"/>
              </a:spcBef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Overall ITER budget</a:t>
            </a:r>
            <a:b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2.707 M€/2014-2020</a:t>
            </a:r>
          </a:p>
          <a:p>
            <a:pPr marL="144000" indent="-176400">
              <a:spcBef>
                <a:spcPts val="300"/>
              </a:spcBef>
            </a:pPr>
            <a:r>
              <a:rPr lang="de-DE" sz="1400"/>
              <a:t> </a:t>
            </a:r>
            <a:r>
              <a:rPr lang="de-DE" sz="2400"/>
              <a:t> </a:t>
            </a:r>
            <a:endParaRPr lang="de-DE" sz="1400"/>
          </a:p>
        </p:txBody>
      </p:sp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3" name="Freeform 2"/>
          <p:cNvSpPr>
            <a:spLocks noChangeArrowheads="1"/>
          </p:cNvSpPr>
          <p:nvPr/>
        </p:nvSpPr>
        <p:spPr bwMode="auto">
          <a:xfrm>
            <a:off x="5598748" y="1581151"/>
            <a:ext cx="1033462" cy="2000250"/>
          </a:xfrm>
          <a:custGeom>
            <a:avLst/>
            <a:gdLst>
              <a:gd name="T0" fmla="*/ 2874 w 2875"/>
              <a:gd name="T1" fmla="*/ 5561 h 5562"/>
              <a:gd name="T2" fmla="*/ 2874 w 2875"/>
              <a:gd name="T3" fmla="*/ 5561 h 5562"/>
              <a:gd name="T4" fmla="*/ 0 w 2875"/>
              <a:gd name="T5" fmla="*/ 844 h 5562"/>
              <a:gd name="T6" fmla="*/ 332 w 2875"/>
              <a:gd name="T7" fmla="*/ 646 h 5562"/>
              <a:gd name="T8" fmla="*/ 673 w 2875"/>
              <a:gd name="T9" fmla="*/ 475 h 5562"/>
              <a:gd name="T10" fmla="*/ 1022 w 2875"/>
              <a:gd name="T11" fmla="*/ 330 h 5562"/>
              <a:gd name="T12" fmla="*/ 1379 w 2875"/>
              <a:gd name="T13" fmla="*/ 211 h 5562"/>
              <a:gd name="T14" fmla="*/ 1743 w 2875"/>
              <a:gd name="T15" fmla="*/ 119 h 5562"/>
              <a:gd name="T16" fmla="*/ 2113 w 2875"/>
              <a:gd name="T17" fmla="*/ 53 h 5562"/>
              <a:gd name="T18" fmla="*/ 2491 w 2875"/>
              <a:gd name="T19" fmla="*/ 13 h 5562"/>
              <a:gd name="T20" fmla="*/ 2874 w 2875"/>
              <a:gd name="T21" fmla="*/ 0 h 5562"/>
              <a:gd name="T22" fmla="*/ 2874 w 2875"/>
              <a:gd name="T23" fmla="*/ 5561 h 5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75" h="5562">
                <a:moveTo>
                  <a:pt x="2874" y="5561"/>
                </a:moveTo>
                <a:lnTo>
                  <a:pt x="2874" y="5561"/>
                </a:lnTo>
                <a:lnTo>
                  <a:pt x="0" y="844"/>
                </a:lnTo>
                <a:lnTo>
                  <a:pt x="332" y="646"/>
                </a:lnTo>
                <a:lnTo>
                  <a:pt x="673" y="475"/>
                </a:lnTo>
                <a:lnTo>
                  <a:pt x="1022" y="330"/>
                </a:lnTo>
                <a:lnTo>
                  <a:pt x="1379" y="211"/>
                </a:lnTo>
                <a:lnTo>
                  <a:pt x="1743" y="119"/>
                </a:lnTo>
                <a:lnTo>
                  <a:pt x="2113" y="53"/>
                </a:lnTo>
                <a:lnTo>
                  <a:pt x="2491" y="13"/>
                </a:lnTo>
                <a:lnTo>
                  <a:pt x="2874" y="0"/>
                </a:lnTo>
                <a:lnTo>
                  <a:pt x="2874" y="5561"/>
                </a:lnTo>
              </a:path>
            </a:pathLst>
          </a:custGeom>
          <a:solidFill>
            <a:srgbClr val="FFFE19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4" name="Freeform 3"/>
          <p:cNvSpPr>
            <a:spLocks noChangeArrowheads="1"/>
          </p:cNvSpPr>
          <p:nvPr/>
        </p:nvSpPr>
        <p:spPr bwMode="auto">
          <a:xfrm>
            <a:off x="4912948" y="1884363"/>
            <a:ext cx="1719262" cy="1697037"/>
          </a:xfrm>
          <a:custGeom>
            <a:avLst/>
            <a:gdLst>
              <a:gd name="T0" fmla="*/ 4780 w 4781"/>
              <a:gd name="T1" fmla="*/ 4717 h 4718"/>
              <a:gd name="T2" fmla="*/ 4780 w 4781"/>
              <a:gd name="T3" fmla="*/ 4717 h 4718"/>
              <a:gd name="T4" fmla="*/ 0 w 4781"/>
              <a:gd name="T5" fmla="*/ 2218 h 4718"/>
              <a:gd name="T6" fmla="*/ 172 w 4781"/>
              <a:gd name="T7" fmla="*/ 1868 h 4718"/>
              <a:gd name="T8" fmla="*/ 359 w 4781"/>
              <a:gd name="T9" fmla="*/ 1542 h 4718"/>
              <a:gd name="T10" fmla="*/ 565 w 4781"/>
              <a:gd name="T11" fmla="*/ 1239 h 4718"/>
              <a:gd name="T12" fmla="*/ 789 w 4781"/>
              <a:gd name="T13" fmla="*/ 957 h 4718"/>
              <a:gd name="T14" fmla="*/ 1034 w 4781"/>
              <a:gd name="T15" fmla="*/ 693 h 4718"/>
              <a:gd name="T16" fmla="*/ 1300 w 4781"/>
              <a:gd name="T17" fmla="*/ 447 h 4718"/>
              <a:gd name="T18" fmla="*/ 1591 w 4781"/>
              <a:gd name="T19" fmla="*/ 217 h 4718"/>
              <a:gd name="T20" fmla="*/ 1906 w 4781"/>
              <a:gd name="T21" fmla="*/ 0 h 4718"/>
              <a:gd name="T22" fmla="*/ 4780 w 4781"/>
              <a:gd name="T23" fmla="*/ 4717 h 47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781" h="4718">
                <a:moveTo>
                  <a:pt x="4780" y="4717"/>
                </a:moveTo>
                <a:lnTo>
                  <a:pt x="4780" y="4717"/>
                </a:lnTo>
                <a:lnTo>
                  <a:pt x="0" y="2218"/>
                </a:lnTo>
                <a:lnTo>
                  <a:pt x="172" y="1868"/>
                </a:lnTo>
                <a:lnTo>
                  <a:pt x="359" y="1542"/>
                </a:lnTo>
                <a:lnTo>
                  <a:pt x="565" y="1239"/>
                </a:lnTo>
                <a:lnTo>
                  <a:pt x="789" y="957"/>
                </a:lnTo>
                <a:lnTo>
                  <a:pt x="1034" y="693"/>
                </a:lnTo>
                <a:lnTo>
                  <a:pt x="1300" y="447"/>
                </a:lnTo>
                <a:lnTo>
                  <a:pt x="1591" y="217"/>
                </a:lnTo>
                <a:lnTo>
                  <a:pt x="1906" y="0"/>
                </a:lnTo>
                <a:lnTo>
                  <a:pt x="4780" y="4717"/>
                </a:lnTo>
              </a:path>
            </a:pathLst>
          </a:custGeom>
          <a:solidFill>
            <a:srgbClr val="E88E22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5" name="Freeform 4"/>
          <p:cNvSpPr>
            <a:spLocks noChangeArrowheads="1"/>
          </p:cNvSpPr>
          <p:nvPr/>
        </p:nvSpPr>
        <p:spPr bwMode="auto">
          <a:xfrm>
            <a:off x="4735148" y="2682876"/>
            <a:ext cx="1898650" cy="1066800"/>
          </a:xfrm>
          <a:custGeom>
            <a:avLst/>
            <a:gdLst>
              <a:gd name="T0" fmla="*/ 5276 w 5277"/>
              <a:gd name="T1" fmla="*/ 2468 h 2969"/>
              <a:gd name="T2" fmla="*/ 5276 w 5277"/>
              <a:gd name="T3" fmla="*/ 2468 h 2969"/>
              <a:gd name="T4" fmla="*/ 59 w 5277"/>
              <a:gd name="T5" fmla="*/ 2968 h 2969"/>
              <a:gd name="T6" fmla="*/ 15 w 5277"/>
              <a:gd name="T7" fmla="*/ 2574 h 2969"/>
              <a:gd name="T8" fmla="*/ 0 w 5277"/>
              <a:gd name="T9" fmla="*/ 2188 h 2969"/>
              <a:gd name="T10" fmla="*/ 13 w 5277"/>
              <a:gd name="T11" fmla="*/ 1810 h 2969"/>
              <a:gd name="T12" fmla="*/ 55 w 5277"/>
              <a:gd name="T13" fmla="*/ 1438 h 2969"/>
              <a:gd name="T14" fmla="*/ 124 w 5277"/>
              <a:gd name="T15" fmla="*/ 1071 h 2969"/>
              <a:gd name="T16" fmla="*/ 221 w 5277"/>
              <a:gd name="T17" fmla="*/ 710 h 2969"/>
              <a:gd name="T18" fmla="*/ 345 w 5277"/>
              <a:gd name="T19" fmla="*/ 353 h 2969"/>
              <a:gd name="T20" fmla="*/ 496 w 5277"/>
              <a:gd name="T21" fmla="*/ 0 h 2969"/>
              <a:gd name="T22" fmla="*/ 5276 w 5277"/>
              <a:gd name="T23" fmla="*/ 2468 h 2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277" h="2969">
                <a:moveTo>
                  <a:pt x="5276" y="2468"/>
                </a:moveTo>
                <a:lnTo>
                  <a:pt x="5276" y="2468"/>
                </a:lnTo>
                <a:lnTo>
                  <a:pt x="59" y="2968"/>
                </a:lnTo>
                <a:lnTo>
                  <a:pt x="15" y="2574"/>
                </a:lnTo>
                <a:lnTo>
                  <a:pt x="0" y="2188"/>
                </a:lnTo>
                <a:lnTo>
                  <a:pt x="13" y="1810"/>
                </a:lnTo>
                <a:lnTo>
                  <a:pt x="55" y="1438"/>
                </a:lnTo>
                <a:lnTo>
                  <a:pt x="124" y="1071"/>
                </a:lnTo>
                <a:lnTo>
                  <a:pt x="221" y="710"/>
                </a:lnTo>
                <a:lnTo>
                  <a:pt x="345" y="353"/>
                </a:lnTo>
                <a:lnTo>
                  <a:pt x="496" y="0"/>
                </a:lnTo>
                <a:lnTo>
                  <a:pt x="5276" y="2468"/>
                </a:lnTo>
              </a:path>
            </a:pathLst>
          </a:custGeom>
          <a:solidFill>
            <a:srgbClr val="DD5920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7" name="Freeform 5"/>
          <p:cNvSpPr>
            <a:spLocks noChangeArrowheads="1"/>
          </p:cNvSpPr>
          <p:nvPr/>
        </p:nvSpPr>
        <p:spPr bwMode="auto">
          <a:xfrm>
            <a:off x="4755785" y="3571876"/>
            <a:ext cx="1876425" cy="1135062"/>
          </a:xfrm>
          <a:custGeom>
            <a:avLst/>
            <a:gdLst>
              <a:gd name="T0" fmla="*/ 5217 w 5218"/>
              <a:gd name="T1" fmla="*/ 0 h 3157"/>
              <a:gd name="T2" fmla="*/ 5217 w 5218"/>
              <a:gd name="T3" fmla="*/ 0 h 3157"/>
              <a:gd name="T4" fmla="*/ 1187 w 5218"/>
              <a:gd name="T5" fmla="*/ 3156 h 3157"/>
              <a:gd name="T6" fmla="*/ 945 w 5218"/>
              <a:gd name="T7" fmla="*/ 2851 h 3157"/>
              <a:gd name="T8" fmla="*/ 734 w 5218"/>
              <a:gd name="T9" fmla="*/ 2544 h 3157"/>
              <a:gd name="T10" fmla="*/ 551 w 5218"/>
              <a:gd name="T11" fmla="*/ 2231 h 3157"/>
              <a:gd name="T12" fmla="*/ 394 w 5218"/>
              <a:gd name="T13" fmla="*/ 1910 h 3157"/>
              <a:gd name="T14" fmla="*/ 263 w 5218"/>
              <a:gd name="T15" fmla="*/ 1580 h 3157"/>
              <a:gd name="T16" fmla="*/ 155 w 5218"/>
              <a:gd name="T17" fmla="*/ 1236 h 3157"/>
              <a:gd name="T18" fmla="*/ 68 w 5218"/>
              <a:gd name="T19" fmla="*/ 877 h 3157"/>
              <a:gd name="T20" fmla="*/ 0 w 5218"/>
              <a:gd name="T21" fmla="*/ 500 h 3157"/>
              <a:gd name="T22" fmla="*/ 5217 w 5218"/>
              <a:gd name="T23" fmla="*/ 0 h 3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218" h="3157">
                <a:moveTo>
                  <a:pt x="5217" y="0"/>
                </a:moveTo>
                <a:lnTo>
                  <a:pt x="5217" y="0"/>
                </a:lnTo>
                <a:lnTo>
                  <a:pt x="1187" y="3156"/>
                </a:lnTo>
                <a:lnTo>
                  <a:pt x="945" y="2851"/>
                </a:lnTo>
                <a:lnTo>
                  <a:pt x="734" y="2544"/>
                </a:lnTo>
                <a:lnTo>
                  <a:pt x="551" y="2231"/>
                </a:lnTo>
                <a:lnTo>
                  <a:pt x="394" y="1910"/>
                </a:lnTo>
                <a:lnTo>
                  <a:pt x="263" y="1580"/>
                </a:lnTo>
                <a:lnTo>
                  <a:pt x="155" y="1236"/>
                </a:lnTo>
                <a:lnTo>
                  <a:pt x="68" y="877"/>
                </a:lnTo>
                <a:lnTo>
                  <a:pt x="0" y="500"/>
                </a:lnTo>
                <a:lnTo>
                  <a:pt x="5217" y="0"/>
                </a:lnTo>
              </a:path>
            </a:pathLst>
          </a:custGeom>
          <a:solidFill>
            <a:srgbClr val="CD0920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8" name="Freeform 6"/>
          <p:cNvSpPr>
            <a:spLocks noChangeArrowheads="1"/>
          </p:cNvSpPr>
          <p:nvPr/>
        </p:nvSpPr>
        <p:spPr bwMode="auto">
          <a:xfrm>
            <a:off x="5182823" y="3571876"/>
            <a:ext cx="1449387" cy="1719262"/>
          </a:xfrm>
          <a:custGeom>
            <a:avLst/>
            <a:gdLst>
              <a:gd name="T0" fmla="*/ 4030 w 4031"/>
              <a:gd name="T1" fmla="*/ 0 h 4782"/>
              <a:gd name="T2" fmla="*/ 4030 w 4031"/>
              <a:gd name="T3" fmla="*/ 0 h 4782"/>
              <a:gd name="T4" fmla="*/ 2406 w 4031"/>
              <a:gd name="T5" fmla="*/ 4781 h 4782"/>
              <a:gd name="T6" fmla="*/ 2042 w 4031"/>
              <a:gd name="T7" fmla="*/ 4655 h 4782"/>
              <a:gd name="T8" fmla="*/ 1700 w 4031"/>
              <a:gd name="T9" fmla="*/ 4510 h 4782"/>
              <a:gd name="T10" fmla="*/ 1378 w 4031"/>
              <a:gd name="T11" fmla="*/ 4344 h 4782"/>
              <a:gd name="T12" fmla="*/ 1074 w 4031"/>
              <a:gd name="T13" fmla="*/ 4156 h 4782"/>
              <a:gd name="T14" fmla="*/ 786 w 4031"/>
              <a:gd name="T15" fmla="*/ 3945 h 4782"/>
              <a:gd name="T16" fmla="*/ 512 w 4031"/>
              <a:gd name="T17" fmla="*/ 3709 h 4782"/>
              <a:gd name="T18" fmla="*/ 251 w 4031"/>
              <a:gd name="T19" fmla="*/ 3447 h 4782"/>
              <a:gd name="T20" fmla="*/ 0 w 4031"/>
              <a:gd name="T21" fmla="*/ 3156 h 4782"/>
              <a:gd name="T22" fmla="*/ 4030 w 4031"/>
              <a:gd name="T23" fmla="*/ 0 h 4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31" h="4782">
                <a:moveTo>
                  <a:pt x="4030" y="0"/>
                </a:moveTo>
                <a:lnTo>
                  <a:pt x="4030" y="0"/>
                </a:lnTo>
                <a:lnTo>
                  <a:pt x="2406" y="4781"/>
                </a:lnTo>
                <a:lnTo>
                  <a:pt x="2042" y="4655"/>
                </a:lnTo>
                <a:lnTo>
                  <a:pt x="1700" y="4510"/>
                </a:lnTo>
                <a:lnTo>
                  <a:pt x="1378" y="4344"/>
                </a:lnTo>
                <a:lnTo>
                  <a:pt x="1074" y="4156"/>
                </a:lnTo>
                <a:lnTo>
                  <a:pt x="786" y="3945"/>
                </a:lnTo>
                <a:lnTo>
                  <a:pt x="512" y="3709"/>
                </a:lnTo>
                <a:lnTo>
                  <a:pt x="251" y="3447"/>
                </a:lnTo>
                <a:lnTo>
                  <a:pt x="0" y="3156"/>
                </a:lnTo>
                <a:lnTo>
                  <a:pt x="4030" y="0"/>
                </a:lnTo>
              </a:path>
            </a:pathLst>
          </a:custGeom>
          <a:solidFill>
            <a:srgbClr val="ABCC2A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19" name="Freeform 7"/>
          <p:cNvSpPr>
            <a:spLocks noChangeArrowheads="1"/>
          </p:cNvSpPr>
          <p:nvPr/>
        </p:nvSpPr>
        <p:spPr bwMode="auto">
          <a:xfrm>
            <a:off x="6049598" y="3571876"/>
            <a:ext cx="1077912" cy="1820862"/>
          </a:xfrm>
          <a:custGeom>
            <a:avLst/>
            <a:gdLst>
              <a:gd name="T0" fmla="*/ 1624 w 3000"/>
              <a:gd name="T1" fmla="*/ 0 h 5063"/>
              <a:gd name="T2" fmla="*/ 1624 w 3000"/>
              <a:gd name="T3" fmla="*/ 0 h 5063"/>
              <a:gd name="T4" fmla="*/ 2999 w 3000"/>
              <a:gd name="T5" fmla="*/ 4875 h 5063"/>
              <a:gd name="T6" fmla="*/ 2624 w 3000"/>
              <a:gd name="T7" fmla="*/ 4966 h 5063"/>
              <a:gd name="T8" fmla="*/ 2249 w 3000"/>
              <a:gd name="T9" fmla="*/ 5027 h 5063"/>
              <a:gd name="T10" fmla="*/ 1874 w 3000"/>
              <a:gd name="T11" fmla="*/ 5059 h 5063"/>
              <a:gd name="T12" fmla="*/ 1500 w 3000"/>
              <a:gd name="T13" fmla="*/ 5062 h 5063"/>
              <a:gd name="T14" fmla="*/ 1125 w 3000"/>
              <a:gd name="T15" fmla="*/ 5036 h 5063"/>
              <a:gd name="T16" fmla="*/ 750 w 3000"/>
              <a:gd name="T17" fmla="*/ 4980 h 5063"/>
              <a:gd name="T18" fmla="*/ 375 w 3000"/>
              <a:gd name="T19" fmla="*/ 4895 h 5063"/>
              <a:gd name="T20" fmla="*/ 0 w 3000"/>
              <a:gd name="T21" fmla="*/ 4781 h 5063"/>
              <a:gd name="T22" fmla="*/ 1624 w 3000"/>
              <a:gd name="T23" fmla="*/ 0 h 5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000" h="5063">
                <a:moveTo>
                  <a:pt x="1624" y="0"/>
                </a:moveTo>
                <a:lnTo>
                  <a:pt x="1624" y="0"/>
                </a:lnTo>
                <a:lnTo>
                  <a:pt x="2999" y="4875"/>
                </a:lnTo>
                <a:lnTo>
                  <a:pt x="2624" y="4966"/>
                </a:lnTo>
                <a:lnTo>
                  <a:pt x="2249" y="5027"/>
                </a:lnTo>
                <a:lnTo>
                  <a:pt x="1874" y="5059"/>
                </a:lnTo>
                <a:lnTo>
                  <a:pt x="1500" y="5062"/>
                </a:lnTo>
                <a:lnTo>
                  <a:pt x="1125" y="5036"/>
                </a:lnTo>
                <a:lnTo>
                  <a:pt x="750" y="4980"/>
                </a:lnTo>
                <a:lnTo>
                  <a:pt x="375" y="4895"/>
                </a:lnTo>
                <a:lnTo>
                  <a:pt x="0" y="4781"/>
                </a:lnTo>
                <a:lnTo>
                  <a:pt x="1624" y="0"/>
                </a:lnTo>
              </a:path>
            </a:pathLst>
          </a:custGeom>
          <a:solidFill>
            <a:srgbClr val="03979B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0" name="Freeform 8"/>
          <p:cNvSpPr>
            <a:spLocks noChangeArrowheads="1"/>
          </p:cNvSpPr>
          <p:nvPr/>
        </p:nvSpPr>
        <p:spPr bwMode="auto">
          <a:xfrm>
            <a:off x="6633798" y="1782763"/>
            <a:ext cx="1831975" cy="3541712"/>
          </a:xfrm>
          <a:custGeom>
            <a:avLst/>
            <a:gdLst>
              <a:gd name="T0" fmla="*/ 0 w 5095"/>
              <a:gd name="T1" fmla="*/ 4968 h 9844"/>
              <a:gd name="T2" fmla="*/ 0 w 5095"/>
              <a:gd name="T3" fmla="*/ 4968 h 9844"/>
              <a:gd name="T4" fmla="*/ 0 w 5095"/>
              <a:gd name="T5" fmla="*/ 0 h 9844"/>
              <a:gd name="T6" fmla="*/ 521 w 5095"/>
              <a:gd name="T7" fmla="*/ 26 h 9844"/>
              <a:gd name="T8" fmla="*/ 1027 w 5095"/>
              <a:gd name="T9" fmla="*/ 102 h 9844"/>
              <a:gd name="T10" fmla="*/ 1515 w 5095"/>
              <a:gd name="T11" fmla="*/ 226 h 9844"/>
              <a:gd name="T12" fmla="*/ 1983 w 5095"/>
              <a:gd name="T13" fmla="*/ 394 h 9844"/>
              <a:gd name="T14" fmla="*/ 2428 w 5095"/>
              <a:gd name="T15" fmla="*/ 606 h 9844"/>
              <a:gd name="T16" fmla="*/ 2848 w 5095"/>
              <a:gd name="T17" fmla="*/ 857 h 9844"/>
              <a:gd name="T18" fmla="*/ 3240 w 5095"/>
              <a:gd name="T19" fmla="*/ 1145 h 9844"/>
              <a:gd name="T20" fmla="*/ 3602 w 5095"/>
              <a:gd name="T21" fmla="*/ 1469 h 9844"/>
              <a:gd name="T22" fmla="*/ 3931 w 5095"/>
              <a:gd name="T23" fmla="*/ 1824 h 9844"/>
              <a:gd name="T24" fmla="*/ 4224 w 5095"/>
              <a:gd name="T25" fmla="*/ 2209 h 9844"/>
              <a:gd name="T26" fmla="*/ 4479 w 5095"/>
              <a:gd name="T27" fmla="*/ 2621 h 9844"/>
              <a:gd name="T28" fmla="*/ 4694 w 5095"/>
              <a:gd name="T29" fmla="*/ 3058 h 9844"/>
              <a:gd name="T30" fmla="*/ 4865 w 5095"/>
              <a:gd name="T31" fmla="*/ 3517 h 9844"/>
              <a:gd name="T32" fmla="*/ 4991 w 5095"/>
              <a:gd name="T33" fmla="*/ 3995 h 9844"/>
              <a:gd name="T34" fmla="*/ 5068 w 5095"/>
              <a:gd name="T35" fmla="*/ 4490 h 9844"/>
              <a:gd name="T36" fmla="*/ 5094 w 5095"/>
              <a:gd name="T37" fmla="*/ 4999 h 9844"/>
              <a:gd name="T38" fmla="*/ 5077 w 5095"/>
              <a:gd name="T39" fmla="*/ 5434 h 9844"/>
              <a:gd name="T40" fmla="*/ 5025 w 5095"/>
              <a:gd name="T41" fmla="*/ 5856 h 9844"/>
              <a:gd name="T42" fmla="*/ 4941 w 5095"/>
              <a:gd name="T43" fmla="*/ 6266 h 9844"/>
              <a:gd name="T44" fmla="*/ 4824 w 5095"/>
              <a:gd name="T45" fmla="*/ 6662 h 9844"/>
              <a:gd name="T46" fmla="*/ 4677 w 5095"/>
              <a:gd name="T47" fmla="*/ 7042 h 9844"/>
              <a:gd name="T48" fmla="*/ 4499 w 5095"/>
              <a:gd name="T49" fmla="*/ 7405 h 9844"/>
              <a:gd name="T50" fmla="*/ 4293 w 5095"/>
              <a:gd name="T51" fmla="*/ 7751 h 9844"/>
              <a:gd name="T52" fmla="*/ 4059 w 5095"/>
              <a:gd name="T53" fmla="*/ 8077 h 9844"/>
              <a:gd name="T54" fmla="*/ 3798 w 5095"/>
              <a:gd name="T55" fmla="*/ 8383 h 9844"/>
              <a:gd name="T56" fmla="*/ 3512 w 5095"/>
              <a:gd name="T57" fmla="*/ 8667 h 9844"/>
              <a:gd name="T58" fmla="*/ 3201 w 5095"/>
              <a:gd name="T59" fmla="*/ 8929 h 9844"/>
              <a:gd name="T60" fmla="*/ 2866 w 5095"/>
              <a:gd name="T61" fmla="*/ 9165 h 9844"/>
              <a:gd name="T62" fmla="*/ 2509 w 5095"/>
              <a:gd name="T63" fmla="*/ 9376 h 9844"/>
              <a:gd name="T64" fmla="*/ 2131 w 5095"/>
              <a:gd name="T65" fmla="*/ 9561 h 9844"/>
              <a:gd name="T66" fmla="*/ 1732 w 5095"/>
              <a:gd name="T67" fmla="*/ 9716 h 9844"/>
              <a:gd name="T68" fmla="*/ 1313 w 5095"/>
              <a:gd name="T69" fmla="*/ 9843 h 9844"/>
              <a:gd name="T70" fmla="*/ 0 w 5095"/>
              <a:gd name="T71" fmla="*/ 4968 h 9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095" h="9844">
                <a:moveTo>
                  <a:pt x="0" y="4968"/>
                </a:moveTo>
                <a:lnTo>
                  <a:pt x="0" y="4968"/>
                </a:lnTo>
                <a:lnTo>
                  <a:pt x="0" y="0"/>
                </a:lnTo>
                <a:lnTo>
                  <a:pt x="521" y="26"/>
                </a:lnTo>
                <a:lnTo>
                  <a:pt x="1027" y="102"/>
                </a:lnTo>
                <a:lnTo>
                  <a:pt x="1515" y="226"/>
                </a:lnTo>
                <a:lnTo>
                  <a:pt x="1983" y="394"/>
                </a:lnTo>
                <a:lnTo>
                  <a:pt x="2428" y="606"/>
                </a:lnTo>
                <a:lnTo>
                  <a:pt x="2848" y="857"/>
                </a:lnTo>
                <a:lnTo>
                  <a:pt x="3240" y="1145"/>
                </a:lnTo>
                <a:lnTo>
                  <a:pt x="3602" y="1469"/>
                </a:lnTo>
                <a:lnTo>
                  <a:pt x="3931" y="1824"/>
                </a:lnTo>
                <a:lnTo>
                  <a:pt x="4224" y="2209"/>
                </a:lnTo>
                <a:lnTo>
                  <a:pt x="4479" y="2621"/>
                </a:lnTo>
                <a:lnTo>
                  <a:pt x="4694" y="3058"/>
                </a:lnTo>
                <a:lnTo>
                  <a:pt x="4865" y="3517"/>
                </a:lnTo>
                <a:lnTo>
                  <a:pt x="4991" y="3995"/>
                </a:lnTo>
                <a:lnTo>
                  <a:pt x="5068" y="4490"/>
                </a:lnTo>
                <a:lnTo>
                  <a:pt x="5094" y="4999"/>
                </a:lnTo>
                <a:lnTo>
                  <a:pt x="5077" y="5434"/>
                </a:lnTo>
                <a:lnTo>
                  <a:pt x="5025" y="5856"/>
                </a:lnTo>
                <a:lnTo>
                  <a:pt x="4941" y="6266"/>
                </a:lnTo>
                <a:lnTo>
                  <a:pt x="4824" y="6662"/>
                </a:lnTo>
                <a:lnTo>
                  <a:pt x="4677" y="7042"/>
                </a:lnTo>
                <a:lnTo>
                  <a:pt x="4499" y="7405"/>
                </a:lnTo>
                <a:lnTo>
                  <a:pt x="4293" y="7751"/>
                </a:lnTo>
                <a:lnTo>
                  <a:pt x="4059" y="8077"/>
                </a:lnTo>
                <a:lnTo>
                  <a:pt x="3798" y="8383"/>
                </a:lnTo>
                <a:lnTo>
                  <a:pt x="3512" y="8667"/>
                </a:lnTo>
                <a:lnTo>
                  <a:pt x="3201" y="8929"/>
                </a:lnTo>
                <a:lnTo>
                  <a:pt x="2866" y="9165"/>
                </a:lnTo>
                <a:lnTo>
                  <a:pt x="2509" y="9376"/>
                </a:lnTo>
                <a:lnTo>
                  <a:pt x="2131" y="9561"/>
                </a:lnTo>
                <a:lnTo>
                  <a:pt x="1732" y="9716"/>
                </a:lnTo>
                <a:lnTo>
                  <a:pt x="1313" y="9843"/>
                </a:lnTo>
                <a:lnTo>
                  <a:pt x="0" y="4968"/>
                </a:lnTo>
              </a:path>
            </a:pathLst>
          </a:custGeom>
          <a:solidFill>
            <a:srgbClr val="253F6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1" name="Freeform 9"/>
          <p:cNvSpPr>
            <a:spLocks noChangeArrowheads="1"/>
          </p:cNvSpPr>
          <p:nvPr/>
        </p:nvSpPr>
        <p:spPr bwMode="auto">
          <a:xfrm>
            <a:off x="6082935" y="3032126"/>
            <a:ext cx="1101725" cy="1101725"/>
          </a:xfrm>
          <a:custGeom>
            <a:avLst/>
            <a:gdLst>
              <a:gd name="T0" fmla="*/ 3062 w 3063"/>
              <a:gd name="T1" fmla="*/ 1530 h 3063"/>
              <a:gd name="T2" fmla="*/ 3031 w 3063"/>
              <a:gd name="T3" fmla="*/ 1839 h 3063"/>
              <a:gd name="T4" fmla="*/ 2942 w 3063"/>
              <a:gd name="T5" fmla="*/ 2126 h 3063"/>
              <a:gd name="T6" fmla="*/ 2800 w 3063"/>
              <a:gd name="T7" fmla="*/ 2386 h 3063"/>
              <a:gd name="T8" fmla="*/ 2613 w 3063"/>
              <a:gd name="T9" fmla="*/ 2613 h 3063"/>
              <a:gd name="T10" fmla="*/ 2386 w 3063"/>
              <a:gd name="T11" fmla="*/ 2800 h 3063"/>
              <a:gd name="T12" fmla="*/ 2126 w 3063"/>
              <a:gd name="T13" fmla="*/ 2942 h 3063"/>
              <a:gd name="T14" fmla="*/ 1839 w 3063"/>
              <a:gd name="T15" fmla="*/ 3031 h 3063"/>
              <a:gd name="T16" fmla="*/ 1530 w 3063"/>
              <a:gd name="T17" fmla="*/ 3062 h 3063"/>
              <a:gd name="T18" fmla="*/ 1223 w 3063"/>
              <a:gd name="T19" fmla="*/ 3031 h 3063"/>
              <a:gd name="T20" fmla="*/ 936 w 3063"/>
              <a:gd name="T21" fmla="*/ 2942 h 3063"/>
              <a:gd name="T22" fmla="*/ 676 w 3063"/>
              <a:gd name="T23" fmla="*/ 2800 h 3063"/>
              <a:gd name="T24" fmla="*/ 449 w 3063"/>
              <a:gd name="T25" fmla="*/ 2613 h 3063"/>
              <a:gd name="T26" fmla="*/ 262 w 3063"/>
              <a:gd name="T27" fmla="*/ 2386 h 3063"/>
              <a:gd name="T28" fmla="*/ 120 w 3063"/>
              <a:gd name="T29" fmla="*/ 2126 h 3063"/>
              <a:gd name="T30" fmla="*/ 31 w 3063"/>
              <a:gd name="T31" fmla="*/ 1839 h 3063"/>
              <a:gd name="T32" fmla="*/ 0 w 3063"/>
              <a:gd name="T33" fmla="*/ 1530 h 3063"/>
              <a:gd name="T34" fmla="*/ 31 w 3063"/>
              <a:gd name="T35" fmla="*/ 1223 h 3063"/>
              <a:gd name="T36" fmla="*/ 120 w 3063"/>
              <a:gd name="T37" fmla="*/ 936 h 3063"/>
              <a:gd name="T38" fmla="*/ 262 w 3063"/>
              <a:gd name="T39" fmla="*/ 676 h 3063"/>
              <a:gd name="T40" fmla="*/ 449 w 3063"/>
              <a:gd name="T41" fmla="*/ 449 h 3063"/>
              <a:gd name="T42" fmla="*/ 676 w 3063"/>
              <a:gd name="T43" fmla="*/ 262 h 3063"/>
              <a:gd name="T44" fmla="*/ 936 w 3063"/>
              <a:gd name="T45" fmla="*/ 120 h 3063"/>
              <a:gd name="T46" fmla="*/ 1223 w 3063"/>
              <a:gd name="T47" fmla="*/ 31 h 3063"/>
              <a:gd name="T48" fmla="*/ 1530 w 3063"/>
              <a:gd name="T49" fmla="*/ 0 h 3063"/>
              <a:gd name="T50" fmla="*/ 1839 w 3063"/>
              <a:gd name="T51" fmla="*/ 31 h 3063"/>
              <a:gd name="T52" fmla="*/ 2126 w 3063"/>
              <a:gd name="T53" fmla="*/ 120 h 3063"/>
              <a:gd name="T54" fmla="*/ 2386 w 3063"/>
              <a:gd name="T55" fmla="*/ 262 h 3063"/>
              <a:gd name="T56" fmla="*/ 2613 w 3063"/>
              <a:gd name="T57" fmla="*/ 449 h 3063"/>
              <a:gd name="T58" fmla="*/ 2800 w 3063"/>
              <a:gd name="T59" fmla="*/ 676 h 3063"/>
              <a:gd name="T60" fmla="*/ 2942 w 3063"/>
              <a:gd name="T61" fmla="*/ 936 h 3063"/>
              <a:gd name="T62" fmla="*/ 3031 w 3063"/>
              <a:gd name="T63" fmla="*/ 1223 h 3063"/>
              <a:gd name="T64" fmla="*/ 3062 w 3063"/>
              <a:gd name="T65" fmla="*/ 153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63" h="3063">
                <a:moveTo>
                  <a:pt x="3062" y="1530"/>
                </a:moveTo>
                <a:lnTo>
                  <a:pt x="3062" y="1530"/>
                </a:lnTo>
                <a:lnTo>
                  <a:pt x="3054" y="1687"/>
                </a:lnTo>
                <a:lnTo>
                  <a:pt x="3031" y="1839"/>
                </a:lnTo>
                <a:lnTo>
                  <a:pt x="2993" y="1985"/>
                </a:lnTo>
                <a:lnTo>
                  <a:pt x="2942" y="2126"/>
                </a:lnTo>
                <a:lnTo>
                  <a:pt x="2877" y="2260"/>
                </a:lnTo>
                <a:lnTo>
                  <a:pt x="2800" y="2386"/>
                </a:lnTo>
                <a:lnTo>
                  <a:pt x="2712" y="2504"/>
                </a:lnTo>
                <a:lnTo>
                  <a:pt x="2613" y="2613"/>
                </a:lnTo>
                <a:lnTo>
                  <a:pt x="2504" y="2712"/>
                </a:lnTo>
                <a:lnTo>
                  <a:pt x="2386" y="2800"/>
                </a:lnTo>
                <a:lnTo>
                  <a:pt x="2260" y="2877"/>
                </a:lnTo>
                <a:lnTo>
                  <a:pt x="2126" y="2942"/>
                </a:lnTo>
                <a:lnTo>
                  <a:pt x="1985" y="2993"/>
                </a:lnTo>
                <a:lnTo>
                  <a:pt x="1839" y="3031"/>
                </a:lnTo>
                <a:lnTo>
                  <a:pt x="1687" y="3054"/>
                </a:lnTo>
                <a:lnTo>
                  <a:pt x="1530" y="3062"/>
                </a:lnTo>
                <a:lnTo>
                  <a:pt x="1374" y="3054"/>
                </a:lnTo>
                <a:lnTo>
                  <a:pt x="1223" y="3031"/>
                </a:lnTo>
                <a:lnTo>
                  <a:pt x="1076" y="2993"/>
                </a:lnTo>
                <a:lnTo>
                  <a:pt x="936" y="2942"/>
                </a:lnTo>
                <a:lnTo>
                  <a:pt x="802" y="2877"/>
                </a:lnTo>
                <a:lnTo>
                  <a:pt x="676" y="2800"/>
                </a:lnTo>
                <a:lnTo>
                  <a:pt x="558" y="2712"/>
                </a:lnTo>
                <a:lnTo>
                  <a:pt x="449" y="2613"/>
                </a:lnTo>
                <a:lnTo>
                  <a:pt x="350" y="2504"/>
                </a:lnTo>
                <a:lnTo>
                  <a:pt x="262" y="2386"/>
                </a:lnTo>
                <a:lnTo>
                  <a:pt x="185" y="2260"/>
                </a:lnTo>
                <a:lnTo>
                  <a:pt x="120" y="2126"/>
                </a:lnTo>
                <a:lnTo>
                  <a:pt x="69" y="1985"/>
                </a:lnTo>
                <a:lnTo>
                  <a:pt x="31" y="1839"/>
                </a:lnTo>
                <a:lnTo>
                  <a:pt x="8" y="1687"/>
                </a:lnTo>
                <a:lnTo>
                  <a:pt x="0" y="1530"/>
                </a:lnTo>
                <a:lnTo>
                  <a:pt x="8" y="1374"/>
                </a:lnTo>
                <a:lnTo>
                  <a:pt x="31" y="1223"/>
                </a:lnTo>
                <a:lnTo>
                  <a:pt x="69" y="1076"/>
                </a:lnTo>
                <a:lnTo>
                  <a:pt x="120" y="936"/>
                </a:lnTo>
                <a:lnTo>
                  <a:pt x="185" y="802"/>
                </a:lnTo>
                <a:lnTo>
                  <a:pt x="262" y="676"/>
                </a:lnTo>
                <a:lnTo>
                  <a:pt x="350" y="558"/>
                </a:lnTo>
                <a:lnTo>
                  <a:pt x="449" y="449"/>
                </a:lnTo>
                <a:lnTo>
                  <a:pt x="558" y="350"/>
                </a:lnTo>
                <a:lnTo>
                  <a:pt x="676" y="262"/>
                </a:lnTo>
                <a:lnTo>
                  <a:pt x="802" y="185"/>
                </a:lnTo>
                <a:lnTo>
                  <a:pt x="936" y="120"/>
                </a:lnTo>
                <a:lnTo>
                  <a:pt x="1076" y="69"/>
                </a:lnTo>
                <a:lnTo>
                  <a:pt x="1223" y="31"/>
                </a:lnTo>
                <a:lnTo>
                  <a:pt x="1374" y="8"/>
                </a:lnTo>
                <a:lnTo>
                  <a:pt x="1530" y="0"/>
                </a:lnTo>
                <a:lnTo>
                  <a:pt x="1687" y="8"/>
                </a:lnTo>
                <a:lnTo>
                  <a:pt x="1839" y="31"/>
                </a:lnTo>
                <a:lnTo>
                  <a:pt x="1985" y="69"/>
                </a:lnTo>
                <a:lnTo>
                  <a:pt x="2126" y="120"/>
                </a:lnTo>
                <a:lnTo>
                  <a:pt x="2260" y="185"/>
                </a:lnTo>
                <a:lnTo>
                  <a:pt x="2386" y="262"/>
                </a:lnTo>
                <a:lnTo>
                  <a:pt x="2504" y="350"/>
                </a:lnTo>
                <a:lnTo>
                  <a:pt x="2613" y="449"/>
                </a:lnTo>
                <a:lnTo>
                  <a:pt x="2712" y="558"/>
                </a:lnTo>
                <a:lnTo>
                  <a:pt x="2800" y="676"/>
                </a:lnTo>
                <a:lnTo>
                  <a:pt x="2877" y="802"/>
                </a:lnTo>
                <a:lnTo>
                  <a:pt x="2942" y="936"/>
                </a:lnTo>
                <a:lnTo>
                  <a:pt x="2993" y="1076"/>
                </a:lnTo>
                <a:lnTo>
                  <a:pt x="3031" y="1223"/>
                </a:lnTo>
                <a:lnTo>
                  <a:pt x="3054" y="1374"/>
                </a:lnTo>
                <a:lnTo>
                  <a:pt x="3062" y="1530"/>
                </a:lnTo>
              </a:path>
            </a:pathLst>
          </a:custGeom>
          <a:solidFill>
            <a:srgbClr val="595A5A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7428770" y="3119478"/>
            <a:ext cx="704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chemeClr val="bg1"/>
                </a:solidFill>
              </a:rPr>
              <a:t>46</a:t>
            </a:r>
          </a:p>
        </p:txBody>
      </p:sp>
      <p:sp>
        <p:nvSpPr>
          <p:cNvPr id="22" name="Rechteck 21"/>
          <p:cNvSpPr/>
          <p:nvPr/>
        </p:nvSpPr>
        <p:spPr>
          <a:xfrm>
            <a:off x="6279890" y="3006726"/>
            <a:ext cx="74559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6000" b="1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23" name="Rechteck 22"/>
          <p:cNvSpPr/>
          <p:nvPr/>
        </p:nvSpPr>
        <p:spPr>
          <a:xfrm>
            <a:off x="6079970" y="1905041"/>
            <a:ext cx="4446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chemeClr val="tx1">
                    <a:lumMod val="65000"/>
                    <a:lumOff val="35000"/>
                  </a:schemeClr>
                </a:solidFill>
              </a:rPr>
              <a:t>9</a:t>
            </a:r>
          </a:p>
        </p:txBody>
      </p:sp>
      <p:sp>
        <p:nvSpPr>
          <p:cNvPr id="24" name="Rechteck 23"/>
          <p:cNvSpPr/>
          <p:nvPr/>
        </p:nvSpPr>
        <p:spPr>
          <a:xfrm>
            <a:off x="5521170" y="2297084"/>
            <a:ext cx="4446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5" name="Rechteck 24"/>
          <p:cNvSpPr/>
          <p:nvPr/>
        </p:nvSpPr>
        <p:spPr>
          <a:xfrm>
            <a:off x="5182823" y="2925497"/>
            <a:ext cx="4446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6" name="Rechteck 25"/>
          <p:cNvSpPr/>
          <p:nvPr/>
        </p:nvSpPr>
        <p:spPr>
          <a:xfrm>
            <a:off x="5324243" y="3590828"/>
            <a:ext cx="4446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7" name="Rechteck 26"/>
          <p:cNvSpPr/>
          <p:nvPr/>
        </p:nvSpPr>
        <p:spPr>
          <a:xfrm>
            <a:off x="5756196" y="4130578"/>
            <a:ext cx="4446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28" name="Rechteck 27"/>
          <p:cNvSpPr/>
          <p:nvPr/>
        </p:nvSpPr>
        <p:spPr>
          <a:xfrm>
            <a:off x="6386071" y="4352995"/>
            <a:ext cx="4446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000" b="1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" name="Rechteck 2"/>
          <p:cNvSpPr/>
          <p:nvPr/>
        </p:nvSpPr>
        <p:spPr>
          <a:xfrm>
            <a:off x="7818854" y="1584882"/>
            <a:ext cx="1088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595A5A"/>
                </a:solidFill>
              </a:rPr>
              <a:t>European </a:t>
            </a:r>
          </a:p>
          <a:p>
            <a:r>
              <a:rPr lang="de-DE">
                <a:solidFill>
                  <a:srgbClr val="595A5A"/>
                </a:solidFill>
              </a:rPr>
              <a:t>Union</a:t>
            </a:r>
          </a:p>
        </p:txBody>
      </p:sp>
      <p:sp>
        <p:nvSpPr>
          <p:cNvPr id="29" name="Rechteck 28"/>
          <p:cNvSpPr/>
          <p:nvPr/>
        </p:nvSpPr>
        <p:spPr>
          <a:xfrm>
            <a:off x="4723188" y="1211819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>
                <a:solidFill>
                  <a:srgbClr val="595A5A"/>
                </a:solidFill>
              </a:rPr>
              <a:t>United States</a:t>
            </a:r>
          </a:p>
        </p:txBody>
      </p:sp>
      <p:sp>
        <p:nvSpPr>
          <p:cNvPr id="30" name="Rechteck 29"/>
          <p:cNvSpPr/>
          <p:nvPr/>
        </p:nvSpPr>
        <p:spPr>
          <a:xfrm>
            <a:off x="6065889" y="5364719"/>
            <a:ext cx="12044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>
                <a:solidFill>
                  <a:srgbClr val="595A5A"/>
                </a:solidFill>
              </a:rPr>
              <a:t>Russian </a:t>
            </a:r>
          </a:p>
          <a:p>
            <a:pPr algn="ctr"/>
            <a:r>
              <a:rPr lang="de-DE">
                <a:solidFill>
                  <a:srgbClr val="595A5A"/>
                </a:solidFill>
              </a:rPr>
              <a:t>Federation</a:t>
            </a:r>
          </a:p>
        </p:txBody>
      </p:sp>
      <p:sp>
        <p:nvSpPr>
          <p:cNvPr id="31" name="Rechteck 30"/>
          <p:cNvSpPr/>
          <p:nvPr/>
        </p:nvSpPr>
        <p:spPr>
          <a:xfrm>
            <a:off x="4486196" y="1890714"/>
            <a:ext cx="6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>
                <a:solidFill>
                  <a:srgbClr val="595A5A"/>
                </a:solidFill>
              </a:rPr>
              <a:t>India</a:t>
            </a:r>
          </a:p>
        </p:txBody>
      </p:sp>
      <p:sp>
        <p:nvSpPr>
          <p:cNvPr id="32" name="Rechteck 31"/>
          <p:cNvSpPr/>
          <p:nvPr/>
        </p:nvSpPr>
        <p:spPr>
          <a:xfrm>
            <a:off x="3994059" y="3006726"/>
            <a:ext cx="721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>
                <a:solidFill>
                  <a:srgbClr val="595A5A"/>
                </a:solidFill>
              </a:rPr>
              <a:t>Japan</a:t>
            </a:r>
          </a:p>
        </p:txBody>
      </p:sp>
      <p:sp>
        <p:nvSpPr>
          <p:cNvPr id="33" name="Rechteck 32"/>
          <p:cNvSpPr/>
          <p:nvPr/>
        </p:nvSpPr>
        <p:spPr>
          <a:xfrm>
            <a:off x="4143540" y="4079429"/>
            <a:ext cx="713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>
                <a:solidFill>
                  <a:srgbClr val="595A5A"/>
                </a:solidFill>
              </a:rPr>
              <a:t>China</a:t>
            </a:r>
          </a:p>
        </p:txBody>
      </p:sp>
      <p:sp>
        <p:nvSpPr>
          <p:cNvPr id="34" name="Rechteck 33"/>
          <p:cNvSpPr/>
          <p:nvPr/>
        </p:nvSpPr>
        <p:spPr>
          <a:xfrm>
            <a:off x="4877492" y="4924535"/>
            <a:ext cx="6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DE">
                <a:solidFill>
                  <a:srgbClr val="595A5A"/>
                </a:solidFill>
              </a:rPr>
              <a:t>India</a:t>
            </a:r>
          </a:p>
        </p:txBody>
      </p:sp>
      <p:sp>
        <p:nvSpPr>
          <p:cNvPr id="35" name="Rechteck 34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55</a:t>
            </a:r>
          </a:p>
        </p:txBody>
      </p:sp>
      <p:sp>
        <p:nvSpPr>
          <p:cNvPr id="36" name="Rechteck 35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Pie chart, EUROfusion, Reinald Fenke, data: https://tinyurl.com/lanjobg</a:t>
            </a:r>
          </a:p>
        </p:txBody>
      </p:sp>
    </p:spTree>
    <p:extLst>
      <p:ext uri="{BB962C8B-B14F-4D97-AF65-F5344CB8AC3E}">
        <p14:creationId xmlns:p14="http://schemas.microsoft.com/office/powerpoint/2010/main" val="344761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3457" y="1008063"/>
            <a:ext cx="2941675" cy="18312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300"/>
              </a:spcBef>
            </a:pPr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A COMMON PHENOMENON</a:t>
            </a:r>
          </a:p>
          <a:p>
            <a:pPr marL="144000" indent="-176400">
              <a:spcBef>
                <a:spcPts val="300"/>
              </a:spcBef>
            </a:pPr>
            <a:endParaRPr lang="de-DE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spcBef>
                <a:spcPts val="300"/>
              </a:spcBef>
            </a:pPr>
            <a:r>
              <a:rPr lang="de-DE" sz="2000">
                <a:solidFill>
                  <a:srgbClr val="595A5A"/>
                </a:solidFill>
              </a:rPr>
              <a:t>Projects funded in </a:t>
            </a:r>
            <a:br>
              <a:rPr lang="de-DE" sz="2000">
                <a:solidFill>
                  <a:srgbClr val="595A5A"/>
                </a:solidFill>
              </a:rPr>
            </a:br>
            <a:r>
              <a:rPr lang="de-DE" sz="2000">
                <a:solidFill>
                  <a:srgbClr val="595A5A"/>
                </a:solidFill>
              </a:rPr>
              <a:t>the Public Sector   </a:t>
            </a:r>
          </a:p>
        </p:txBody>
      </p:sp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29" name="Rechteck 28"/>
          <p:cNvSpPr/>
          <p:nvPr/>
        </p:nvSpPr>
        <p:spPr>
          <a:xfrm>
            <a:off x="603396" y="3283120"/>
            <a:ext cx="2911549" cy="30367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20000"/>
              </a:lnSpc>
            </a:pPr>
            <a:r>
              <a:rPr lang="de-DE" sz="2000">
                <a:solidFill>
                  <a:srgbClr val="DD5920"/>
                </a:solidFill>
              </a:rPr>
              <a:t>Hubble Space Telescope</a:t>
            </a:r>
          </a:p>
          <a:p>
            <a:pPr algn="r">
              <a:lnSpc>
                <a:spcPct val="120000"/>
              </a:lnSpc>
            </a:pPr>
            <a:r>
              <a:rPr lang="de-DE" sz="2000">
                <a:solidFill>
                  <a:srgbClr val="DD5920"/>
                </a:solidFill>
              </a:rPr>
              <a:t>CERN</a:t>
            </a:r>
          </a:p>
          <a:p>
            <a:pPr algn="r">
              <a:lnSpc>
                <a:spcPct val="120000"/>
              </a:lnSpc>
            </a:pPr>
            <a:r>
              <a:rPr lang="de-DE" sz="2000">
                <a:solidFill>
                  <a:srgbClr val="DD5920"/>
                </a:solidFill>
              </a:rPr>
              <a:t>Suez canal</a:t>
            </a:r>
          </a:p>
          <a:p>
            <a:pPr algn="r">
              <a:lnSpc>
                <a:spcPct val="120000"/>
              </a:lnSpc>
            </a:pPr>
            <a:r>
              <a:rPr lang="de-DE" sz="2000">
                <a:solidFill>
                  <a:srgbClr val="DD5920"/>
                </a:solidFill>
              </a:rPr>
              <a:t>Sydney Opera house</a:t>
            </a:r>
          </a:p>
          <a:p>
            <a:pPr algn="r">
              <a:lnSpc>
                <a:spcPct val="120000"/>
              </a:lnSpc>
            </a:pPr>
            <a:r>
              <a:rPr lang="de-DE" sz="2000">
                <a:solidFill>
                  <a:srgbClr val="DD5920"/>
                </a:solidFill>
              </a:rPr>
              <a:t>Concord supersonic</a:t>
            </a:r>
          </a:p>
          <a:p>
            <a:pPr algn="r">
              <a:lnSpc>
                <a:spcPct val="120000"/>
              </a:lnSpc>
            </a:pPr>
            <a:r>
              <a:rPr lang="de-DE" sz="2000">
                <a:solidFill>
                  <a:srgbClr val="DD5920"/>
                </a:solidFill>
              </a:rPr>
              <a:t>Elb-Philharmonie</a:t>
            </a:r>
          </a:p>
          <a:p>
            <a:pPr algn="r">
              <a:lnSpc>
                <a:spcPct val="120000"/>
              </a:lnSpc>
            </a:pPr>
            <a:r>
              <a:rPr lang="de-DE" sz="2000">
                <a:solidFill>
                  <a:srgbClr val="DD5920"/>
                </a:solidFill>
              </a:rPr>
              <a:t>Channel tunnel UK-France</a:t>
            </a:r>
          </a:p>
          <a:p>
            <a:pPr algn="r">
              <a:lnSpc>
                <a:spcPct val="120000"/>
              </a:lnSpc>
            </a:pPr>
            <a:r>
              <a:rPr lang="de-DE" sz="2000">
                <a:solidFill>
                  <a:srgbClr val="DD5920"/>
                </a:solidFill>
              </a:rPr>
              <a:t>ITER</a:t>
            </a:r>
          </a:p>
        </p:txBody>
      </p:sp>
      <p:sp>
        <p:nvSpPr>
          <p:cNvPr id="36" name="Freeform 3"/>
          <p:cNvSpPr>
            <a:spLocks noChangeArrowheads="1"/>
          </p:cNvSpPr>
          <p:nvPr/>
        </p:nvSpPr>
        <p:spPr bwMode="auto">
          <a:xfrm>
            <a:off x="3517581" y="3500435"/>
            <a:ext cx="5080319" cy="143997"/>
          </a:xfrm>
          <a:custGeom>
            <a:avLst/>
            <a:gdLst>
              <a:gd name="T0" fmla="*/ 0 w 15656"/>
              <a:gd name="T1" fmla="*/ 1188 h 1189"/>
              <a:gd name="T2" fmla="*/ 0 w 15656"/>
              <a:gd name="T3" fmla="*/ 0 h 1189"/>
              <a:gd name="T4" fmla="*/ 15655 w 15656"/>
              <a:gd name="T5" fmla="*/ 0 h 1189"/>
              <a:gd name="T6" fmla="*/ 15655 w 15656"/>
              <a:gd name="T7" fmla="*/ 1188 h 1189"/>
              <a:gd name="T8" fmla="*/ 0 w 15656"/>
              <a:gd name="T9" fmla="*/ 1188 h 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656" h="1189">
                <a:moveTo>
                  <a:pt x="0" y="1188"/>
                </a:moveTo>
                <a:lnTo>
                  <a:pt x="0" y="0"/>
                </a:lnTo>
                <a:lnTo>
                  <a:pt x="15655" y="0"/>
                </a:lnTo>
                <a:lnTo>
                  <a:pt x="15655" y="1188"/>
                </a:lnTo>
                <a:lnTo>
                  <a:pt x="0" y="1188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Freeform 4"/>
          <p:cNvSpPr>
            <a:spLocks noChangeArrowheads="1"/>
          </p:cNvSpPr>
          <p:nvPr/>
        </p:nvSpPr>
        <p:spPr bwMode="auto">
          <a:xfrm>
            <a:off x="3514009" y="3865719"/>
            <a:ext cx="2453555" cy="143997"/>
          </a:xfrm>
          <a:custGeom>
            <a:avLst/>
            <a:gdLst>
              <a:gd name="T0" fmla="*/ 0 w 7564"/>
              <a:gd name="T1" fmla="*/ 1188 h 1189"/>
              <a:gd name="T2" fmla="*/ 7563 w 7564"/>
              <a:gd name="T3" fmla="*/ 1188 h 1189"/>
              <a:gd name="T4" fmla="*/ 7563 w 7564"/>
              <a:gd name="T5" fmla="*/ 0 h 1189"/>
              <a:gd name="T6" fmla="*/ 0 w 7564"/>
              <a:gd name="T7" fmla="*/ 0 h 1189"/>
              <a:gd name="T8" fmla="*/ 0 w 7564"/>
              <a:gd name="T9" fmla="*/ 1188 h 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64" h="1189">
                <a:moveTo>
                  <a:pt x="0" y="1188"/>
                </a:moveTo>
                <a:lnTo>
                  <a:pt x="7563" y="1188"/>
                </a:lnTo>
                <a:lnTo>
                  <a:pt x="7563" y="0"/>
                </a:lnTo>
                <a:lnTo>
                  <a:pt x="0" y="0"/>
                </a:lnTo>
                <a:lnTo>
                  <a:pt x="0" y="1188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39" name="Freeform 6"/>
          <p:cNvSpPr>
            <a:spLocks noChangeArrowheads="1"/>
          </p:cNvSpPr>
          <p:nvPr/>
        </p:nvSpPr>
        <p:spPr bwMode="auto">
          <a:xfrm>
            <a:off x="3517581" y="4231003"/>
            <a:ext cx="1631886" cy="143997"/>
          </a:xfrm>
          <a:custGeom>
            <a:avLst/>
            <a:gdLst>
              <a:gd name="T0" fmla="*/ 0 w 5032"/>
              <a:gd name="T1" fmla="*/ 1188 h 1189"/>
              <a:gd name="T2" fmla="*/ 5031 w 5032"/>
              <a:gd name="T3" fmla="*/ 1188 h 1189"/>
              <a:gd name="T4" fmla="*/ 5031 w 5032"/>
              <a:gd name="T5" fmla="*/ 0 h 1189"/>
              <a:gd name="T6" fmla="*/ 0 w 5032"/>
              <a:gd name="T7" fmla="*/ 0 h 1189"/>
              <a:gd name="T8" fmla="*/ 0 w 5032"/>
              <a:gd name="T9" fmla="*/ 1188 h 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32" h="1189">
                <a:moveTo>
                  <a:pt x="0" y="1188"/>
                </a:moveTo>
                <a:lnTo>
                  <a:pt x="5031" y="1188"/>
                </a:lnTo>
                <a:lnTo>
                  <a:pt x="5031" y="0"/>
                </a:lnTo>
                <a:lnTo>
                  <a:pt x="0" y="0"/>
                </a:lnTo>
                <a:lnTo>
                  <a:pt x="0" y="1188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1" name="Freeform 8"/>
          <p:cNvSpPr>
            <a:spLocks noChangeArrowheads="1"/>
          </p:cNvSpPr>
          <p:nvPr/>
        </p:nvSpPr>
        <p:spPr bwMode="auto">
          <a:xfrm>
            <a:off x="3517581" y="4596287"/>
            <a:ext cx="1226777" cy="143997"/>
          </a:xfrm>
          <a:custGeom>
            <a:avLst/>
            <a:gdLst>
              <a:gd name="T0" fmla="*/ 0 w 3782"/>
              <a:gd name="T1" fmla="*/ 1188 h 1189"/>
              <a:gd name="T2" fmla="*/ 3781 w 3782"/>
              <a:gd name="T3" fmla="*/ 1188 h 1189"/>
              <a:gd name="T4" fmla="*/ 3781 w 3782"/>
              <a:gd name="T5" fmla="*/ 0 h 1189"/>
              <a:gd name="T6" fmla="*/ 0 w 3782"/>
              <a:gd name="T7" fmla="*/ 0 h 1189"/>
              <a:gd name="T8" fmla="*/ 0 w 3782"/>
              <a:gd name="T9" fmla="*/ 1188 h 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782" h="1189">
                <a:moveTo>
                  <a:pt x="0" y="1188"/>
                </a:moveTo>
                <a:lnTo>
                  <a:pt x="3781" y="1188"/>
                </a:lnTo>
                <a:lnTo>
                  <a:pt x="3781" y="0"/>
                </a:lnTo>
                <a:lnTo>
                  <a:pt x="0" y="0"/>
                </a:lnTo>
                <a:lnTo>
                  <a:pt x="0" y="1188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3" name="Freeform 10"/>
          <p:cNvSpPr>
            <a:spLocks noChangeArrowheads="1"/>
          </p:cNvSpPr>
          <p:nvPr/>
        </p:nvSpPr>
        <p:spPr bwMode="auto">
          <a:xfrm>
            <a:off x="3514009" y="4961571"/>
            <a:ext cx="983426" cy="143997"/>
          </a:xfrm>
          <a:custGeom>
            <a:avLst/>
            <a:gdLst>
              <a:gd name="T0" fmla="*/ 0 w 3032"/>
              <a:gd name="T1" fmla="*/ 1187 h 1188"/>
              <a:gd name="T2" fmla="*/ 3031 w 3032"/>
              <a:gd name="T3" fmla="*/ 1187 h 1188"/>
              <a:gd name="T4" fmla="*/ 3031 w 3032"/>
              <a:gd name="T5" fmla="*/ 0 h 1188"/>
              <a:gd name="T6" fmla="*/ 0 w 3032"/>
              <a:gd name="T7" fmla="*/ 0 h 1188"/>
              <a:gd name="T8" fmla="*/ 0 w 3032"/>
              <a:gd name="T9" fmla="*/ 1187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32" h="1188">
                <a:moveTo>
                  <a:pt x="0" y="1187"/>
                </a:moveTo>
                <a:lnTo>
                  <a:pt x="3031" y="1187"/>
                </a:lnTo>
                <a:lnTo>
                  <a:pt x="3031" y="0"/>
                </a:lnTo>
                <a:lnTo>
                  <a:pt x="0" y="0"/>
                </a:lnTo>
                <a:lnTo>
                  <a:pt x="0" y="1187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5" name="Freeform 12"/>
          <p:cNvSpPr>
            <a:spLocks noChangeArrowheads="1"/>
          </p:cNvSpPr>
          <p:nvPr/>
        </p:nvSpPr>
        <p:spPr bwMode="auto">
          <a:xfrm>
            <a:off x="3517581" y="5326855"/>
            <a:ext cx="343555" cy="143997"/>
          </a:xfrm>
          <a:custGeom>
            <a:avLst/>
            <a:gdLst>
              <a:gd name="T0" fmla="*/ 0 w 1064"/>
              <a:gd name="T1" fmla="*/ 1187 h 1188"/>
              <a:gd name="T2" fmla="*/ 1063 w 1064"/>
              <a:gd name="T3" fmla="*/ 1187 h 1188"/>
              <a:gd name="T4" fmla="*/ 1063 w 1064"/>
              <a:gd name="T5" fmla="*/ 0 h 1188"/>
              <a:gd name="T6" fmla="*/ 0 w 1064"/>
              <a:gd name="T7" fmla="*/ 0 h 1188"/>
              <a:gd name="T8" fmla="*/ 0 w 1064"/>
              <a:gd name="T9" fmla="*/ 1187 h 1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4" h="1188">
                <a:moveTo>
                  <a:pt x="0" y="1187"/>
                </a:moveTo>
                <a:lnTo>
                  <a:pt x="1063" y="1187"/>
                </a:lnTo>
                <a:lnTo>
                  <a:pt x="1063" y="0"/>
                </a:lnTo>
                <a:lnTo>
                  <a:pt x="0" y="0"/>
                </a:lnTo>
                <a:lnTo>
                  <a:pt x="0" y="1187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49" name="Freeform 16"/>
          <p:cNvSpPr>
            <a:spLocks noChangeArrowheads="1"/>
          </p:cNvSpPr>
          <p:nvPr/>
        </p:nvSpPr>
        <p:spPr bwMode="auto">
          <a:xfrm>
            <a:off x="3517581" y="5692139"/>
            <a:ext cx="201838" cy="143997"/>
          </a:xfrm>
          <a:custGeom>
            <a:avLst/>
            <a:gdLst>
              <a:gd name="T0" fmla="*/ 0 w 626"/>
              <a:gd name="T1" fmla="*/ 1188 h 1189"/>
              <a:gd name="T2" fmla="*/ 625 w 626"/>
              <a:gd name="T3" fmla="*/ 1188 h 1189"/>
              <a:gd name="T4" fmla="*/ 625 w 626"/>
              <a:gd name="T5" fmla="*/ 0 h 1189"/>
              <a:gd name="T6" fmla="*/ 0 w 626"/>
              <a:gd name="T7" fmla="*/ 0 h 1189"/>
              <a:gd name="T8" fmla="*/ 0 w 626"/>
              <a:gd name="T9" fmla="*/ 1188 h 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6" h="1189">
                <a:moveTo>
                  <a:pt x="0" y="1188"/>
                </a:moveTo>
                <a:lnTo>
                  <a:pt x="625" y="1188"/>
                </a:lnTo>
                <a:lnTo>
                  <a:pt x="625" y="0"/>
                </a:lnTo>
                <a:lnTo>
                  <a:pt x="0" y="0"/>
                </a:lnTo>
                <a:lnTo>
                  <a:pt x="0" y="1188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2" name="Freeform 16"/>
          <p:cNvSpPr>
            <a:spLocks noChangeArrowheads="1"/>
          </p:cNvSpPr>
          <p:nvPr/>
        </p:nvSpPr>
        <p:spPr bwMode="auto">
          <a:xfrm>
            <a:off x="3517581" y="6057423"/>
            <a:ext cx="201838" cy="143997"/>
          </a:xfrm>
          <a:custGeom>
            <a:avLst/>
            <a:gdLst>
              <a:gd name="T0" fmla="*/ 0 w 626"/>
              <a:gd name="T1" fmla="*/ 1188 h 1189"/>
              <a:gd name="T2" fmla="*/ 625 w 626"/>
              <a:gd name="T3" fmla="*/ 1188 h 1189"/>
              <a:gd name="T4" fmla="*/ 625 w 626"/>
              <a:gd name="T5" fmla="*/ 0 h 1189"/>
              <a:gd name="T6" fmla="*/ 0 w 626"/>
              <a:gd name="T7" fmla="*/ 0 h 1189"/>
              <a:gd name="T8" fmla="*/ 0 w 626"/>
              <a:gd name="T9" fmla="*/ 1188 h 1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6" h="1189">
                <a:moveTo>
                  <a:pt x="0" y="1188"/>
                </a:moveTo>
                <a:lnTo>
                  <a:pt x="625" y="1188"/>
                </a:lnTo>
                <a:lnTo>
                  <a:pt x="625" y="0"/>
                </a:lnTo>
                <a:lnTo>
                  <a:pt x="0" y="0"/>
                </a:lnTo>
                <a:lnTo>
                  <a:pt x="0" y="1188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3" name="Freeform 9"/>
          <p:cNvSpPr>
            <a:spLocks noChangeArrowheads="1"/>
          </p:cNvSpPr>
          <p:nvPr/>
        </p:nvSpPr>
        <p:spPr bwMode="auto">
          <a:xfrm>
            <a:off x="5788328" y="3759876"/>
            <a:ext cx="358472" cy="358472"/>
          </a:xfrm>
          <a:custGeom>
            <a:avLst/>
            <a:gdLst>
              <a:gd name="T0" fmla="*/ 3062 w 3063"/>
              <a:gd name="T1" fmla="*/ 1530 h 3063"/>
              <a:gd name="T2" fmla="*/ 3031 w 3063"/>
              <a:gd name="T3" fmla="*/ 1839 h 3063"/>
              <a:gd name="T4" fmla="*/ 2942 w 3063"/>
              <a:gd name="T5" fmla="*/ 2126 h 3063"/>
              <a:gd name="T6" fmla="*/ 2800 w 3063"/>
              <a:gd name="T7" fmla="*/ 2386 h 3063"/>
              <a:gd name="T8" fmla="*/ 2613 w 3063"/>
              <a:gd name="T9" fmla="*/ 2613 h 3063"/>
              <a:gd name="T10" fmla="*/ 2386 w 3063"/>
              <a:gd name="T11" fmla="*/ 2800 h 3063"/>
              <a:gd name="T12" fmla="*/ 2126 w 3063"/>
              <a:gd name="T13" fmla="*/ 2942 h 3063"/>
              <a:gd name="T14" fmla="*/ 1839 w 3063"/>
              <a:gd name="T15" fmla="*/ 3031 h 3063"/>
              <a:gd name="T16" fmla="*/ 1530 w 3063"/>
              <a:gd name="T17" fmla="*/ 3062 h 3063"/>
              <a:gd name="T18" fmla="*/ 1223 w 3063"/>
              <a:gd name="T19" fmla="*/ 3031 h 3063"/>
              <a:gd name="T20" fmla="*/ 936 w 3063"/>
              <a:gd name="T21" fmla="*/ 2942 h 3063"/>
              <a:gd name="T22" fmla="*/ 676 w 3063"/>
              <a:gd name="T23" fmla="*/ 2800 h 3063"/>
              <a:gd name="T24" fmla="*/ 449 w 3063"/>
              <a:gd name="T25" fmla="*/ 2613 h 3063"/>
              <a:gd name="T26" fmla="*/ 262 w 3063"/>
              <a:gd name="T27" fmla="*/ 2386 h 3063"/>
              <a:gd name="T28" fmla="*/ 120 w 3063"/>
              <a:gd name="T29" fmla="*/ 2126 h 3063"/>
              <a:gd name="T30" fmla="*/ 31 w 3063"/>
              <a:gd name="T31" fmla="*/ 1839 h 3063"/>
              <a:gd name="T32" fmla="*/ 0 w 3063"/>
              <a:gd name="T33" fmla="*/ 1530 h 3063"/>
              <a:gd name="T34" fmla="*/ 31 w 3063"/>
              <a:gd name="T35" fmla="*/ 1223 h 3063"/>
              <a:gd name="T36" fmla="*/ 120 w 3063"/>
              <a:gd name="T37" fmla="*/ 936 h 3063"/>
              <a:gd name="T38" fmla="*/ 262 w 3063"/>
              <a:gd name="T39" fmla="*/ 676 h 3063"/>
              <a:gd name="T40" fmla="*/ 449 w 3063"/>
              <a:gd name="T41" fmla="*/ 449 h 3063"/>
              <a:gd name="T42" fmla="*/ 676 w 3063"/>
              <a:gd name="T43" fmla="*/ 262 h 3063"/>
              <a:gd name="T44" fmla="*/ 936 w 3063"/>
              <a:gd name="T45" fmla="*/ 120 h 3063"/>
              <a:gd name="T46" fmla="*/ 1223 w 3063"/>
              <a:gd name="T47" fmla="*/ 31 h 3063"/>
              <a:gd name="T48" fmla="*/ 1530 w 3063"/>
              <a:gd name="T49" fmla="*/ 0 h 3063"/>
              <a:gd name="T50" fmla="*/ 1839 w 3063"/>
              <a:gd name="T51" fmla="*/ 31 h 3063"/>
              <a:gd name="T52" fmla="*/ 2126 w 3063"/>
              <a:gd name="T53" fmla="*/ 120 h 3063"/>
              <a:gd name="T54" fmla="*/ 2386 w 3063"/>
              <a:gd name="T55" fmla="*/ 262 h 3063"/>
              <a:gd name="T56" fmla="*/ 2613 w 3063"/>
              <a:gd name="T57" fmla="*/ 449 h 3063"/>
              <a:gd name="T58" fmla="*/ 2800 w 3063"/>
              <a:gd name="T59" fmla="*/ 676 h 3063"/>
              <a:gd name="T60" fmla="*/ 2942 w 3063"/>
              <a:gd name="T61" fmla="*/ 936 h 3063"/>
              <a:gd name="T62" fmla="*/ 3031 w 3063"/>
              <a:gd name="T63" fmla="*/ 1223 h 3063"/>
              <a:gd name="T64" fmla="*/ 3062 w 3063"/>
              <a:gd name="T65" fmla="*/ 153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63" h="3063">
                <a:moveTo>
                  <a:pt x="3062" y="1530"/>
                </a:moveTo>
                <a:lnTo>
                  <a:pt x="3062" y="1530"/>
                </a:lnTo>
                <a:lnTo>
                  <a:pt x="3054" y="1687"/>
                </a:lnTo>
                <a:lnTo>
                  <a:pt x="3031" y="1839"/>
                </a:lnTo>
                <a:lnTo>
                  <a:pt x="2993" y="1985"/>
                </a:lnTo>
                <a:lnTo>
                  <a:pt x="2942" y="2126"/>
                </a:lnTo>
                <a:lnTo>
                  <a:pt x="2877" y="2260"/>
                </a:lnTo>
                <a:lnTo>
                  <a:pt x="2800" y="2386"/>
                </a:lnTo>
                <a:lnTo>
                  <a:pt x="2712" y="2504"/>
                </a:lnTo>
                <a:lnTo>
                  <a:pt x="2613" y="2613"/>
                </a:lnTo>
                <a:lnTo>
                  <a:pt x="2504" y="2712"/>
                </a:lnTo>
                <a:lnTo>
                  <a:pt x="2386" y="2800"/>
                </a:lnTo>
                <a:lnTo>
                  <a:pt x="2260" y="2877"/>
                </a:lnTo>
                <a:lnTo>
                  <a:pt x="2126" y="2942"/>
                </a:lnTo>
                <a:lnTo>
                  <a:pt x="1985" y="2993"/>
                </a:lnTo>
                <a:lnTo>
                  <a:pt x="1839" y="3031"/>
                </a:lnTo>
                <a:lnTo>
                  <a:pt x="1687" y="3054"/>
                </a:lnTo>
                <a:lnTo>
                  <a:pt x="1530" y="3062"/>
                </a:lnTo>
                <a:lnTo>
                  <a:pt x="1374" y="3054"/>
                </a:lnTo>
                <a:lnTo>
                  <a:pt x="1223" y="3031"/>
                </a:lnTo>
                <a:lnTo>
                  <a:pt x="1076" y="2993"/>
                </a:lnTo>
                <a:lnTo>
                  <a:pt x="936" y="2942"/>
                </a:lnTo>
                <a:lnTo>
                  <a:pt x="802" y="2877"/>
                </a:lnTo>
                <a:lnTo>
                  <a:pt x="676" y="2800"/>
                </a:lnTo>
                <a:lnTo>
                  <a:pt x="558" y="2712"/>
                </a:lnTo>
                <a:lnTo>
                  <a:pt x="449" y="2613"/>
                </a:lnTo>
                <a:lnTo>
                  <a:pt x="350" y="2504"/>
                </a:lnTo>
                <a:lnTo>
                  <a:pt x="262" y="2386"/>
                </a:lnTo>
                <a:lnTo>
                  <a:pt x="185" y="2260"/>
                </a:lnTo>
                <a:lnTo>
                  <a:pt x="120" y="2126"/>
                </a:lnTo>
                <a:lnTo>
                  <a:pt x="69" y="1985"/>
                </a:lnTo>
                <a:lnTo>
                  <a:pt x="31" y="1839"/>
                </a:lnTo>
                <a:lnTo>
                  <a:pt x="8" y="1687"/>
                </a:lnTo>
                <a:lnTo>
                  <a:pt x="0" y="1530"/>
                </a:lnTo>
                <a:lnTo>
                  <a:pt x="8" y="1374"/>
                </a:lnTo>
                <a:lnTo>
                  <a:pt x="31" y="1223"/>
                </a:lnTo>
                <a:lnTo>
                  <a:pt x="69" y="1076"/>
                </a:lnTo>
                <a:lnTo>
                  <a:pt x="120" y="936"/>
                </a:lnTo>
                <a:lnTo>
                  <a:pt x="185" y="802"/>
                </a:lnTo>
                <a:lnTo>
                  <a:pt x="262" y="676"/>
                </a:lnTo>
                <a:lnTo>
                  <a:pt x="350" y="558"/>
                </a:lnTo>
                <a:lnTo>
                  <a:pt x="449" y="449"/>
                </a:lnTo>
                <a:lnTo>
                  <a:pt x="558" y="350"/>
                </a:lnTo>
                <a:lnTo>
                  <a:pt x="676" y="262"/>
                </a:lnTo>
                <a:lnTo>
                  <a:pt x="802" y="185"/>
                </a:lnTo>
                <a:lnTo>
                  <a:pt x="936" y="120"/>
                </a:lnTo>
                <a:lnTo>
                  <a:pt x="1076" y="69"/>
                </a:lnTo>
                <a:lnTo>
                  <a:pt x="1223" y="31"/>
                </a:lnTo>
                <a:lnTo>
                  <a:pt x="1374" y="8"/>
                </a:lnTo>
                <a:lnTo>
                  <a:pt x="1530" y="0"/>
                </a:lnTo>
                <a:lnTo>
                  <a:pt x="1687" y="8"/>
                </a:lnTo>
                <a:lnTo>
                  <a:pt x="1839" y="31"/>
                </a:lnTo>
                <a:lnTo>
                  <a:pt x="1985" y="69"/>
                </a:lnTo>
                <a:lnTo>
                  <a:pt x="2126" y="120"/>
                </a:lnTo>
                <a:lnTo>
                  <a:pt x="2260" y="185"/>
                </a:lnTo>
                <a:lnTo>
                  <a:pt x="2386" y="262"/>
                </a:lnTo>
                <a:lnTo>
                  <a:pt x="2504" y="350"/>
                </a:lnTo>
                <a:lnTo>
                  <a:pt x="2613" y="449"/>
                </a:lnTo>
                <a:lnTo>
                  <a:pt x="2712" y="558"/>
                </a:lnTo>
                <a:lnTo>
                  <a:pt x="2800" y="676"/>
                </a:lnTo>
                <a:lnTo>
                  <a:pt x="2877" y="802"/>
                </a:lnTo>
                <a:lnTo>
                  <a:pt x="2942" y="936"/>
                </a:lnTo>
                <a:lnTo>
                  <a:pt x="2993" y="1076"/>
                </a:lnTo>
                <a:lnTo>
                  <a:pt x="3031" y="1223"/>
                </a:lnTo>
                <a:lnTo>
                  <a:pt x="3054" y="1374"/>
                </a:lnTo>
                <a:lnTo>
                  <a:pt x="3062" y="1530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4" name="Freeform 9"/>
          <p:cNvSpPr>
            <a:spLocks noChangeArrowheads="1"/>
          </p:cNvSpPr>
          <p:nvPr/>
        </p:nvSpPr>
        <p:spPr bwMode="auto">
          <a:xfrm>
            <a:off x="8418664" y="3379552"/>
            <a:ext cx="358472" cy="358472"/>
          </a:xfrm>
          <a:custGeom>
            <a:avLst/>
            <a:gdLst>
              <a:gd name="T0" fmla="*/ 3062 w 3063"/>
              <a:gd name="T1" fmla="*/ 1530 h 3063"/>
              <a:gd name="T2" fmla="*/ 3031 w 3063"/>
              <a:gd name="T3" fmla="*/ 1839 h 3063"/>
              <a:gd name="T4" fmla="*/ 2942 w 3063"/>
              <a:gd name="T5" fmla="*/ 2126 h 3063"/>
              <a:gd name="T6" fmla="*/ 2800 w 3063"/>
              <a:gd name="T7" fmla="*/ 2386 h 3063"/>
              <a:gd name="T8" fmla="*/ 2613 w 3063"/>
              <a:gd name="T9" fmla="*/ 2613 h 3063"/>
              <a:gd name="T10" fmla="*/ 2386 w 3063"/>
              <a:gd name="T11" fmla="*/ 2800 h 3063"/>
              <a:gd name="T12" fmla="*/ 2126 w 3063"/>
              <a:gd name="T13" fmla="*/ 2942 h 3063"/>
              <a:gd name="T14" fmla="*/ 1839 w 3063"/>
              <a:gd name="T15" fmla="*/ 3031 h 3063"/>
              <a:gd name="T16" fmla="*/ 1530 w 3063"/>
              <a:gd name="T17" fmla="*/ 3062 h 3063"/>
              <a:gd name="T18" fmla="*/ 1223 w 3063"/>
              <a:gd name="T19" fmla="*/ 3031 h 3063"/>
              <a:gd name="T20" fmla="*/ 936 w 3063"/>
              <a:gd name="T21" fmla="*/ 2942 h 3063"/>
              <a:gd name="T22" fmla="*/ 676 w 3063"/>
              <a:gd name="T23" fmla="*/ 2800 h 3063"/>
              <a:gd name="T24" fmla="*/ 449 w 3063"/>
              <a:gd name="T25" fmla="*/ 2613 h 3063"/>
              <a:gd name="T26" fmla="*/ 262 w 3063"/>
              <a:gd name="T27" fmla="*/ 2386 h 3063"/>
              <a:gd name="T28" fmla="*/ 120 w 3063"/>
              <a:gd name="T29" fmla="*/ 2126 h 3063"/>
              <a:gd name="T30" fmla="*/ 31 w 3063"/>
              <a:gd name="T31" fmla="*/ 1839 h 3063"/>
              <a:gd name="T32" fmla="*/ 0 w 3063"/>
              <a:gd name="T33" fmla="*/ 1530 h 3063"/>
              <a:gd name="T34" fmla="*/ 31 w 3063"/>
              <a:gd name="T35" fmla="*/ 1223 h 3063"/>
              <a:gd name="T36" fmla="*/ 120 w 3063"/>
              <a:gd name="T37" fmla="*/ 936 h 3063"/>
              <a:gd name="T38" fmla="*/ 262 w 3063"/>
              <a:gd name="T39" fmla="*/ 676 h 3063"/>
              <a:gd name="T40" fmla="*/ 449 w 3063"/>
              <a:gd name="T41" fmla="*/ 449 h 3063"/>
              <a:gd name="T42" fmla="*/ 676 w 3063"/>
              <a:gd name="T43" fmla="*/ 262 h 3063"/>
              <a:gd name="T44" fmla="*/ 936 w 3063"/>
              <a:gd name="T45" fmla="*/ 120 h 3063"/>
              <a:gd name="T46" fmla="*/ 1223 w 3063"/>
              <a:gd name="T47" fmla="*/ 31 h 3063"/>
              <a:gd name="T48" fmla="*/ 1530 w 3063"/>
              <a:gd name="T49" fmla="*/ 0 h 3063"/>
              <a:gd name="T50" fmla="*/ 1839 w 3063"/>
              <a:gd name="T51" fmla="*/ 31 h 3063"/>
              <a:gd name="T52" fmla="*/ 2126 w 3063"/>
              <a:gd name="T53" fmla="*/ 120 h 3063"/>
              <a:gd name="T54" fmla="*/ 2386 w 3063"/>
              <a:gd name="T55" fmla="*/ 262 h 3063"/>
              <a:gd name="T56" fmla="*/ 2613 w 3063"/>
              <a:gd name="T57" fmla="*/ 449 h 3063"/>
              <a:gd name="T58" fmla="*/ 2800 w 3063"/>
              <a:gd name="T59" fmla="*/ 676 h 3063"/>
              <a:gd name="T60" fmla="*/ 2942 w 3063"/>
              <a:gd name="T61" fmla="*/ 936 h 3063"/>
              <a:gd name="T62" fmla="*/ 3031 w 3063"/>
              <a:gd name="T63" fmla="*/ 1223 h 3063"/>
              <a:gd name="T64" fmla="*/ 3062 w 3063"/>
              <a:gd name="T65" fmla="*/ 153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63" h="3063">
                <a:moveTo>
                  <a:pt x="3062" y="1530"/>
                </a:moveTo>
                <a:lnTo>
                  <a:pt x="3062" y="1530"/>
                </a:lnTo>
                <a:lnTo>
                  <a:pt x="3054" y="1687"/>
                </a:lnTo>
                <a:lnTo>
                  <a:pt x="3031" y="1839"/>
                </a:lnTo>
                <a:lnTo>
                  <a:pt x="2993" y="1985"/>
                </a:lnTo>
                <a:lnTo>
                  <a:pt x="2942" y="2126"/>
                </a:lnTo>
                <a:lnTo>
                  <a:pt x="2877" y="2260"/>
                </a:lnTo>
                <a:lnTo>
                  <a:pt x="2800" y="2386"/>
                </a:lnTo>
                <a:lnTo>
                  <a:pt x="2712" y="2504"/>
                </a:lnTo>
                <a:lnTo>
                  <a:pt x="2613" y="2613"/>
                </a:lnTo>
                <a:lnTo>
                  <a:pt x="2504" y="2712"/>
                </a:lnTo>
                <a:lnTo>
                  <a:pt x="2386" y="2800"/>
                </a:lnTo>
                <a:lnTo>
                  <a:pt x="2260" y="2877"/>
                </a:lnTo>
                <a:lnTo>
                  <a:pt x="2126" y="2942"/>
                </a:lnTo>
                <a:lnTo>
                  <a:pt x="1985" y="2993"/>
                </a:lnTo>
                <a:lnTo>
                  <a:pt x="1839" y="3031"/>
                </a:lnTo>
                <a:lnTo>
                  <a:pt x="1687" y="3054"/>
                </a:lnTo>
                <a:lnTo>
                  <a:pt x="1530" y="3062"/>
                </a:lnTo>
                <a:lnTo>
                  <a:pt x="1374" y="3054"/>
                </a:lnTo>
                <a:lnTo>
                  <a:pt x="1223" y="3031"/>
                </a:lnTo>
                <a:lnTo>
                  <a:pt x="1076" y="2993"/>
                </a:lnTo>
                <a:lnTo>
                  <a:pt x="936" y="2942"/>
                </a:lnTo>
                <a:lnTo>
                  <a:pt x="802" y="2877"/>
                </a:lnTo>
                <a:lnTo>
                  <a:pt x="676" y="2800"/>
                </a:lnTo>
                <a:lnTo>
                  <a:pt x="558" y="2712"/>
                </a:lnTo>
                <a:lnTo>
                  <a:pt x="449" y="2613"/>
                </a:lnTo>
                <a:lnTo>
                  <a:pt x="350" y="2504"/>
                </a:lnTo>
                <a:lnTo>
                  <a:pt x="262" y="2386"/>
                </a:lnTo>
                <a:lnTo>
                  <a:pt x="185" y="2260"/>
                </a:lnTo>
                <a:lnTo>
                  <a:pt x="120" y="2126"/>
                </a:lnTo>
                <a:lnTo>
                  <a:pt x="69" y="1985"/>
                </a:lnTo>
                <a:lnTo>
                  <a:pt x="31" y="1839"/>
                </a:lnTo>
                <a:lnTo>
                  <a:pt x="8" y="1687"/>
                </a:lnTo>
                <a:lnTo>
                  <a:pt x="0" y="1530"/>
                </a:lnTo>
                <a:lnTo>
                  <a:pt x="8" y="1374"/>
                </a:lnTo>
                <a:lnTo>
                  <a:pt x="31" y="1223"/>
                </a:lnTo>
                <a:lnTo>
                  <a:pt x="69" y="1076"/>
                </a:lnTo>
                <a:lnTo>
                  <a:pt x="120" y="936"/>
                </a:lnTo>
                <a:lnTo>
                  <a:pt x="185" y="802"/>
                </a:lnTo>
                <a:lnTo>
                  <a:pt x="262" y="676"/>
                </a:lnTo>
                <a:lnTo>
                  <a:pt x="350" y="558"/>
                </a:lnTo>
                <a:lnTo>
                  <a:pt x="449" y="449"/>
                </a:lnTo>
                <a:lnTo>
                  <a:pt x="558" y="350"/>
                </a:lnTo>
                <a:lnTo>
                  <a:pt x="676" y="262"/>
                </a:lnTo>
                <a:lnTo>
                  <a:pt x="802" y="185"/>
                </a:lnTo>
                <a:lnTo>
                  <a:pt x="936" y="120"/>
                </a:lnTo>
                <a:lnTo>
                  <a:pt x="1076" y="69"/>
                </a:lnTo>
                <a:lnTo>
                  <a:pt x="1223" y="31"/>
                </a:lnTo>
                <a:lnTo>
                  <a:pt x="1374" y="8"/>
                </a:lnTo>
                <a:lnTo>
                  <a:pt x="1530" y="0"/>
                </a:lnTo>
                <a:lnTo>
                  <a:pt x="1687" y="8"/>
                </a:lnTo>
                <a:lnTo>
                  <a:pt x="1839" y="31"/>
                </a:lnTo>
                <a:lnTo>
                  <a:pt x="1985" y="69"/>
                </a:lnTo>
                <a:lnTo>
                  <a:pt x="2126" y="120"/>
                </a:lnTo>
                <a:lnTo>
                  <a:pt x="2260" y="185"/>
                </a:lnTo>
                <a:lnTo>
                  <a:pt x="2386" y="262"/>
                </a:lnTo>
                <a:lnTo>
                  <a:pt x="2504" y="350"/>
                </a:lnTo>
                <a:lnTo>
                  <a:pt x="2613" y="449"/>
                </a:lnTo>
                <a:lnTo>
                  <a:pt x="2712" y="558"/>
                </a:lnTo>
                <a:lnTo>
                  <a:pt x="2800" y="676"/>
                </a:lnTo>
                <a:lnTo>
                  <a:pt x="2877" y="802"/>
                </a:lnTo>
                <a:lnTo>
                  <a:pt x="2942" y="936"/>
                </a:lnTo>
                <a:lnTo>
                  <a:pt x="2993" y="1076"/>
                </a:lnTo>
                <a:lnTo>
                  <a:pt x="3031" y="1223"/>
                </a:lnTo>
                <a:lnTo>
                  <a:pt x="3054" y="1374"/>
                </a:lnTo>
                <a:lnTo>
                  <a:pt x="3062" y="1530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5" name="Freeform 9"/>
          <p:cNvSpPr>
            <a:spLocks noChangeArrowheads="1"/>
          </p:cNvSpPr>
          <p:nvPr/>
        </p:nvSpPr>
        <p:spPr bwMode="auto">
          <a:xfrm>
            <a:off x="4970231" y="4118348"/>
            <a:ext cx="358472" cy="358472"/>
          </a:xfrm>
          <a:custGeom>
            <a:avLst/>
            <a:gdLst>
              <a:gd name="T0" fmla="*/ 3062 w 3063"/>
              <a:gd name="T1" fmla="*/ 1530 h 3063"/>
              <a:gd name="T2" fmla="*/ 3031 w 3063"/>
              <a:gd name="T3" fmla="*/ 1839 h 3063"/>
              <a:gd name="T4" fmla="*/ 2942 w 3063"/>
              <a:gd name="T5" fmla="*/ 2126 h 3063"/>
              <a:gd name="T6" fmla="*/ 2800 w 3063"/>
              <a:gd name="T7" fmla="*/ 2386 h 3063"/>
              <a:gd name="T8" fmla="*/ 2613 w 3063"/>
              <a:gd name="T9" fmla="*/ 2613 h 3063"/>
              <a:gd name="T10" fmla="*/ 2386 w 3063"/>
              <a:gd name="T11" fmla="*/ 2800 h 3063"/>
              <a:gd name="T12" fmla="*/ 2126 w 3063"/>
              <a:gd name="T13" fmla="*/ 2942 h 3063"/>
              <a:gd name="T14" fmla="*/ 1839 w 3063"/>
              <a:gd name="T15" fmla="*/ 3031 h 3063"/>
              <a:gd name="T16" fmla="*/ 1530 w 3063"/>
              <a:gd name="T17" fmla="*/ 3062 h 3063"/>
              <a:gd name="T18" fmla="*/ 1223 w 3063"/>
              <a:gd name="T19" fmla="*/ 3031 h 3063"/>
              <a:gd name="T20" fmla="*/ 936 w 3063"/>
              <a:gd name="T21" fmla="*/ 2942 h 3063"/>
              <a:gd name="T22" fmla="*/ 676 w 3063"/>
              <a:gd name="T23" fmla="*/ 2800 h 3063"/>
              <a:gd name="T24" fmla="*/ 449 w 3063"/>
              <a:gd name="T25" fmla="*/ 2613 h 3063"/>
              <a:gd name="T26" fmla="*/ 262 w 3063"/>
              <a:gd name="T27" fmla="*/ 2386 h 3063"/>
              <a:gd name="T28" fmla="*/ 120 w 3063"/>
              <a:gd name="T29" fmla="*/ 2126 h 3063"/>
              <a:gd name="T30" fmla="*/ 31 w 3063"/>
              <a:gd name="T31" fmla="*/ 1839 h 3063"/>
              <a:gd name="T32" fmla="*/ 0 w 3063"/>
              <a:gd name="T33" fmla="*/ 1530 h 3063"/>
              <a:gd name="T34" fmla="*/ 31 w 3063"/>
              <a:gd name="T35" fmla="*/ 1223 h 3063"/>
              <a:gd name="T36" fmla="*/ 120 w 3063"/>
              <a:gd name="T37" fmla="*/ 936 h 3063"/>
              <a:gd name="T38" fmla="*/ 262 w 3063"/>
              <a:gd name="T39" fmla="*/ 676 h 3063"/>
              <a:gd name="T40" fmla="*/ 449 w 3063"/>
              <a:gd name="T41" fmla="*/ 449 h 3063"/>
              <a:gd name="T42" fmla="*/ 676 w 3063"/>
              <a:gd name="T43" fmla="*/ 262 h 3063"/>
              <a:gd name="T44" fmla="*/ 936 w 3063"/>
              <a:gd name="T45" fmla="*/ 120 h 3063"/>
              <a:gd name="T46" fmla="*/ 1223 w 3063"/>
              <a:gd name="T47" fmla="*/ 31 h 3063"/>
              <a:gd name="T48" fmla="*/ 1530 w 3063"/>
              <a:gd name="T49" fmla="*/ 0 h 3063"/>
              <a:gd name="T50" fmla="*/ 1839 w 3063"/>
              <a:gd name="T51" fmla="*/ 31 h 3063"/>
              <a:gd name="T52" fmla="*/ 2126 w 3063"/>
              <a:gd name="T53" fmla="*/ 120 h 3063"/>
              <a:gd name="T54" fmla="*/ 2386 w 3063"/>
              <a:gd name="T55" fmla="*/ 262 h 3063"/>
              <a:gd name="T56" fmla="*/ 2613 w 3063"/>
              <a:gd name="T57" fmla="*/ 449 h 3063"/>
              <a:gd name="T58" fmla="*/ 2800 w 3063"/>
              <a:gd name="T59" fmla="*/ 676 h 3063"/>
              <a:gd name="T60" fmla="*/ 2942 w 3063"/>
              <a:gd name="T61" fmla="*/ 936 h 3063"/>
              <a:gd name="T62" fmla="*/ 3031 w 3063"/>
              <a:gd name="T63" fmla="*/ 1223 h 3063"/>
              <a:gd name="T64" fmla="*/ 3062 w 3063"/>
              <a:gd name="T65" fmla="*/ 153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63" h="3063">
                <a:moveTo>
                  <a:pt x="3062" y="1530"/>
                </a:moveTo>
                <a:lnTo>
                  <a:pt x="3062" y="1530"/>
                </a:lnTo>
                <a:lnTo>
                  <a:pt x="3054" y="1687"/>
                </a:lnTo>
                <a:lnTo>
                  <a:pt x="3031" y="1839"/>
                </a:lnTo>
                <a:lnTo>
                  <a:pt x="2993" y="1985"/>
                </a:lnTo>
                <a:lnTo>
                  <a:pt x="2942" y="2126"/>
                </a:lnTo>
                <a:lnTo>
                  <a:pt x="2877" y="2260"/>
                </a:lnTo>
                <a:lnTo>
                  <a:pt x="2800" y="2386"/>
                </a:lnTo>
                <a:lnTo>
                  <a:pt x="2712" y="2504"/>
                </a:lnTo>
                <a:lnTo>
                  <a:pt x="2613" y="2613"/>
                </a:lnTo>
                <a:lnTo>
                  <a:pt x="2504" y="2712"/>
                </a:lnTo>
                <a:lnTo>
                  <a:pt x="2386" y="2800"/>
                </a:lnTo>
                <a:lnTo>
                  <a:pt x="2260" y="2877"/>
                </a:lnTo>
                <a:lnTo>
                  <a:pt x="2126" y="2942"/>
                </a:lnTo>
                <a:lnTo>
                  <a:pt x="1985" y="2993"/>
                </a:lnTo>
                <a:lnTo>
                  <a:pt x="1839" y="3031"/>
                </a:lnTo>
                <a:lnTo>
                  <a:pt x="1687" y="3054"/>
                </a:lnTo>
                <a:lnTo>
                  <a:pt x="1530" y="3062"/>
                </a:lnTo>
                <a:lnTo>
                  <a:pt x="1374" y="3054"/>
                </a:lnTo>
                <a:lnTo>
                  <a:pt x="1223" y="3031"/>
                </a:lnTo>
                <a:lnTo>
                  <a:pt x="1076" y="2993"/>
                </a:lnTo>
                <a:lnTo>
                  <a:pt x="936" y="2942"/>
                </a:lnTo>
                <a:lnTo>
                  <a:pt x="802" y="2877"/>
                </a:lnTo>
                <a:lnTo>
                  <a:pt x="676" y="2800"/>
                </a:lnTo>
                <a:lnTo>
                  <a:pt x="558" y="2712"/>
                </a:lnTo>
                <a:lnTo>
                  <a:pt x="449" y="2613"/>
                </a:lnTo>
                <a:lnTo>
                  <a:pt x="350" y="2504"/>
                </a:lnTo>
                <a:lnTo>
                  <a:pt x="262" y="2386"/>
                </a:lnTo>
                <a:lnTo>
                  <a:pt x="185" y="2260"/>
                </a:lnTo>
                <a:lnTo>
                  <a:pt x="120" y="2126"/>
                </a:lnTo>
                <a:lnTo>
                  <a:pt x="69" y="1985"/>
                </a:lnTo>
                <a:lnTo>
                  <a:pt x="31" y="1839"/>
                </a:lnTo>
                <a:lnTo>
                  <a:pt x="8" y="1687"/>
                </a:lnTo>
                <a:lnTo>
                  <a:pt x="0" y="1530"/>
                </a:lnTo>
                <a:lnTo>
                  <a:pt x="8" y="1374"/>
                </a:lnTo>
                <a:lnTo>
                  <a:pt x="31" y="1223"/>
                </a:lnTo>
                <a:lnTo>
                  <a:pt x="69" y="1076"/>
                </a:lnTo>
                <a:lnTo>
                  <a:pt x="120" y="936"/>
                </a:lnTo>
                <a:lnTo>
                  <a:pt x="185" y="802"/>
                </a:lnTo>
                <a:lnTo>
                  <a:pt x="262" y="676"/>
                </a:lnTo>
                <a:lnTo>
                  <a:pt x="350" y="558"/>
                </a:lnTo>
                <a:lnTo>
                  <a:pt x="449" y="449"/>
                </a:lnTo>
                <a:lnTo>
                  <a:pt x="558" y="350"/>
                </a:lnTo>
                <a:lnTo>
                  <a:pt x="676" y="262"/>
                </a:lnTo>
                <a:lnTo>
                  <a:pt x="802" y="185"/>
                </a:lnTo>
                <a:lnTo>
                  <a:pt x="936" y="120"/>
                </a:lnTo>
                <a:lnTo>
                  <a:pt x="1076" y="69"/>
                </a:lnTo>
                <a:lnTo>
                  <a:pt x="1223" y="31"/>
                </a:lnTo>
                <a:lnTo>
                  <a:pt x="1374" y="8"/>
                </a:lnTo>
                <a:lnTo>
                  <a:pt x="1530" y="0"/>
                </a:lnTo>
                <a:lnTo>
                  <a:pt x="1687" y="8"/>
                </a:lnTo>
                <a:lnTo>
                  <a:pt x="1839" y="31"/>
                </a:lnTo>
                <a:lnTo>
                  <a:pt x="1985" y="69"/>
                </a:lnTo>
                <a:lnTo>
                  <a:pt x="2126" y="120"/>
                </a:lnTo>
                <a:lnTo>
                  <a:pt x="2260" y="185"/>
                </a:lnTo>
                <a:lnTo>
                  <a:pt x="2386" y="262"/>
                </a:lnTo>
                <a:lnTo>
                  <a:pt x="2504" y="350"/>
                </a:lnTo>
                <a:lnTo>
                  <a:pt x="2613" y="449"/>
                </a:lnTo>
                <a:lnTo>
                  <a:pt x="2712" y="558"/>
                </a:lnTo>
                <a:lnTo>
                  <a:pt x="2800" y="676"/>
                </a:lnTo>
                <a:lnTo>
                  <a:pt x="2877" y="802"/>
                </a:lnTo>
                <a:lnTo>
                  <a:pt x="2942" y="936"/>
                </a:lnTo>
                <a:lnTo>
                  <a:pt x="2993" y="1076"/>
                </a:lnTo>
                <a:lnTo>
                  <a:pt x="3031" y="1223"/>
                </a:lnTo>
                <a:lnTo>
                  <a:pt x="3054" y="1374"/>
                </a:lnTo>
                <a:lnTo>
                  <a:pt x="3062" y="1530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6" name="Freeform 9"/>
          <p:cNvSpPr>
            <a:spLocks noChangeArrowheads="1"/>
          </p:cNvSpPr>
          <p:nvPr/>
        </p:nvSpPr>
        <p:spPr bwMode="auto">
          <a:xfrm>
            <a:off x="4565122" y="4497301"/>
            <a:ext cx="358472" cy="358472"/>
          </a:xfrm>
          <a:custGeom>
            <a:avLst/>
            <a:gdLst>
              <a:gd name="T0" fmla="*/ 3062 w 3063"/>
              <a:gd name="T1" fmla="*/ 1530 h 3063"/>
              <a:gd name="T2" fmla="*/ 3031 w 3063"/>
              <a:gd name="T3" fmla="*/ 1839 h 3063"/>
              <a:gd name="T4" fmla="*/ 2942 w 3063"/>
              <a:gd name="T5" fmla="*/ 2126 h 3063"/>
              <a:gd name="T6" fmla="*/ 2800 w 3063"/>
              <a:gd name="T7" fmla="*/ 2386 h 3063"/>
              <a:gd name="T8" fmla="*/ 2613 w 3063"/>
              <a:gd name="T9" fmla="*/ 2613 h 3063"/>
              <a:gd name="T10" fmla="*/ 2386 w 3063"/>
              <a:gd name="T11" fmla="*/ 2800 h 3063"/>
              <a:gd name="T12" fmla="*/ 2126 w 3063"/>
              <a:gd name="T13" fmla="*/ 2942 h 3063"/>
              <a:gd name="T14" fmla="*/ 1839 w 3063"/>
              <a:gd name="T15" fmla="*/ 3031 h 3063"/>
              <a:gd name="T16" fmla="*/ 1530 w 3063"/>
              <a:gd name="T17" fmla="*/ 3062 h 3063"/>
              <a:gd name="T18" fmla="*/ 1223 w 3063"/>
              <a:gd name="T19" fmla="*/ 3031 h 3063"/>
              <a:gd name="T20" fmla="*/ 936 w 3063"/>
              <a:gd name="T21" fmla="*/ 2942 h 3063"/>
              <a:gd name="T22" fmla="*/ 676 w 3063"/>
              <a:gd name="T23" fmla="*/ 2800 h 3063"/>
              <a:gd name="T24" fmla="*/ 449 w 3063"/>
              <a:gd name="T25" fmla="*/ 2613 h 3063"/>
              <a:gd name="T26" fmla="*/ 262 w 3063"/>
              <a:gd name="T27" fmla="*/ 2386 h 3063"/>
              <a:gd name="T28" fmla="*/ 120 w 3063"/>
              <a:gd name="T29" fmla="*/ 2126 h 3063"/>
              <a:gd name="T30" fmla="*/ 31 w 3063"/>
              <a:gd name="T31" fmla="*/ 1839 h 3063"/>
              <a:gd name="T32" fmla="*/ 0 w 3063"/>
              <a:gd name="T33" fmla="*/ 1530 h 3063"/>
              <a:gd name="T34" fmla="*/ 31 w 3063"/>
              <a:gd name="T35" fmla="*/ 1223 h 3063"/>
              <a:gd name="T36" fmla="*/ 120 w 3063"/>
              <a:gd name="T37" fmla="*/ 936 h 3063"/>
              <a:gd name="T38" fmla="*/ 262 w 3063"/>
              <a:gd name="T39" fmla="*/ 676 h 3063"/>
              <a:gd name="T40" fmla="*/ 449 w 3063"/>
              <a:gd name="T41" fmla="*/ 449 h 3063"/>
              <a:gd name="T42" fmla="*/ 676 w 3063"/>
              <a:gd name="T43" fmla="*/ 262 h 3063"/>
              <a:gd name="T44" fmla="*/ 936 w 3063"/>
              <a:gd name="T45" fmla="*/ 120 h 3063"/>
              <a:gd name="T46" fmla="*/ 1223 w 3063"/>
              <a:gd name="T47" fmla="*/ 31 h 3063"/>
              <a:gd name="T48" fmla="*/ 1530 w 3063"/>
              <a:gd name="T49" fmla="*/ 0 h 3063"/>
              <a:gd name="T50" fmla="*/ 1839 w 3063"/>
              <a:gd name="T51" fmla="*/ 31 h 3063"/>
              <a:gd name="T52" fmla="*/ 2126 w 3063"/>
              <a:gd name="T53" fmla="*/ 120 h 3063"/>
              <a:gd name="T54" fmla="*/ 2386 w 3063"/>
              <a:gd name="T55" fmla="*/ 262 h 3063"/>
              <a:gd name="T56" fmla="*/ 2613 w 3063"/>
              <a:gd name="T57" fmla="*/ 449 h 3063"/>
              <a:gd name="T58" fmla="*/ 2800 w 3063"/>
              <a:gd name="T59" fmla="*/ 676 h 3063"/>
              <a:gd name="T60" fmla="*/ 2942 w 3063"/>
              <a:gd name="T61" fmla="*/ 936 h 3063"/>
              <a:gd name="T62" fmla="*/ 3031 w 3063"/>
              <a:gd name="T63" fmla="*/ 1223 h 3063"/>
              <a:gd name="T64" fmla="*/ 3062 w 3063"/>
              <a:gd name="T65" fmla="*/ 153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63" h="3063">
                <a:moveTo>
                  <a:pt x="3062" y="1530"/>
                </a:moveTo>
                <a:lnTo>
                  <a:pt x="3062" y="1530"/>
                </a:lnTo>
                <a:lnTo>
                  <a:pt x="3054" y="1687"/>
                </a:lnTo>
                <a:lnTo>
                  <a:pt x="3031" y="1839"/>
                </a:lnTo>
                <a:lnTo>
                  <a:pt x="2993" y="1985"/>
                </a:lnTo>
                <a:lnTo>
                  <a:pt x="2942" y="2126"/>
                </a:lnTo>
                <a:lnTo>
                  <a:pt x="2877" y="2260"/>
                </a:lnTo>
                <a:lnTo>
                  <a:pt x="2800" y="2386"/>
                </a:lnTo>
                <a:lnTo>
                  <a:pt x="2712" y="2504"/>
                </a:lnTo>
                <a:lnTo>
                  <a:pt x="2613" y="2613"/>
                </a:lnTo>
                <a:lnTo>
                  <a:pt x="2504" y="2712"/>
                </a:lnTo>
                <a:lnTo>
                  <a:pt x="2386" y="2800"/>
                </a:lnTo>
                <a:lnTo>
                  <a:pt x="2260" y="2877"/>
                </a:lnTo>
                <a:lnTo>
                  <a:pt x="2126" y="2942"/>
                </a:lnTo>
                <a:lnTo>
                  <a:pt x="1985" y="2993"/>
                </a:lnTo>
                <a:lnTo>
                  <a:pt x="1839" y="3031"/>
                </a:lnTo>
                <a:lnTo>
                  <a:pt x="1687" y="3054"/>
                </a:lnTo>
                <a:lnTo>
                  <a:pt x="1530" y="3062"/>
                </a:lnTo>
                <a:lnTo>
                  <a:pt x="1374" y="3054"/>
                </a:lnTo>
                <a:lnTo>
                  <a:pt x="1223" y="3031"/>
                </a:lnTo>
                <a:lnTo>
                  <a:pt x="1076" y="2993"/>
                </a:lnTo>
                <a:lnTo>
                  <a:pt x="936" y="2942"/>
                </a:lnTo>
                <a:lnTo>
                  <a:pt x="802" y="2877"/>
                </a:lnTo>
                <a:lnTo>
                  <a:pt x="676" y="2800"/>
                </a:lnTo>
                <a:lnTo>
                  <a:pt x="558" y="2712"/>
                </a:lnTo>
                <a:lnTo>
                  <a:pt x="449" y="2613"/>
                </a:lnTo>
                <a:lnTo>
                  <a:pt x="350" y="2504"/>
                </a:lnTo>
                <a:lnTo>
                  <a:pt x="262" y="2386"/>
                </a:lnTo>
                <a:lnTo>
                  <a:pt x="185" y="2260"/>
                </a:lnTo>
                <a:lnTo>
                  <a:pt x="120" y="2126"/>
                </a:lnTo>
                <a:lnTo>
                  <a:pt x="69" y="1985"/>
                </a:lnTo>
                <a:lnTo>
                  <a:pt x="31" y="1839"/>
                </a:lnTo>
                <a:lnTo>
                  <a:pt x="8" y="1687"/>
                </a:lnTo>
                <a:lnTo>
                  <a:pt x="0" y="1530"/>
                </a:lnTo>
                <a:lnTo>
                  <a:pt x="8" y="1374"/>
                </a:lnTo>
                <a:lnTo>
                  <a:pt x="31" y="1223"/>
                </a:lnTo>
                <a:lnTo>
                  <a:pt x="69" y="1076"/>
                </a:lnTo>
                <a:lnTo>
                  <a:pt x="120" y="936"/>
                </a:lnTo>
                <a:lnTo>
                  <a:pt x="185" y="802"/>
                </a:lnTo>
                <a:lnTo>
                  <a:pt x="262" y="676"/>
                </a:lnTo>
                <a:lnTo>
                  <a:pt x="350" y="558"/>
                </a:lnTo>
                <a:lnTo>
                  <a:pt x="449" y="449"/>
                </a:lnTo>
                <a:lnTo>
                  <a:pt x="558" y="350"/>
                </a:lnTo>
                <a:lnTo>
                  <a:pt x="676" y="262"/>
                </a:lnTo>
                <a:lnTo>
                  <a:pt x="802" y="185"/>
                </a:lnTo>
                <a:lnTo>
                  <a:pt x="936" y="120"/>
                </a:lnTo>
                <a:lnTo>
                  <a:pt x="1076" y="69"/>
                </a:lnTo>
                <a:lnTo>
                  <a:pt x="1223" y="31"/>
                </a:lnTo>
                <a:lnTo>
                  <a:pt x="1374" y="8"/>
                </a:lnTo>
                <a:lnTo>
                  <a:pt x="1530" y="0"/>
                </a:lnTo>
                <a:lnTo>
                  <a:pt x="1687" y="8"/>
                </a:lnTo>
                <a:lnTo>
                  <a:pt x="1839" y="31"/>
                </a:lnTo>
                <a:lnTo>
                  <a:pt x="1985" y="69"/>
                </a:lnTo>
                <a:lnTo>
                  <a:pt x="2126" y="120"/>
                </a:lnTo>
                <a:lnTo>
                  <a:pt x="2260" y="185"/>
                </a:lnTo>
                <a:lnTo>
                  <a:pt x="2386" y="262"/>
                </a:lnTo>
                <a:lnTo>
                  <a:pt x="2504" y="350"/>
                </a:lnTo>
                <a:lnTo>
                  <a:pt x="2613" y="449"/>
                </a:lnTo>
                <a:lnTo>
                  <a:pt x="2712" y="558"/>
                </a:lnTo>
                <a:lnTo>
                  <a:pt x="2800" y="676"/>
                </a:lnTo>
                <a:lnTo>
                  <a:pt x="2877" y="802"/>
                </a:lnTo>
                <a:lnTo>
                  <a:pt x="2942" y="936"/>
                </a:lnTo>
                <a:lnTo>
                  <a:pt x="2993" y="1076"/>
                </a:lnTo>
                <a:lnTo>
                  <a:pt x="3031" y="1223"/>
                </a:lnTo>
                <a:lnTo>
                  <a:pt x="3054" y="1374"/>
                </a:lnTo>
                <a:lnTo>
                  <a:pt x="3062" y="1530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7" name="Freeform 9"/>
          <p:cNvSpPr>
            <a:spLocks noChangeArrowheads="1"/>
          </p:cNvSpPr>
          <p:nvPr/>
        </p:nvSpPr>
        <p:spPr bwMode="auto">
          <a:xfrm>
            <a:off x="4318199" y="4855773"/>
            <a:ext cx="358472" cy="358472"/>
          </a:xfrm>
          <a:custGeom>
            <a:avLst/>
            <a:gdLst>
              <a:gd name="T0" fmla="*/ 3062 w 3063"/>
              <a:gd name="T1" fmla="*/ 1530 h 3063"/>
              <a:gd name="T2" fmla="*/ 3031 w 3063"/>
              <a:gd name="T3" fmla="*/ 1839 h 3063"/>
              <a:gd name="T4" fmla="*/ 2942 w 3063"/>
              <a:gd name="T5" fmla="*/ 2126 h 3063"/>
              <a:gd name="T6" fmla="*/ 2800 w 3063"/>
              <a:gd name="T7" fmla="*/ 2386 h 3063"/>
              <a:gd name="T8" fmla="*/ 2613 w 3063"/>
              <a:gd name="T9" fmla="*/ 2613 h 3063"/>
              <a:gd name="T10" fmla="*/ 2386 w 3063"/>
              <a:gd name="T11" fmla="*/ 2800 h 3063"/>
              <a:gd name="T12" fmla="*/ 2126 w 3063"/>
              <a:gd name="T13" fmla="*/ 2942 h 3063"/>
              <a:gd name="T14" fmla="*/ 1839 w 3063"/>
              <a:gd name="T15" fmla="*/ 3031 h 3063"/>
              <a:gd name="T16" fmla="*/ 1530 w 3063"/>
              <a:gd name="T17" fmla="*/ 3062 h 3063"/>
              <a:gd name="T18" fmla="*/ 1223 w 3063"/>
              <a:gd name="T19" fmla="*/ 3031 h 3063"/>
              <a:gd name="T20" fmla="*/ 936 w 3063"/>
              <a:gd name="T21" fmla="*/ 2942 h 3063"/>
              <a:gd name="T22" fmla="*/ 676 w 3063"/>
              <a:gd name="T23" fmla="*/ 2800 h 3063"/>
              <a:gd name="T24" fmla="*/ 449 w 3063"/>
              <a:gd name="T25" fmla="*/ 2613 h 3063"/>
              <a:gd name="T26" fmla="*/ 262 w 3063"/>
              <a:gd name="T27" fmla="*/ 2386 h 3063"/>
              <a:gd name="T28" fmla="*/ 120 w 3063"/>
              <a:gd name="T29" fmla="*/ 2126 h 3063"/>
              <a:gd name="T30" fmla="*/ 31 w 3063"/>
              <a:gd name="T31" fmla="*/ 1839 h 3063"/>
              <a:gd name="T32" fmla="*/ 0 w 3063"/>
              <a:gd name="T33" fmla="*/ 1530 h 3063"/>
              <a:gd name="T34" fmla="*/ 31 w 3063"/>
              <a:gd name="T35" fmla="*/ 1223 h 3063"/>
              <a:gd name="T36" fmla="*/ 120 w 3063"/>
              <a:gd name="T37" fmla="*/ 936 h 3063"/>
              <a:gd name="T38" fmla="*/ 262 w 3063"/>
              <a:gd name="T39" fmla="*/ 676 h 3063"/>
              <a:gd name="T40" fmla="*/ 449 w 3063"/>
              <a:gd name="T41" fmla="*/ 449 h 3063"/>
              <a:gd name="T42" fmla="*/ 676 w 3063"/>
              <a:gd name="T43" fmla="*/ 262 h 3063"/>
              <a:gd name="T44" fmla="*/ 936 w 3063"/>
              <a:gd name="T45" fmla="*/ 120 h 3063"/>
              <a:gd name="T46" fmla="*/ 1223 w 3063"/>
              <a:gd name="T47" fmla="*/ 31 h 3063"/>
              <a:gd name="T48" fmla="*/ 1530 w 3063"/>
              <a:gd name="T49" fmla="*/ 0 h 3063"/>
              <a:gd name="T50" fmla="*/ 1839 w 3063"/>
              <a:gd name="T51" fmla="*/ 31 h 3063"/>
              <a:gd name="T52" fmla="*/ 2126 w 3063"/>
              <a:gd name="T53" fmla="*/ 120 h 3063"/>
              <a:gd name="T54" fmla="*/ 2386 w 3063"/>
              <a:gd name="T55" fmla="*/ 262 h 3063"/>
              <a:gd name="T56" fmla="*/ 2613 w 3063"/>
              <a:gd name="T57" fmla="*/ 449 h 3063"/>
              <a:gd name="T58" fmla="*/ 2800 w 3063"/>
              <a:gd name="T59" fmla="*/ 676 h 3063"/>
              <a:gd name="T60" fmla="*/ 2942 w 3063"/>
              <a:gd name="T61" fmla="*/ 936 h 3063"/>
              <a:gd name="T62" fmla="*/ 3031 w 3063"/>
              <a:gd name="T63" fmla="*/ 1223 h 3063"/>
              <a:gd name="T64" fmla="*/ 3062 w 3063"/>
              <a:gd name="T65" fmla="*/ 153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63" h="3063">
                <a:moveTo>
                  <a:pt x="3062" y="1530"/>
                </a:moveTo>
                <a:lnTo>
                  <a:pt x="3062" y="1530"/>
                </a:lnTo>
                <a:lnTo>
                  <a:pt x="3054" y="1687"/>
                </a:lnTo>
                <a:lnTo>
                  <a:pt x="3031" y="1839"/>
                </a:lnTo>
                <a:lnTo>
                  <a:pt x="2993" y="1985"/>
                </a:lnTo>
                <a:lnTo>
                  <a:pt x="2942" y="2126"/>
                </a:lnTo>
                <a:lnTo>
                  <a:pt x="2877" y="2260"/>
                </a:lnTo>
                <a:lnTo>
                  <a:pt x="2800" y="2386"/>
                </a:lnTo>
                <a:lnTo>
                  <a:pt x="2712" y="2504"/>
                </a:lnTo>
                <a:lnTo>
                  <a:pt x="2613" y="2613"/>
                </a:lnTo>
                <a:lnTo>
                  <a:pt x="2504" y="2712"/>
                </a:lnTo>
                <a:lnTo>
                  <a:pt x="2386" y="2800"/>
                </a:lnTo>
                <a:lnTo>
                  <a:pt x="2260" y="2877"/>
                </a:lnTo>
                <a:lnTo>
                  <a:pt x="2126" y="2942"/>
                </a:lnTo>
                <a:lnTo>
                  <a:pt x="1985" y="2993"/>
                </a:lnTo>
                <a:lnTo>
                  <a:pt x="1839" y="3031"/>
                </a:lnTo>
                <a:lnTo>
                  <a:pt x="1687" y="3054"/>
                </a:lnTo>
                <a:lnTo>
                  <a:pt x="1530" y="3062"/>
                </a:lnTo>
                <a:lnTo>
                  <a:pt x="1374" y="3054"/>
                </a:lnTo>
                <a:lnTo>
                  <a:pt x="1223" y="3031"/>
                </a:lnTo>
                <a:lnTo>
                  <a:pt x="1076" y="2993"/>
                </a:lnTo>
                <a:lnTo>
                  <a:pt x="936" y="2942"/>
                </a:lnTo>
                <a:lnTo>
                  <a:pt x="802" y="2877"/>
                </a:lnTo>
                <a:lnTo>
                  <a:pt x="676" y="2800"/>
                </a:lnTo>
                <a:lnTo>
                  <a:pt x="558" y="2712"/>
                </a:lnTo>
                <a:lnTo>
                  <a:pt x="449" y="2613"/>
                </a:lnTo>
                <a:lnTo>
                  <a:pt x="350" y="2504"/>
                </a:lnTo>
                <a:lnTo>
                  <a:pt x="262" y="2386"/>
                </a:lnTo>
                <a:lnTo>
                  <a:pt x="185" y="2260"/>
                </a:lnTo>
                <a:lnTo>
                  <a:pt x="120" y="2126"/>
                </a:lnTo>
                <a:lnTo>
                  <a:pt x="69" y="1985"/>
                </a:lnTo>
                <a:lnTo>
                  <a:pt x="31" y="1839"/>
                </a:lnTo>
                <a:lnTo>
                  <a:pt x="8" y="1687"/>
                </a:lnTo>
                <a:lnTo>
                  <a:pt x="0" y="1530"/>
                </a:lnTo>
                <a:lnTo>
                  <a:pt x="8" y="1374"/>
                </a:lnTo>
                <a:lnTo>
                  <a:pt x="31" y="1223"/>
                </a:lnTo>
                <a:lnTo>
                  <a:pt x="69" y="1076"/>
                </a:lnTo>
                <a:lnTo>
                  <a:pt x="120" y="936"/>
                </a:lnTo>
                <a:lnTo>
                  <a:pt x="185" y="802"/>
                </a:lnTo>
                <a:lnTo>
                  <a:pt x="262" y="676"/>
                </a:lnTo>
                <a:lnTo>
                  <a:pt x="350" y="558"/>
                </a:lnTo>
                <a:lnTo>
                  <a:pt x="449" y="449"/>
                </a:lnTo>
                <a:lnTo>
                  <a:pt x="558" y="350"/>
                </a:lnTo>
                <a:lnTo>
                  <a:pt x="676" y="262"/>
                </a:lnTo>
                <a:lnTo>
                  <a:pt x="802" y="185"/>
                </a:lnTo>
                <a:lnTo>
                  <a:pt x="936" y="120"/>
                </a:lnTo>
                <a:lnTo>
                  <a:pt x="1076" y="69"/>
                </a:lnTo>
                <a:lnTo>
                  <a:pt x="1223" y="31"/>
                </a:lnTo>
                <a:lnTo>
                  <a:pt x="1374" y="8"/>
                </a:lnTo>
                <a:lnTo>
                  <a:pt x="1530" y="0"/>
                </a:lnTo>
                <a:lnTo>
                  <a:pt x="1687" y="8"/>
                </a:lnTo>
                <a:lnTo>
                  <a:pt x="1839" y="31"/>
                </a:lnTo>
                <a:lnTo>
                  <a:pt x="1985" y="69"/>
                </a:lnTo>
                <a:lnTo>
                  <a:pt x="2126" y="120"/>
                </a:lnTo>
                <a:lnTo>
                  <a:pt x="2260" y="185"/>
                </a:lnTo>
                <a:lnTo>
                  <a:pt x="2386" y="262"/>
                </a:lnTo>
                <a:lnTo>
                  <a:pt x="2504" y="350"/>
                </a:lnTo>
                <a:lnTo>
                  <a:pt x="2613" y="449"/>
                </a:lnTo>
                <a:lnTo>
                  <a:pt x="2712" y="558"/>
                </a:lnTo>
                <a:lnTo>
                  <a:pt x="2800" y="676"/>
                </a:lnTo>
                <a:lnTo>
                  <a:pt x="2877" y="802"/>
                </a:lnTo>
                <a:lnTo>
                  <a:pt x="2942" y="936"/>
                </a:lnTo>
                <a:lnTo>
                  <a:pt x="2993" y="1076"/>
                </a:lnTo>
                <a:lnTo>
                  <a:pt x="3031" y="1223"/>
                </a:lnTo>
                <a:lnTo>
                  <a:pt x="3054" y="1374"/>
                </a:lnTo>
                <a:lnTo>
                  <a:pt x="3062" y="1530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8" name="Freeform 9"/>
          <p:cNvSpPr>
            <a:spLocks noChangeArrowheads="1"/>
          </p:cNvSpPr>
          <p:nvPr/>
        </p:nvSpPr>
        <p:spPr bwMode="auto">
          <a:xfrm>
            <a:off x="3681900" y="5214245"/>
            <a:ext cx="358472" cy="358472"/>
          </a:xfrm>
          <a:custGeom>
            <a:avLst/>
            <a:gdLst>
              <a:gd name="T0" fmla="*/ 3062 w 3063"/>
              <a:gd name="T1" fmla="*/ 1530 h 3063"/>
              <a:gd name="T2" fmla="*/ 3031 w 3063"/>
              <a:gd name="T3" fmla="*/ 1839 h 3063"/>
              <a:gd name="T4" fmla="*/ 2942 w 3063"/>
              <a:gd name="T5" fmla="*/ 2126 h 3063"/>
              <a:gd name="T6" fmla="*/ 2800 w 3063"/>
              <a:gd name="T7" fmla="*/ 2386 h 3063"/>
              <a:gd name="T8" fmla="*/ 2613 w 3063"/>
              <a:gd name="T9" fmla="*/ 2613 h 3063"/>
              <a:gd name="T10" fmla="*/ 2386 w 3063"/>
              <a:gd name="T11" fmla="*/ 2800 h 3063"/>
              <a:gd name="T12" fmla="*/ 2126 w 3063"/>
              <a:gd name="T13" fmla="*/ 2942 h 3063"/>
              <a:gd name="T14" fmla="*/ 1839 w 3063"/>
              <a:gd name="T15" fmla="*/ 3031 h 3063"/>
              <a:gd name="T16" fmla="*/ 1530 w 3063"/>
              <a:gd name="T17" fmla="*/ 3062 h 3063"/>
              <a:gd name="T18" fmla="*/ 1223 w 3063"/>
              <a:gd name="T19" fmla="*/ 3031 h 3063"/>
              <a:gd name="T20" fmla="*/ 936 w 3063"/>
              <a:gd name="T21" fmla="*/ 2942 h 3063"/>
              <a:gd name="T22" fmla="*/ 676 w 3063"/>
              <a:gd name="T23" fmla="*/ 2800 h 3063"/>
              <a:gd name="T24" fmla="*/ 449 w 3063"/>
              <a:gd name="T25" fmla="*/ 2613 h 3063"/>
              <a:gd name="T26" fmla="*/ 262 w 3063"/>
              <a:gd name="T27" fmla="*/ 2386 h 3063"/>
              <a:gd name="T28" fmla="*/ 120 w 3063"/>
              <a:gd name="T29" fmla="*/ 2126 h 3063"/>
              <a:gd name="T30" fmla="*/ 31 w 3063"/>
              <a:gd name="T31" fmla="*/ 1839 h 3063"/>
              <a:gd name="T32" fmla="*/ 0 w 3063"/>
              <a:gd name="T33" fmla="*/ 1530 h 3063"/>
              <a:gd name="T34" fmla="*/ 31 w 3063"/>
              <a:gd name="T35" fmla="*/ 1223 h 3063"/>
              <a:gd name="T36" fmla="*/ 120 w 3063"/>
              <a:gd name="T37" fmla="*/ 936 h 3063"/>
              <a:gd name="T38" fmla="*/ 262 w 3063"/>
              <a:gd name="T39" fmla="*/ 676 h 3063"/>
              <a:gd name="T40" fmla="*/ 449 w 3063"/>
              <a:gd name="T41" fmla="*/ 449 h 3063"/>
              <a:gd name="T42" fmla="*/ 676 w 3063"/>
              <a:gd name="T43" fmla="*/ 262 h 3063"/>
              <a:gd name="T44" fmla="*/ 936 w 3063"/>
              <a:gd name="T45" fmla="*/ 120 h 3063"/>
              <a:gd name="T46" fmla="*/ 1223 w 3063"/>
              <a:gd name="T47" fmla="*/ 31 h 3063"/>
              <a:gd name="T48" fmla="*/ 1530 w 3063"/>
              <a:gd name="T49" fmla="*/ 0 h 3063"/>
              <a:gd name="T50" fmla="*/ 1839 w 3063"/>
              <a:gd name="T51" fmla="*/ 31 h 3063"/>
              <a:gd name="T52" fmla="*/ 2126 w 3063"/>
              <a:gd name="T53" fmla="*/ 120 h 3063"/>
              <a:gd name="T54" fmla="*/ 2386 w 3063"/>
              <a:gd name="T55" fmla="*/ 262 h 3063"/>
              <a:gd name="T56" fmla="*/ 2613 w 3063"/>
              <a:gd name="T57" fmla="*/ 449 h 3063"/>
              <a:gd name="T58" fmla="*/ 2800 w 3063"/>
              <a:gd name="T59" fmla="*/ 676 h 3063"/>
              <a:gd name="T60" fmla="*/ 2942 w 3063"/>
              <a:gd name="T61" fmla="*/ 936 h 3063"/>
              <a:gd name="T62" fmla="*/ 3031 w 3063"/>
              <a:gd name="T63" fmla="*/ 1223 h 3063"/>
              <a:gd name="T64" fmla="*/ 3062 w 3063"/>
              <a:gd name="T65" fmla="*/ 153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63" h="3063">
                <a:moveTo>
                  <a:pt x="3062" y="1530"/>
                </a:moveTo>
                <a:lnTo>
                  <a:pt x="3062" y="1530"/>
                </a:lnTo>
                <a:lnTo>
                  <a:pt x="3054" y="1687"/>
                </a:lnTo>
                <a:lnTo>
                  <a:pt x="3031" y="1839"/>
                </a:lnTo>
                <a:lnTo>
                  <a:pt x="2993" y="1985"/>
                </a:lnTo>
                <a:lnTo>
                  <a:pt x="2942" y="2126"/>
                </a:lnTo>
                <a:lnTo>
                  <a:pt x="2877" y="2260"/>
                </a:lnTo>
                <a:lnTo>
                  <a:pt x="2800" y="2386"/>
                </a:lnTo>
                <a:lnTo>
                  <a:pt x="2712" y="2504"/>
                </a:lnTo>
                <a:lnTo>
                  <a:pt x="2613" y="2613"/>
                </a:lnTo>
                <a:lnTo>
                  <a:pt x="2504" y="2712"/>
                </a:lnTo>
                <a:lnTo>
                  <a:pt x="2386" y="2800"/>
                </a:lnTo>
                <a:lnTo>
                  <a:pt x="2260" y="2877"/>
                </a:lnTo>
                <a:lnTo>
                  <a:pt x="2126" y="2942"/>
                </a:lnTo>
                <a:lnTo>
                  <a:pt x="1985" y="2993"/>
                </a:lnTo>
                <a:lnTo>
                  <a:pt x="1839" y="3031"/>
                </a:lnTo>
                <a:lnTo>
                  <a:pt x="1687" y="3054"/>
                </a:lnTo>
                <a:lnTo>
                  <a:pt x="1530" y="3062"/>
                </a:lnTo>
                <a:lnTo>
                  <a:pt x="1374" y="3054"/>
                </a:lnTo>
                <a:lnTo>
                  <a:pt x="1223" y="3031"/>
                </a:lnTo>
                <a:lnTo>
                  <a:pt x="1076" y="2993"/>
                </a:lnTo>
                <a:lnTo>
                  <a:pt x="936" y="2942"/>
                </a:lnTo>
                <a:lnTo>
                  <a:pt x="802" y="2877"/>
                </a:lnTo>
                <a:lnTo>
                  <a:pt x="676" y="2800"/>
                </a:lnTo>
                <a:lnTo>
                  <a:pt x="558" y="2712"/>
                </a:lnTo>
                <a:lnTo>
                  <a:pt x="449" y="2613"/>
                </a:lnTo>
                <a:lnTo>
                  <a:pt x="350" y="2504"/>
                </a:lnTo>
                <a:lnTo>
                  <a:pt x="262" y="2386"/>
                </a:lnTo>
                <a:lnTo>
                  <a:pt x="185" y="2260"/>
                </a:lnTo>
                <a:lnTo>
                  <a:pt x="120" y="2126"/>
                </a:lnTo>
                <a:lnTo>
                  <a:pt x="69" y="1985"/>
                </a:lnTo>
                <a:lnTo>
                  <a:pt x="31" y="1839"/>
                </a:lnTo>
                <a:lnTo>
                  <a:pt x="8" y="1687"/>
                </a:lnTo>
                <a:lnTo>
                  <a:pt x="0" y="1530"/>
                </a:lnTo>
                <a:lnTo>
                  <a:pt x="8" y="1374"/>
                </a:lnTo>
                <a:lnTo>
                  <a:pt x="31" y="1223"/>
                </a:lnTo>
                <a:lnTo>
                  <a:pt x="69" y="1076"/>
                </a:lnTo>
                <a:lnTo>
                  <a:pt x="120" y="936"/>
                </a:lnTo>
                <a:lnTo>
                  <a:pt x="185" y="802"/>
                </a:lnTo>
                <a:lnTo>
                  <a:pt x="262" y="676"/>
                </a:lnTo>
                <a:lnTo>
                  <a:pt x="350" y="558"/>
                </a:lnTo>
                <a:lnTo>
                  <a:pt x="449" y="449"/>
                </a:lnTo>
                <a:lnTo>
                  <a:pt x="558" y="350"/>
                </a:lnTo>
                <a:lnTo>
                  <a:pt x="676" y="262"/>
                </a:lnTo>
                <a:lnTo>
                  <a:pt x="802" y="185"/>
                </a:lnTo>
                <a:lnTo>
                  <a:pt x="936" y="120"/>
                </a:lnTo>
                <a:lnTo>
                  <a:pt x="1076" y="69"/>
                </a:lnTo>
                <a:lnTo>
                  <a:pt x="1223" y="31"/>
                </a:lnTo>
                <a:lnTo>
                  <a:pt x="1374" y="8"/>
                </a:lnTo>
                <a:lnTo>
                  <a:pt x="1530" y="0"/>
                </a:lnTo>
                <a:lnTo>
                  <a:pt x="1687" y="8"/>
                </a:lnTo>
                <a:lnTo>
                  <a:pt x="1839" y="31"/>
                </a:lnTo>
                <a:lnTo>
                  <a:pt x="1985" y="69"/>
                </a:lnTo>
                <a:lnTo>
                  <a:pt x="2126" y="120"/>
                </a:lnTo>
                <a:lnTo>
                  <a:pt x="2260" y="185"/>
                </a:lnTo>
                <a:lnTo>
                  <a:pt x="2386" y="262"/>
                </a:lnTo>
                <a:lnTo>
                  <a:pt x="2504" y="350"/>
                </a:lnTo>
                <a:lnTo>
                  <a:pt x="2613" y="449"/>
                </a:lnTo>
                <a:lnTo>
                  <a:pt x="2712" y="558"/>
                </a:lnTo>
                <a:lnTo>
                  <a:pt x="2800" y="676"/>
                </a:lnTo>
                <a:lnTo>
                  <a:pt x="2877" y="802"/>
                </a:lnTo>
                <a:lnTo>
                  <a:pt x="2942" y="936"/>
                </a:lnTo>
                <a:lnTo>
                  <a:pt x="2993" y="1076"/>
                </a:lnTo>
                <a:lnTo>
                  <a:pt x="3031" y="1223"/>
                </a:lnTo>
                <a:lnTo>
                  <a:pt x="3054" y="1374"/>
                </a:lnTo>
                <a:lnTo>
                  <a:pt x="3062" y="1530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9" name="Freeform 9"/>
          <p:cNvSpPr>
            <a:spLocks noChangeArrowheads="1"/>
          </p:cNvSpPr>
          <p:nvPr/>
        </p:nvSpPr>
        <p:spPr bwMode="auto">
          <a:xfrm>
            <a:off x="3562802" y="5572717"/>
            <a:ext cx="358472" cy="358472"/>
          </a:xfrm>
          <a:custGeom>
            <a:avLst/>
            <a:gdLst>
              <a:gd name="T0" fmla="*/ 3062 w 3063"/>
              <a:gd name="T1" fmla="*/ 1530 h 3063"/>
              <a:gd name="T2" fmla="*/ 3031 w 3063"/>
              <a:gd name="T3" fmla="*/ 1839 h 3063"/>
              <a:gd name="T4" fmla="*/ 2942 w 3063"/>
              <a:gd name="T5" fmla="*/ 2126 h 3063"/>
              <a:gd name="T6" fmla="*/ 2800 w 3063"/>
              <a:gd name="T7" fmla="*/ 2386 h 3063"/>
              <a:gd name="T8" fmla="*/ 2613 w 3063"/>
              <a:gd name="T9" fmla="*/ 2613 h 3063"/>
              <a:gd name="T10" fmla="*/ 2386 w 3063"/>
              <a:gd name="T11" fmla="*/ 2800 h 3063"/>
              <a:gd name="T12" fmla="*/ 2126 w 3063"/>
              <a:gd name="T13" fmla="*/ 2942 h 3063"/>
              <a:gd name="T14" fmla="*/ 1839 w 3063"/>
              <a:gd name="T15" fmla="*/ 3031 h 3063"/>
              <a:gd name="T16" fmla="*/ 1530 w 3063"/>
              <a:gd name="T17" fmla="*/ 3062 h 3063"/>
              <a:gd name="T18" fmla="*/ 1223 w 3063"/>
              <a:gd name="T19" fmla="*/ 3031 h 3063"/>
              <a:gd name="T20" fmla="*/ 936 w 3063"/>
              <a:gd name="T21" fmla="*/ 2942 h 3063"/>
              <a:gd name="T22" fmla="*/ 676 w 3063"/>
              <a:gd name="T23" fmla="*/ 2800 h 3063"/>
              <a:gd name="T24" fmla="*/ 449 w 3063"/>
              <a:gd name="T25" fmla="*/ 2613 h 3063"/>
              <a:gd name="T26" fmla="*/ 262 w 3063"/>
              <a:gd name="T27" fmla="*/ 2386 h 3063"/>
              <a:gd name="T28" fmla="*/ 120 w 3063"/>
              <a:gd name="T29" fmla="*/ 2126 h 3063"/>
              <a:gd name="T30" fmla="*/ 31 w 3063"/>
              <a:gd name="T31" fmla="*/ 1839 h 3063"/>
              <a:gd name="T32" fmla="*/ 0 w 3063"/>
              <a:gd name="T33" fmla="*/ 1530 h 3063"/>
              <a:gd name="T34" fmla="*/ 31 w 3063"/>
              <a:gd name="T35" fmla="*/ 1223 h 3063"/>
              <a:gd name="T36" fmla="*/ 120 w 3063"/>
              <a:gd name="T37" fmla="*/ 936 h 3063"/>
              <a:gd name="T38" fmla="*/ 262 w 3063"/>
              <a:gd name="T39" fmla="*/ 676 h 3063"/>
              <a:gd name="T40" fmla="*/ 449 w 3063"/>
              <a:gd name="T41" fmla="*/ 449 h 3063"/>
              <a:gd name="T42" fmla="*/ 676 w 3063"/>
              <a:gd name="T43" fmla="*/ 262 h 3063"/>
              <a:gd name="T44" fmla="*/ 936 w 3063"/>
              <a:gd name="T45" fmla="*/ 120 h 3063"/>
              <a:gd name="T46" fmla="*/ 1223 w 3063"/>
              <a:gd name="T47" fmla="*/ 31 h 3063"/>
              <a:gd name="T48" fmla="*/ 1530 w 3063"/>
              <a:gd name="T49" fmla="*/ 0 h 3063"/>
              <a:gd name="T50" fmla="*/ 1839 w 3063"/>
              <a:gd name="T51" fmla="*/ 31 h 3063"/>
              <a:gd name="T52" fmla="*/ 2126 w 3063"/>
              <a:gd name="T53" fmla="*/ 120 h 3063"/>
              <a:gd name="T54" fmla="*/ 2386 w 3063"/>
              <a:gd name="T55" fmla="*/ 262 h 3063"/>
              <a:gd name="T56" fmla="*/ 2613 w 3063"/>
              <a:gd name="T57" fmla="*/ 449 h 3063"/>
              <a:gd name="T58" fmla="*/ 2800 w 3063"/>
              <a:gd name="T59" fmla="*/ 676 h 3063"/>
              <a:gd name="T60" fmla="*/ 2942 w 3063"/>
              <a:gd name="T61" fmla="*/ 936 h 3063"/>
              <a:gd name="T62" fmla="*/ 3031 w 3063"/>
              <a:gd name="T63" fmla="*/ 1223 h 3063"/>
              <a:gd name="T64" fmla="*/ 3062 w 3063"/>
              <a:gd name="T65" fmla="*/ 153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63" h="3063">
                <a:moveTo>
                  <a:pt x="3062" y="1530"/>
                </a:moveTo>
                <a:lnTo>
                  <a:pt x="3062" y="1530"/>
                </a:lnTo>
                <a:lnTo>
                  <a:pt x="3054" y="1687"/>
                </a:lnTo>
                <a:lnTo>
                  <a:pt x="3031" y="1839"/>
                </a:lnTo>
                <a:lnTo>
                  <a:pt x="2993" y="1985"/>
                </a:lnTo>
                <a:lnTo>
                  <a:pt x="2942" y="2126"/>
                </a:lnTo>
                <a:lnTo>
                  <a:pt x="2877" y="2260"/>
                </a:lnTo>
                <a:lnTo>
                  <a:pt x="2800" y="2386"/>
                </a:lnTo>
                <a:lnTo>
                  <a:pt x="2712" y="2504"/>
                </a:lnTo>
                <a:lnTo>
                  <a:pt x="2613" y="2613"/>
                </a:lnTo>
                <a:lnTo>
                  <a:pt x="2504" y="2712"/>
                </a:lnTo>
                <a:lnTo>
                  <a:pt x="2386" y="2800"/>
                </a:lnTo>
                <a:lnTo>
                  <a:pt x="2260" y="2877"/>
                </a:lnTo>
                <a:lnTo>
                  <a:pt x="2126" y="2942"/>
                </a:lnTo>
                <a:lnTo>
                  <a:pt x="1985" y="2993"/>
                </a:lnTo>
                <a:lnTo>
                  <a:pt x="1839" y="3031"/>
                </a:lnTo>
                <a:lnTo>
                  <a:pt x="1687" y="3054"/>
                </a:lnTo>
                <a:lnTo>
                  <a:pt x="1530" y="3062"/>
                </a:lnTo>
                <a:lnTo>
                  <a:pt x="1374" y="3054"/>
                </a:lnTo>
                <a:lnTo>
                  <a:pt x="1223" y="3031"/>
                </a:lnTo>
                <a:lnTo>
                  <a:pt x="1076" y="2993"/>
                </a:lnTo>
                <a:lnTo>
                  <a:pt x="936" y="2942"/>
                </a:lnTo>
                <a:lnTo>
                  <a:pt x="802" y="2877"/>
                </a:lnTo>
                <a:lnTo>
                  <a:pt x="676" y="2800"/>
                </a:lnTo>
                <a:lnTo>
                  <a:pt x="558" y="2712"/>
                </a:lnTo>
                <a:lnTo>
                  <a:pt x="449" y="2613"/>
                </a:lnTo>
                <a:lnTo>
                  <a:pt x="350" y="2504"/>
                </a:lnTo>
                <a:lnTo>
                  <a:pt x="262" y="2386"/>
                </a:lnTo>
                <a:lnTo>
                  <a:pt x="185" y="2260"/>
                </a:lnTo>
                <a:lnTo>
                  <a:pt x="120" y="2126"/>
                </a:lnTo>
                <a:lnTo>
                  <a:pt x="69" y="1985"/>
                </a:lnTo>
                <a:lnTo>
                  <a:pt x="31" y="1839"/>
                </a:lnTo>
                <a:lnTo>
                  <a:pt x="8" y="1687"/>
                </a:lnTo>
                <a:lnTo>
                  <a:pt x="0" y="1530"/>
                </a:lnTo>
                <a:lnTo>
                  <a:pt x="8" y="1374"/>
                </a:lnTo>
                <a:lnTo>
                  <a:pt x="31" y="1223"/>
                </a:lnTo>
                <a:lnTo>
                  <a:pt x="69" y="1076"/>
                </a:lnTo>
                <a:lnTo>
                  <a:pt x="120" y="936"/>
                </a:lnTo>
                <a:lnTo>
                  <a:pt x="185" y="802"/>
                </a:lnTo>
                <a:lnTo>
                  <a:pt x="262" y="676"/>
                </a:lnTo>
                <a:lnTo>
                  <a:pt x="350" y="558"/>
                </a:lnTo>
                <a:lnTo>
                  <a:pt x="449" y="449"/>
                </a:lnTo>
                <a:lnTo>
                  <a:pt x="558" y="350"/>
                </a:lnTo>
                <a:lnTo>
                  <a:pt x="676" y="262"/>
                </a:lnTo>
                <a:lnTo>
                  <a:pt x="802" y="185"/>
                </a:lnTo>
                <a:lnTo>
                  <a:pt x="936" y="120"/>
                </a:lnTo>
                <a:lnTo>
                  <a:pt x="1076" y="69"/>
                </a:lnTo>
                <a:lnTo>
                  <a:pt x="1223" y="31"/>
                </a:lnTo>
                <a:lnTo>
                  <a:pt x="1374" y="8"/>
                </a:lnTo>
                <a:lnTo>
                  <a:pt x="1530" y="0"/>
                </a:lnTo>
                <a:lnTo>
                  <a:pt x="1687" y="8"/>
                </a:lnTo>
                <a:lnTo>
                  <a:pt x="1839" y="31"/>
                </a:lnTo>
                <a:lnTo>
                  <a:pt x="1985" y="69"/>
                </a:lnTo>
                <a:lnTo>
                  <a:pt x="2126" y="120"/>
                </a:lnTo>
                <a:lnTo>
                  <a:pt x="2260" y="185"/>
                </a:lnTo>
                <a:lnTo>
                  <a:pt x="2386" y="262"/>
                </a:lnTo>
                <a:lnTo>
                  <a:pt x="2504" y="350"/>
                </a:lnTo>
                <a:lnTo>
                  <a:pt x="2613" y="449"/>
                </a:lnTo>
                <a:lnTo>
                  <a:pt x="2712" y="558"/>
                </a:lnTo>
                <a:lnTo>
                  <a:pt x="2800" y="676"/>
                </a:lnTo>
                <a:lnTo>
                  <a:pt x="2877" y="802"/>
                </a:lnTo>
                <a:lnTo>
                  <a:pt x="2942" y="936"/>
                </a:lnTo>
                <a:lnTo>
                  <a:pt x="2993" y="1076"/>
                </a:lnTo>
                <a:lnTo>
                  <a:pt x="3031" y="1223"/>
                </a:lnTo>
                <a:lnTo>
                  <a:pt x="3054" y="1374"/>
                </a:lnTo>
                <a:lnTo>
                  <a:pt x="3062" y="1530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0" name="Freeform 9"/>
          <p:cNvSpPr>
            <a:spLocks noChangeArrowheads="1"/>
          </p:cNvSpPr>
          <p:nvPr/>
        </p:nvSpPr>
        <p:spPr bwMode="auto">
          <a:xfrm>
            <a:off x="3560250" y="5947992"/>
            <a:ext cx="358472" cy="358472"/>
          </a:xfrm>
          <a:custGeom>
            <a:avLst/>
            <a:gdLst>
              <a:gd name="T0" fmla="*/ 3062 w 3063"/>
              <a:gd name="T1" fmla="*/ 1530 h 3063"/>
              <a:gd name="T2" fmla="*/ 3031 w 3063"/>
              <a:gd name="T3" fmla="*/ 1839 h 3063"/>
              <a:gd name="T4" fmla="*/ 2942 w 3063"/>
              <a:gd name="T5" fmla="*/ 2126 h 3063"/>
              <a:gd name="T6" fmla="*/ 2800 w 3063"/>
              <a:gd name="T7" fmla="*/ 2386 h 3063"/>
              <a:gd name="T8" fmla="*/ 2613 w 3063"/>
              <a:gd name="T9" fmla="*/ 2613 h 3063"/>
              <a:gd name="T10" fmla="*/ 2386 w 3063"/>
              <a:gd name="T11" fmla="*/ 2800 h 3063"/>
              <a:gd name="T12" fmla="*/ 2126 w 3063"/>
              <a:gd name="T13" fmla="*/ 2942 h 3063"/>
              <a:gd name="T14" fmla="*/ 1839 w 3063"/>
              <a:gd name="T15" fmla="*/ 3031 h 3063"/>
              <a:gd name="T16" fmla="*/ 1530 w 3063"/>
              <a:gd name="T17" fmla="*/ 3062 h 3063"/>
              <a:gd name="T18" fmla="*/ 1223 w 3063"/>
              <a:gd name="T19" fmla="*/ 3031 h 3063"/>
              <a:gd name="T20" fmla="*/ 936 w 3063"/>
              <a:gd name="T21" fmla="*/ 2942 h 3063"/>
              <a:gd name="T22" fmla="*/ 676 w 3063"/>
              <a:gd name="T23" fmla="*/ 2800 h 3063"/>
              <a:gd name="T24" fmla="*/ 449 w 3063"/>
              <a:gd name="T25" fmla="*/ 2613 h 3063"/>
              <a:gd name="T26" fmla="*/ 262 w 3063"/>
              <a:gd name="T27" fmla="*/ 2386 h 3063"/>
              <a:gd name="T28" fmla="*/ 120 w 3063"/>
              <a:gd name="T29" fmla="*/ 2126 h 3063"/>
              <a:gd name="T30" fmla="*/ 31 w 3063"/>
              <a:gd name="T31" fmla="*/ 1839 h 3063"/>
              <a:gd name="T32" fmla="*/ 0 w 3063"/>
              <a:gd name="T33" fmla="*/ 1530 h 3063"/>
              <a:gd name="T34" fmla="*/ 31 w 3063"/>
              <a:gd name="T35" fmla="*/ 1223 h 3063"/>
              <a:gd name="T36" fmla="*/ 120 w 3063"/>
              <a:gd name="T37" fmla="*/ 936 h 3063"/>
              <a:gd name="T38" fmla="*/ 262 w 3063"/>
              <a:gd name="T39" fmla="*/ 676 h 3063"/>
              <a:gd name="T40" fmla="*/ 449 w 3063"/>
              <a:gd name="T41" fmla="*/ 449 h 3063"/>
              <a:gd name="T42" fmla="*/ 676 w 3063"/>
              <a:gd name="T43" fmla="*/ 262 h 3063"/>
              <a:gd name="T44" fmla="*/ 936 w 3063"/>
              <a:gd name="T45" fmla="*/ 120 h 3063"/>
              <a:gd name="T46" fmla="*/ 1223 w 3063"/>
              <a:gd name="T47" fmla="*/ 31 h 3063"/>
              <a:gd name="T48" fmla="*/ 1530 w 3063"/>
              <a:gd name="T49" fmla="*/ 0 h 3063"/>
              <a:gd name="T50" fmla="*/ 1839 w 3063"/>
              <a:gd name="T51" fmla="*/ 31 h 3063"/>
              <a:gd name="T52" fmla="*/ 2126 w 3063"/>
              <a:gd name="T53" fmla="*/ 120 h 3063"/>
              <a:gd name="T54" fmla="*/ 2386 w 3063"/>
              <a:gd name="T55" fmla="*/ 262 h 3063"/>
              <a:gd name="T56" fmla="*/ 2613 w 3063"/>
              <a:gd name="T57" fmla="*/ 449 h 3063"/>
              <a:gd name="T58" fmla="*/ 2800 w 3063"/>
              <a:gd name="T59" fmla="*/ 676 h 3063"/>
              <a:gd name="T60" fmla="*/ 2942 w 3063"/>
              <a:gd name="T61" fmla="*/ 936 h 3063"/>
              <a:gd name="T62" fmla="*/ 3031 w 3063"/>
              <a:gd name="T63" fmla="*/ 1223 h 3063"/>
              <a:gd name="T64" fmla="*/ 3062 w 3063"/>
              <a:gd name="T65" fmla="*/ 1530 h 3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063" h="3063">
                <a:moveTo>
                  <a:pt x="3062" y="1530"/>
                </a:moveTo>
                <a:lnTo>
                  <a:pt x="3062" y="1530"/>
                </a:lnTo>
                <a:lnTo>
                  <a:pt x="3054" y="1687"/>
                </a:lnTo>
                <a:lnTo>
                  <a:pt x="3031" y="1839"/>
                </a:lnTo>
                <a:lnTo>
                  <a:pt x="2993" y="1985"/>
                </a:lnTo>
                <a:lnTo>
                  <a:pt x="2942" y="2126"/>
                </a:lnTo>
                <a:lnTo>
                  <a:pt x="2877" y="2260"/>
                </a:lnTo>
                <a:lnTo>
                  <a:pt x="2800" y="2386"/>
                </a:lnTo>
                <a:lnTo>
                  <a:pt x="2712" y="2504"/>
                </a:lnTo>
                <a:lnTo>
                  <a:pt x="2613" y="2613"/>
                </a:lnTo>
                <a:lnTo>
                  <a:pt x="2504" y="2712"/>
                </a:lnTo>
                <a:lnTo>
                  <a:pt x="2386" y="2800"/>
                </a:lnTo>
                <a:lnTo>
                  <a:pt x="2260" y="2877"/>
                </a:lnTo>
                <a:lnTo>
                  <a:pt x="2126" y="2942"/>
                </a:lnTo>
                <a:lnTo>
                  <a:pt x="1985" y="2993"/>
                </a:lnTo>
                <a:lnTo>
                  <a:pt x="1839" y="3031"/>
                </a:lnTo>
                <a:lnTo>
                  <a:pt x="1687" y="3054"/>
                </a:lnTo>
                <a:lnTo>
                  <a:pt x="1530" y="3062"/>
                </a:lnTo>
                <a:lnTo>
                  <a:pt x="1374" y="3054"/>
                </a:lnTo>
                <a:lnTo>
                  <a:pt x="1223" y="3031"/>
                </a:lnTo>
                <a:lnTo>
                  <a:pt x="1076" y="2993"/>
                </a:lnTo>
                <a:lnTo>
                  <a:pt x="936" y="2942"/>
                </a:lnTo>
                <a:lnTo>
                  <a:pt x="802" y="2877"/>
                </a:lnTo>
                <a:lnTo>
                  <a:pt x="676" y="2800"/>
                </a:lnTo>
                <a:lnTo>
                  <a:pt x="558" y="2712"/>
                </a:lnTo>
                <a:lnTo>
                  <a:pt x="449" y="2613"/>
                </a:lnTo>
                <a:lnTo>
                  <a:pt x="350" y="2504"/>
                </a:lnTo>
                <a:lnTo>
                  <a:pt x="262" y="2386"/>
                </a:lnTo>
                <a:lnTo>
                  <a:pt x="185" y="2260"/>
                </a:lnTo>
                <a:lnTo>
                  <a:pt x="120" y="2126"/>
                </a:lnTo>
                <a:lnTo>
                  <a:pt x="69" y="1985"/>
                </a:lnTo>
                <a:lnTo>
                  <a:pt x="31" y="1839"/>
                </a:lnTo>
                <a:lnTo>
                  <a:pt x="8" y="1687"/>
                </a:lnTo>
                <a:lnTo>
                  <a:pt x="0" y="1530"/>
                </a:lnTo>
                <a:lnTo>
                  <a:pt x="8" y="1374"/>
                </a:lnTo>
                <a:lnTo>
                  <a:pt x="31" y="1223"/>
                </a:lnTo>
                <a:lnTo>
                  <a:pt x="69" y="1076"/>
                </a:lnTo>
                <a:lnTo>
                  <a:pt x="120" y="936"/>
                </a:lnTo>
                <a:lnTo>
                  <a:pt x="185" y="802"/>
                </a:lnTo>
                <a:lnTo>
                  <a:pt x="262" y="676"/>
                </a:lnTo>
                <a:lnTo>
                  <a:pt x="350" y="558"/>
                </a:lnTo>
                <a:lnTo>
                  <a:pt x="449" y="449"/>
                </a:lnTo>
                <a:lnTo>
                  <a:pt x="558" y="350"/>
                </a:lnTo>
                <a:lnTo>
                  <a:pt x="676" y="262"/>
                </a:lnTo>
                <a:lnTo>
                  <a:pt x="802" y="185"/>
                </a:lnTo>
                <a:lnTo>
                  <a:pt x="936" y="120"/>
                </a:lnTo>
                <a:lnTo>
                  <a:pt x="1076" y="69"/>
                </a:lnTo>
                <a:lnTo>
                  <a:pt x="1223" y="31"/>
                </a:lnTo>
                <a:lnTo>
                  <a:pt x="1374" y="8"/>
                </a:lnTo>
                <a:lnTo>
                  <a:pt x="1530" y="0"/>
                </a:lnTo>
                <a:lnTo>
                  <a:pt x="1687" y="8"/>
                </a:lnTo>
                <a:lnTo>
                  <a:pt x="1839" y="31"/>
                </a:lnTo>
                <a:lnTo>
                  <a:pt x="1985" y="69"/>
                </a:lnTo>
                <a:lnTo>
                  <a:pt x="2126" y="120"/>
                </a:lnTo>
                <a:lnTo>
                  <a:pt x="2260" y="185"/>
                </a:lnTo>
                <a:lnTo>
                  <a:pt x="2386" y="262"/>
                </a:lnTo>
                <a:lnTo>
                  <a:pt x="2504" y="350"/>
                </a:lnTo>
                <a:lnTo>
                  <a:pt x="2613" y="449"/>
                </a:lnTo>
                <a:lnTo>
                  <a:pt x="2712" y="558"/>
                </a:lnTo>
                <a:lnTo>
                  <a:pt x="2800" y="676"/>
                </a:lnTo>
                <a:lnTo>
                  <a:pt x="2877" y="802"/>
                </a:lnTo>
                <a:lnTo>
                  <a:pt x="2942" y="936"/>
                </a:lnTo>
                <a:lnTo>
                  <a:pt x="2993" y="1076"/>
                </a:lnTo>
                <a:lnTo>
                  <a:pt x="3031" y="1223"/>
                </a:lnTo>
                <a:lnTo>
                  <a:pt x="3054" y="1374"/>
                </a:lnTo>
                <a:lnTo>
                  <a:pt x="3062" y="1530"/>
                </a:lnTo>
              </a:path>
            </a:pathLst>
          </a:custGeom>
          <a:solidFill>
            <a:srgbClr val="008011"/>
          </a:solidFill>
          <a:ln>
            <a:noFill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61" name="Rechteck 60"/>
          <p:cNvSpPr/>
          <p:nvPr/>
        </p:nvSpPr>
        <p:spPr>
          <a:xfrm>
            <a:off x="8393263" y="3351758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62</a:t>
            </a:r>
          </a:p>
        </p:txBody>
      </p:sp>
      <p:sp>
        <p:nvSpPr>
          <p:cNvPr id="62" name="Rechteck 61"/>
          <p:cNvSpPr/>
          <p:nvPr/>
        </p:nvSpPr>
        <p:spPr>
          <a:xfrm>
            <a:off x="5762927" y="3733258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63" name="Rechteck 62"/>
          <p:cNvSpPr/>
          <p:nvPr/>
        </p:nvSpPr>
        <p:spPr>
          <a:xfrm>
            <a:off x="4944830" y="4094123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64" name="Rechteck 63"/>
          <p:cNvSpPr/>
          <p:nvPr/>
        </p:nvSpPr>
        <p:spPr>
          <a:xfrm>
            <a:off x="4539721" y="4471900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65" name="Rechteck 64"/>
          <p:cNvSpPr/>
          <p:nvPr/>
        </p:nvSpPr>
        <p:spPr>
          <a:xfrm>
            <a:off x="4284630" y="4830372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66" name="Rechteck 65"/>
          <p:cNvSpPr/>
          <p:nvPr/>
        </p:nvSpPr>
        <p:spPr>
          <a:xfrm>
            <a:off x="3701860" y="5182770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7" name="Rechteck 66"/>
          <p:cNvSpPr/>
          <p:nvPr/>
        </p:nvSpPr>
        <p:spPr>
          <a:xfrm>
            <a:off x="3591661" y="5545963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8" name="Rechteck 67"/>
          <p:cNvSpPr/>
          <p:nvPr/>
        </p:nvSpPr>
        <p:spPr>
          <a:xfrm>
            <a:off x="3600122" y="5918505"/>
            <a:ext cx="301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2" name="Gruppierung 1"/>
          <p:cNvGrpSpPr/>
          <p:nvPr/>
        </p:nvGrpSpPr>
        <p:grpSpPr>
          <a:xfrm>
            <a:off x="5183258" y="2190602"/>
            <a:ext cx="2551189" cy="401966"/>
            <a:chOff x="4586358" y="2470002"/>
            <a:chExt cx="2551189" cy="401966"/>
          </a:xfrm>
        </p:grpSpPr>
        <p:sp>
          <p:nvSpPr>
            <p:cNvPr id="35" name="Freeform 9"/>
            <p:cNvSpPr>
              <a:spLocks noChangeArrowheads="1"/>
            </p:cNvSpPr>
            <p:nvPr/>
          </p:nvSpPr>
          <p:spPr bwMode="auto">
            <a:xfrm>
              <a:off x="4586358" y="2513496"/>
              <a:ext cx="358472" cy="358472"/>
            </a:xfrm>
            <a:custGeom>
              <a:avLst/>
              <a:gdLst>
                <a:gd name="T0" fmla="*/ 3062 w 3063"/>
                <a:gd name="T1" fmla="*/ 1530 h 3063"/>
                <a:gd name="T2" fmla="*/ 3031 w 3063"/>
                <a:gd name="T3" fmla="*/ 1839 h 3063"/>
                <a:gd name="T4" fmla="*/ 2942 w 3063"/>
                <a:gd name="T5" fmla="*/ 2126 h 3063"/>
                <a:gd name="T6" fmla="*/ 2800 w 3063"/>
                <a:gd name="T7" fmla="*/ 2386 h 3063"/>
                <a:gd name="T8" fmla="*/ 2613 w 3063"/>
                <a:gd name="T9" fmla="*/ 2613 h 3063"/>
                <a:gd name="T10" fmla="*/ 2386 w 3063"/>
                <a:gd name="T11" fmla="*/ 2800 h 3063"/>
                <a:gd name="T12" fmla="*/ 2126 w 3063"/>
                <a:gd name="T13" fmla="*/ 2942 h 3063"/>
                <a:gd name="T14" fmla="*/ 1839 w 3063"/>
                <a:gd name="T15" fmla="*/ 3031 h 3063"/>
                <a:gd name="T16" fmla="*/ 1530 w 3063"/>
                <a:gd name="T17" fmla="*/ 3062 h 3063"/>
                <a:gd name="T18" fmla="*/ 1223 w 3063"/>
                <a:gd name="T19" fmla="*/ 3031 h 3063"/>
                <a:gd name="T20" fmla="*/ 936 w 3063"/>
                <a:gd name="T21" fmla="*/ 2942 h 3063"/>
                <a:gd name="T22" fmla="*/ 676 w 3063"/>
                <a:gd name="T23" fmla="*/ 2800 h 3063"/>
                <a:gd name="T24" fmla="*/ 449 w 3063"/>
                <a:gd name="T25" fmla="*/ 2613 h 3063"/>
                <a:gd name="T26" fmla="*/ 262 w 3063"/>
                <a:gd name="T27" fmla="*/ 2386 h 3063"/>
                <a:gd name="T28" fmla="*/ 120 w 3063"/>
                <a:gd name="T29" fmla="*/ 2126 h 3063"/>
                <a:gd name="T30" fmla="*/ 31 w 3063"/>
                <a:gd name="T31" fmla="*/ 1839 h 3063"/>
                <a:gd name="T32" fmla="*/ 0 w 3063"/>
                <a:gd name="T33" fmla="*/ 1530 h 3063"/>
                <a:gd name="T34" fmla="*/ 31 w 3063"/>
                <a:gd name="T35" fmla="*/ 1223 h 3063"/>
                <a:gd name="T36" fmla="*/ 120 w 3063"/>
                <a:gd name="T37" fmla="*/ 936 h 3063"/>
                <a:gd name="T38" fmla="*/ 262 w 3063"/>
                <a:gd name="T39" fmla="*/ 676 h 3063"/>
                <a:gd name="T40" fmla="*/ 449 w 3063"/>
                <a:gd name="T41" fmla="*/ 449 h 3063"/>
                <a:gd name="T42" fmla="*/ 676 w 3063"/>
                <a:gd name="T43" fmla="*/ 262 h 3063"/>
                <a:gd name="T44" fmla="*/ 936 w 3063"/>
                <a:gd name="T45" fmla="*/ 120 h 3063"/>
                <a:gd name="T46" fmla="*/ 1223 w 3063"/>
                <a:gd name="T47" fmla="*/ 31 h 3063"/>
                <a:gd name="T48" fmla="*/ 1530 w 3063"/>
                <a:gd name="T49" fmla="*/ 0 h 3063"/>
                <a:gd name="T50" fmla="*/ 1839 w 3063"/>
                <a:gd name="T51" fmla="*/ 31 h 3063"/>
                <a:gd name="T52" fmla="*/ 2126 w 3063"/>
                <a:gd name="T53" fmla="*/ 120 h 3063"/>
                <a:gd name="T54" fmla="*/ 2386 w 3063"/>
                <a:gd name="T55" fmla="*/ 262 h 3063"/>
                <a:gd name="T56" fmla="*/ 2613 w 3063"/>
                <a:gd name="T57" fmla="*/ 449 h 3063"/>
                <a:gd name="T58" fmla="*/ 2800 w 3063"/>
                <a:gd name="T59" fmla="*/ 676 h 3063"/>
                <a:gd name="T60" fmla="*/ 2942 w 3063"/>
                <a:gd name="T61" fmla="*/ 936 h 3063"/>
                <a:gd name="T62" fmla="*/ 3031 w 3063"/>
                <a:gd name="T63" fmla="*/ 1223 h 3063"/>
                <a:gd name="T64" fmla="*/ 3062 w 3063"/>
                <a:gd name="T65" fmla="*/ 1530 h 3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63" h="3063">
                  <a:moveTo>
                    <a:pt x="3062" y="1530"/>
                  </a:moveTo>
                  <a:lnTo>
                    <a:pt x="3062" y="1530"/>
                  </a:lnTo>
                  <a:lnTo>
                    <a:pt x="3054" y="1687"/>
                  </a:lnTo>
                  <a:lnTo>
                    <a:pt x="3031" y="1839"/>
                  </a:lnTo>
                  <a:lnTo>
                    <a:pt x="2993" y="1985"/>
                  </a:lnTo>
                  <a:lnTo>
                    <a:pt x="2942" y="2126"/>
                  </a:lnTo>
                  <a:lnTo>
                    <a:pt x="2877" y="2260"/>
                  </a:lnTo>
                  <a:lnTo>
                    <a:pt x="2800" y="2386"/>
                  </a:lnTo>
                  <a:lnTo>
                    <a:pt x="2712" y="2504"/>
                  </a:lnTo>
                  <a:lnTo>
                    <a:pt x="2613" y="2613"/>
                  </a:lnTo>
                  <a:lnTo>
                    <a:pt x="2504" y="2712"/>
                  </a:lnTo>
                  <a:lnTo>
                    <a:pt x="2386" y="2800"/>
                  </a:lnTo>
                  <a:lnTo>
                    <a:pt x="2260" y="2877"/>
                  </a:lnTo>
                  <a:lnTo>
                    <a:pt x="2126" y="2942"/>
                  </a:lnTo>
                  <a:lnTo>
                    <a:pt x="1985" y="2993"/>
                  </a:lnTo>
                  <a:lnTo>
                    <a:pt x="1839" y="3031"/>
                  </a:lnTo>
                  <a:lnTo>
                    <a:pt x="1687" y="3054"/>
                  </a:lnTo>
                  <a:lnTo>
                    <a:pt x="1530" y="3062"/>
                  </a:lnTo>
                  <a:lnTo>
                    <a:pt x="1374" y="3054"/>
                  </a:lnTo>
                  <a:lnTo>
                    <a:pt x="1223" y="3031"/>
                  </a:lnTo>
                  <a:lnTo>
                    <a:pt x="1076" y="2993"/>
                  </a:lnTo>
                  <a:lnTo>
                    <a:pt x="936" y="2942"/>
                  </a:lnTo>
                  <a:lnTo>
                    <a:pt x="802" y="2877"/>
                  </a:lnTo>
                  <a:lnTo>
                    <a:pt x="676" y="2800"/>
                  </a:lnTo>
                  <a:lnTo>
                    <a:pt x="558" y="2712"/>
                  </a:lnTo>
                  <a:lnTo>
                    <a:pt x="449" y="2613"/>
                  </a:lnTo>
                  <a:lnTo>
                    <a:pt x="350" y="2504"/>
                  </a:lnTo>
                  <a:lnTo>
                    <a:pt x="262" y="2386"/>
                  </a:lnTo>
                  <a:lnTo>
                    <a:pt x="185" y="2260"/>
                  </a:lnTo>
                  <a:lnTo>
                    <a:pt x="120" y="2126"/>
                  </a:lnTo>
                  <a:lnTo>
                    <a:pt x="69" y="1985"/>
                  </a:lnTo>
                  <a:lnTo>
                    <a:pt x="31" y="1839"/>
                  </a:lnTo>
                  <a:lnTo>
                    <a:pt x="8" y="1687"/>
                  </a:lnTo>
                  <a:lnTo>
                    <a:pt x="0" y="1530"/>
                  </a:lnTo>
                  <a:lnTo>
                    <a:pt x="8" y="1374"/>
                  </a:lnTo>
                  <a:lnTo>
                    <a:pt x="31" y="1223"/>
                  </a:lnTo>
                  <a:lnTo>
                    <a:pt x="69" y="1076"/>
                  </a:lnTo>
                  <a:lnTo>
                    <a:pt x="120" y="936"/>
                  </a:lnTo>
                  <a:lnTo>
                    <a:pt x="185" y="802"/>
                  </a:lnTo>
                  <a:lnTo>
                    <a:pt x="262" y="676"/>
                  </a:lnTo>
                  <a:lnTo>
                    <a:pt x="350" y="558"/>
                  </a:lnTo>
                  <a:lnTo>
                    <a:pt x="449" y="449"/>
                  </a:lnTo>
                  <a:lnTo>
                    <a:pt x="558" y="350"/>
                  </a:lnTo>
                  <a:lnTo>
                    <a:pt x="676" y="262"/>
                  </a:lnTo>
                  <a:lnTo>
                    <a:pt x="802" y="185"/>
                  </a:lnTo>
                  <a:lnTo>
                    <a:pt x="936" y="120"/>
                  </a:lnTo>
                  <a:lnTo>
                    <a:pt x="1076" y="69"/>
                  </a:lnTo>
                  <a:lnTo>
                    <a:pt x="1223" y="31"/>
                  </a:lnTo>
                  <a:lnTo>
                    <a:pt x="1374" y="8"/>
                  </a:lnTo>
                  <a:lnTo>
                    <a:pt x="1530" y="0"/>
                  </a:lnTo>
                  <a:lnTo>
                    <a:pt x="1687" y="8"/>
                  </a:lnTo>
                  <a:lnTo>
                    <a:pt x="1839" y="31"/>
                  </a:lnTo>
                  <a:lnTo>
                    <a:pt x="1985" y="69"/>
                  </a:lnTo>
                  <a:lnTo>
                    <a:pt x="2126" y="120"/>
                  </a:lnTo>
                  <a:lnTo>
                    <a:pt x="2260" y="185"/>
                  </a:lnTo>
                  <a:lnTo>
                    <a:pt x="2386" y="262"/>
                  </a:lnTo>
                  <a:lnTo>
                    <a:pt x="2504" y="350"/>
                  </a:lnTo>
                  <a:lnTo>
                    <a:pt x="2613" y="449"/>
                  </a:lnTo>
                  <a:lnTo>
                    <a:pt x="2712" y="558"/>
                  </a:lnTo>
                  <a:lnTo>
                    <a:pt x="2800" y="676"/>
                  </a:lnTo>
                  <a:lnTo>
                    <a:pt x="2877" y="802"/>
                  </a:lnTo>
                  <a:lnTo>
                    <a:pt x="2942" y="936"/>
                  </a:lnTo>
                  <a:lnTo>
                    <a:pt x="2993" y="1076"/>
                  </a:lnTo>
                  <a:lnTo>
                    <a:pt x="3031" y="1223"/>
                  </a:lnTo>
                  <a:lnTo>
                    <a:pt x="3054" y="1374"/>
                  </a:lnTo>
                  <a:lnTo>
                    <a:pt x="3062" y="1530"/>
                  </a:lnTo>
                </a:path>
              </a:pathLst>
            </a:custGeom>
            <a:solidFill>
              <a:srgbClr val="008011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" name="Rechteck 4"/>
            <p:cNvSpPr/>
            <p:nvPr/>
          </p:nvSpPr>
          <p:spPr>
            <a:xfrm>
              <a:off x="4624458" y="2470002"/>
              <a:ext cx="25130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b="1">
                  <a:solidFill>
                    <a:schemeClr val="bg1"/>
                  </a:solidFill>
                </a:rPr>
                <a:t>x    </a:t>
              </a:r>
              <a:r>
                <a:rPr lang="de-DE">
                  <a:solidFill>
                    <a:srgbClr val="008011"/>
                  </a:solidFill>
                </a:rPr>
                <a:t>times cost overrun</a:t>
              </a:r>
            </a:p>
          </p:txBody>
        </p:sp>
      </p:grpSp>
      <p:sp>
        <p:nvSpPr>
          <p:cNvPr id="38" name="Rechteck 37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56</a:t>
            </a:r>
          </a:p>
        </p:txBody>
      </p:sp>
      <p:sp>
        <p:nvSpPr>
          <p:cNvPr id="40" name="Rechteck 39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EUROfusion, Reinald Fenke, CC BY 4.0, www.euro-fusion.org, data: ITER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420050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9" y="1008063"/>
            <a:ext cx="2785942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FUSION ENERGY </a:t>
            </a:r>
            <a:b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FOR MANKIND</a:t>
            </a:r>
          </a:p>
          <a:p>
            <a:endParaRPr lang="de-DE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1958: 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Atoms for Peace – worldwide agreement on the peaceful use of atomic energy. </a:t>
            </a:r>
          </a:p>
        </p:txBody>
      </p: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4711698" y="1963691"/>
            <a:ext cx="3329533" cy="3340147"/>
            <a:chOff x="2118" y="1324"/>
            <a:chExt cx="2196" cy="2203"/>
          </a:xfrm>
          <a:solidFill>
            <a:srgbClr val="008011"/>
          </a:solidFill>
        </p:grpSpPr>
        <p:sp>
          <p:nvSpPr>
            <p:cNvPr id="12" name="Freeform 2"/>
            <p:cNvSpPr>
              <a:spLocks noChangeArrowheads="1"/>
            </p:cNvSpPr>
            <p:nvPr/>
          </p:nvSpPr>
          <p:spPr bwMode="auto">
            <a:xfrm>
              <a:off x="2118" y="1324"/>
              <a:ext cx="2196" cy="2203"/>
            </a:xfrm>
            <a:custGeom>
              <a:avLst/>
              <a:gdLst>
                <a:gd name="T0" fmla="*/ 4346 w 9687"/>
                <a:gd name="T1" fmla="*/ 25 h 9719"/>
                <a:gd name="T2" fmla="*/ 2953 w 9687"/>
                <a:gd name="T3" fmla="*/ 384 h 9719"/>
                <a:gd name="T4" fmla="*/ 1757 w 9687"/>
                <a:gd name="T5" fmla="*/ 1115 h 9719"/>
                <a:gd name="T6" fmla="*/ 824 w 9687"/>
                <a:gd name="T7" fmla="*/ 2151 h 9719"/>
                <a:gd name="T8" fmla="*/ 217 w 9687"/>
                <a:gd name="T9" fmla="*/ 3427 h 9719"/>
                <a:gd name="T10" fmla="*/ 0 w 9687"/>
                <a:gd name="T11" fmla="*/ 4874 h 9719"/>
                <a:gd name="T12" fmla="*/ 217 w 9687"/>
                <a:gd name="T13" fmla="*/ 6308 h 9719"/>
                <a:gd name="T14" fmla="*/ 824 w 9687"/>
                <a:gd name="T15" fmla="*/ 7575 h 9719"/>
                <a:gd name="T16" fmla="*/ 1757 w 9687"/>
                <a:gd name="T17" fmla="*/ 8606 h 9719"/>
                <a:gd name="T18" fmla="*/ 2953 w 9687"/>
                <a:gd name="T19" fmla="*/ 9335 h 9719"/>
                <a:gd name="T20" fmla="*/ 4346 w 9687"/>
                <a:gd name="T21" fmla="*/ 9693 h 9719"/>
                <a:gd name="T22" fmla="*/ 5823 w 9687"/>
                <a:gd name="T23" fmla="*/ 9619 h 9719"/>
                <a:gd name="T24" fmla="*/ 7157 w 9687"/>
                <a:gd name="T25" fmla="*/ 9130 h 9719"/>
                <a:gd name="T26" fmla="*/ 8272 w 9687"/>
                <a:gd name="T27" fmla="*/ 8293 h 9719"/>
                <a:gd name="T28" fmla="*/ 9104 w 9687"/>
                <a:gd name="T29" fmla="*/ 7175 h 9719"/>
                <a:gd name="T30" fmla="*/ 9588 w 9687"/>
                <a:gd name="T31" fmla="*/ 5845 h 9719"/>
                <a:gd name="T32" fmla="*/ 9661 w 9687"/>
                <a:gd name="T33" fmla="*/ 4377 h 9719"/>
                <a:gd name="T34" fmla="*/ 9307 w 9687"/>
                <a:gd name="T35" fmla="*/ 2979 h 9719"/>
                <a:gd name="T36" fmla="*/ 8584 w 9687"/>
                <a:gd name="T37" fmla="*/ 1776 h 9719"/>
                <a:gd name="T38" fmla="*/ 7556 w 9687"/>
                <a:gd name="T39" fmla="*/ 834 h 9719"/>
                <a:gd name="T40" fmla="*/ 6288 w 9687"/>
                <a:gd name="T41" fmla="*/ 220 h 9719"/>
                <a:gd name="T42" fmla="*/ 4844 w 9687"/>
                <a:gd name="T43" fmla="*/ 0 h 9719"/>
                <a:gd name="T44" fmla="*/ 8797 w 9687"/>
                <a:gd name="T45" fmla="*/ 5222 h 9719"/>
                <a:gd name="T46" fmla="*/ 8585 w 9687"/>
                <a:gd name="T47" fmla="*/ 6203 h 9719"/>
                <a:gd name="T48" fmla="*/ 8135 w 9687"/>
                <a:gd name="T49" fmla="*/ 7078 h 9719"/>
                <a:gd name="T50" fmla="*/ 5280 w 9687"/>
                <a:gd name="T51" fmla="*/ 907 h 9719"/>
                <a:gd name="T52" fmla="*/ 6349 w 9687"/>
                <a:gd name="T53" fmla="*/ 1177 h 9719"/>
                <a:gd name="T54" fmla="*/ 7276 w 9687"/>
                <a:gd name="T55" fmla="*/ 1714 h 9719"/>
                <a:gd name="T56" fmla="*/ 8021 w 9687"/>
                <a:gd name="T57" fmla="*/ 2475 h 9719"/>
                <a:gd name="T58" fmla="*/ 8541 w 9687"/>
                <a:gd name="T59" fmla="*/ 3415 h 9719"/>
                <a:gd name="T60" fmla="*/ 8793 w 9687"/>
                <a:gd name="T61" fmla="*/ 4493 h 9719"/>
                <a:gd name="T62" fmla="*/ 4406 w 9687"/>
                <a:gd name="T63" fmla="*/ 8812 h 9719"/>
                <a:gd name="T64" fmla="*/ 3566 w 9687"/>
                <a:gd name="T65" fmla="*/ 8641 h 9719"/>
                <a:gd name="T66" fmla="*/ 2806 w 9687"/>
                <a:gd name="T67" fmla="*/ 8289 h 9719"/>
                <a:gd name="T68" fmla="*/ 4406 w 9687"/>
                <a:gd name="T69" fmla="*/ 5906 h 9719"/>
                <a:gd name="T70" fmla="*/ 5280 w 9687"/>
                <a:gd name="T71" fmla="*/ 5906 h 9719"/>
                <a:gd name="T72" fmla="*/ 6880 w 9687"/>
                <a:gd name="T73" fmla="*/ 8289 h 9719"/>
                <a:gd name="T74" fmla="*/ 6120 w 9687"/>
                <a:gd name="T75" fmla="*/ 8641 h 9719"/>
                <a:gd name="T76" fmla="*/ 5280 w 9687"/>
                <a:gd name="T77" fmla="*/ 8812 h 9719"/>
                <a:gd name="T78" fmla="*/ 4406 w 9687"/>
                <a:gd name="T79" fmla="*/ 907 h 9719"/>
                <a:gd name="T80" fmla="*/ 1551 w 9687"/>
                <a:gd name="T81" fmla="*/ 7078 h 9719"/>
                <a:gd name="T82" fmla="*/ 1101 w 9687"/>
                <a:gd name="T83" fmla="*/ 6203 h 9719"/>
                <a:gd name="T84" fmla="*/ 889 w 9687"/>
                <a:gd name="T85" fmla="*/ 5222 h 9719"/>
                <a:gd name="T86" fmla="*/ 945 w 9687"/>
                <a:gd name="T87" fmla="*/ 4121 h 9719"/>
                <a:gd name="T88" fmla="*/ 1291 w 9687"/>
                <a:gd name="T89" fmla="*/ 3085 h 9719"/>
                <a:gd name="T90" fmla="*/ 1890 w 9687"/>
                <a:gd name="T91" fmla="*/ 2199 h 9719"/>
                <a:gd name="T92" fmla="*/ 2701 w 9687"/>
                <a:gd name="T93" fmla="*/ 1508 h 9719"/>
                <a:gd name="T94" fmla="*/ 3680 w 9687"/>
                <a:gd name="T95" fmla="*/ 1055 h 9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687" h="9719">
                  <a:moveTo>
                    <a:pt x="4844" y="0"/>
                  </a:moveTo>
                  <a:lnTo>
                    <a:pt x="4844" y="0"/>
                  </a:lnTo>
                  <a:lnTo>
                    <a:pt x="4346" y="25"/>
                  </a:lnTo>
                  <a:lnTo>
                    <a:pt x="3864" y="99"/>
                  </a:lnTo>
                  <a:lnTo>
                    <a:pt x="3398" y="220"/>
                  </a:lnTo>
                  <a:lnTo>
                    <a:pt x="2953" y="384"/>
                  </a:lnTo>
                  <a:lnTo>
                    <a:pt x="2529" y="589"/>
                  </a:lnTo>
                  <a:lnTo>
                    <a:pt x="2130" y="834"/>
                  </a:lnTo>
                  <a:lnTo>
                    <a:pt x="1757" y="1115"/>
                  </a:lnTo>
                  <a:lnTo>
                    <a:pt x="1414" y="1430"/>
                  </a:lnTo>
                  <a:lnTo>
                    <a:pt x="1102" y="1776"/>
                  </a:lnTo>
                  <a:lnTo>
                    <a:pt x="824" y="2151"/>
                  </a:lnTo>
                  <a:lnTo>
                    <a:pt x="582" y="2553"/>
                  </a:lnTo>
                  <a:lnTo>
                    <a:pt x="379" y="2979"/>
                  </a:lnTo>
                  <a:lnTo>
                    <a:pt x="217" y="3427"/>
                  </a:lnTo>
                  <a:lnTo>
                    <a:pt x="98" y="3894"/>
                  </a:lnTo>
                  <a:lnTo>
                    <a:pt x="25" y="4377"/>
                  </a:lnTo>
                  <a:lnTo>
                    <a:pt x="0" y="4874"/>
                  </a:lnTo>
                  <a:lnTo>
                    <a:pt x="25" y="5367"/>
                  </a:lnTo>
                  <a:lnTo>
                    <a:pt x="98" y="5845"/>
                  </a:lnTo>
                  <a:lnTo>
                    <a:pt x="217" y="6308"/>
                  </a:lnTo>
                  <a:lnTo>
                    <a:pt x="379" y="6752"/>
                  </a:lnTo>
                  <a:lnTo>
                    <a:pt x="582" y="7175"/>
                  </a:lnTo>
                  <a:lnTo>
                    <a:pt x="824" y="7575"/>
                  </a:lnTo>
                  <a:lnTo>
                    <a:pt x="1102" y="7948"/>
                  </a:lnTo>
                  <a:lnTo>
                    <a:pt x="1414" y="8293"/>
                  </a:lnTo>
                  <a:lnTo>
                    <a:pt x="1757" y="8606"/>
                  </a:lnTo>
                  <a:lnTo>
                    <a:pt x="2130" y="8886"/>
                  </a:lnTo>
                  <a:lnTo>
                    <a:pt x="2529" y="9130"/>
                  </a:lnTo>
                  <a:lnTo>
                    <a:pt x="2953" y="9335"/>
                  </a:lnTo>
                  <a:lnTo>
                    <a:pt x="3398" y="9499"/>
                  </a:lnTo>
                  <a:lnTo>
                    <a:pt x="3864" y="9619"/>
                  </a:lnTo>
                  <a:lnTo>
                    <a:pt x="4346" y="9693"/>
                  </a:lnTo>
                  <a:lnTo>
                    <a:pt x="4844" y="9718"/>
                  </a:lnTo>
                  <a:lnTo>
                    <a:pt x="5341" y="9693"/>
                  </a:lnTo>
                  <a:lnTo>
                    <a:pt x="5823" y="9619"/>
                  </a:lnTo>
                  <a:lnTo>
                    <a:pt x="6288" y="9499"/>
                  </a:lnTo>
                  <a:lnTo>
                    <a:pt x="6734" y="9335"/>
                  </a:lnTo>
                  <a:lnTo>
                    <a:pt x="7157" y="9130"/>
                  </a:lnTo>
                  <a:lnTo>
                    <a:pt x="7556" y="8886"/>
                  </a:lnTo>
                  <a:lnTo>
                    <a:pt x="7929" y="8606"/>
                  </a:lnTo>
                  <a:lnTo>
                    <a:pt x="8272" y="8293"/>
                  </a:lnTo>
                  <a:lnTo>
                    <a:pt x="8584" y="7948"/>
                  </a:lnTo>
                  <a:lnTo>
                    <a:pt x="8862" y="7575"/>
                  </a:lnTo>
                  <a:lnTo>
                    <a:pt x="9104" y="7175"/>
                  </a:lnTo>
                  <a:lnTo>
                    <a:pt x="9307" y="6752"/>
                  </a:lnTo>
                  <a:lnTo>
                    <a:pt x="9469" y="6308"/>
                  </a:lnTo>
                  <a:lnTo>
                    <a:pt x="9588" y="5845"/>
                  </a:lnTo>
                  <a:lnTo>
                    <a:pt x="9661" y="5367"/>
                  </a:lnTo>
                  <a:lnTo>
                    <a:pt x="9686" y="4874"/>
                  </a:lnTo>
                  <a:lnTo>
                    <a:pt x="9661" y="4377"/>
                  </a:lnTo>
                  <a:lnTo>
                    <a:pt x="9588" y="3894"/>
                  </a:lnTo>
                  <a:lnTo>
                    <a:pt x="9469" y="3427"/>
                  </a:lnTo>
                  <a:lnTo>
                    <a:pt x="9307" y="2979"/>
                  </a:lnTo>
                  <a:lnTo>
                    <a:pt x="9104" y="2553"/>
                  </a:lnTo>
                  <a:lnTo>
                    <a:pt x="8862" y="2151"/>
                  </a:lnTo>
                  <a:lnTo>
                    <a:pt x="8584" y="1776"/>
                  </a:lnTo>
                  <a:lnTo>
                    <a:pt x="8272" y="1430"/>
                  </a:lnTo>
                  <a:lnTo>
                    <a:pt x="7929" y="1115"/>
                  </a:lnTo>
                  <a:lnTo>
                    <a:pt x="7556" y="834"/>
                  </a:lnTo>
                  <a:lnTo>
                    <a:pt x="7157" y="589"/>
                  </a:lnTo>
                  <a:lnTo>
                    <a:pt x="6734" y="384"/>
                  </a:lnTo>
                  <a:lnTo>
                    <a:pt x="6288" y="220"/>
                  </a:lnTo>
                  <a:lnTo>
                    <a:pt x="5823" y="99"/>
                  </a:lnTo>
                  <a:lnTo>
                    <a:pt x="5341" y="25"/>
                  </a:lnTo>
                  <a:lnTo>
                    <a:pt x="4844" y="0"/>
                  </a:lnTo>
                  <a:close/>
                  <a:moveTo>
                    <a:pt x="8811" y="4874"/>
                  </a:moveTo>
                  <a:lnTo>
                    <a:pt x="8811" y="4874"/>
                  </a:lnTo>
                  <a:lnTo>
                    <a:pt x="8797" y="5222"/>
                  </a:lnTo>
                  <a:lnTo>
                    <a:pt x="8754" y="5559"/>
                  </a:lnTo>
                  <a:lnTo>
                    <a:pt x="8683" y="5887"/>
                  </a:lnTo>
                  <a:lnTo>
                    <a:pt x="8585" y="6203"/>
                  </a:lnTo>
                  <a:lnTo>
                    <a:pt x="8460" y="6508"/>
                  </a:lnTo>
                  <a:lnTo>
                    <a:pt x="8310" y="6800"/>
                  </a:lnTo>
                  <a:lnTo>
                    <a:pt x="8135" y="7078"/>
                  </a:lnTo>
                  <a:lnTo>
                    <a:pt x="7936" y="7343"/>
                  </a:lnTo>
                  <a:lnTo>
                    <a:pt x="5280" y="4688"/>
                  </a:lnTo>
                  <a:lnTo>
                    <a:pt x="5280" y="907"/>
                  </a:lnTo>
                  <a:lnTo>
                    <a:pt x="5650" y="965"/>
                  </a:lnTo>
                  <a:lnTo>
                    <a:pt x="6006" y="1055"/>
                  </a:lnTo>
                  <a:lnTo>
                    <a:pt x="6349" y="1177"/>
                  </a:lnTo>
                  <a:lnTo>
                    <a:pt x="6676" y="1329"/>
                  </a:lnTo>
                  <a:lnTo>
                    <a:pt x="6985" y="1508"/>
                  </a:lnTo>
                  <a:lnTo>
                    <a:pt x="7276" y="1714"/>
                  </a:lnTo>
                  <a:lnTo>
                    <a:pt x="7547" y="1945"/>
                  </a:lnTo>
                  <a:lnTo>
                    <a:pt x="7796" y="2199"/>
                  </a:lnTo>
                  <a:lnTo>
                    <a:pt x="8021" y="2475"/>
                  </a:lnTo>
                  <a:lnTo>
                    <a:pt x="8221" y="2771"/>
                  </a:lnTo>
                  <a:lnTo>
                    <a:pt x="8395" y="3085"/>
                  </a:lnTo>
                  <a:lnTo>
                    <a:pt x="8541" y="3415"/>
                  </a:lnTo>
                  <a:lnTo>
                    <a:pt x="8657" y="3761"/>
                  </a:lnTo>
                  <a:lnTo>
                    <a:pt x="8741" y="4121"/>
                  </a:lnTo>
                  <a:lnTo>
                    <a:pt x="8793" y="4493"/>
                  </a:lnTo>
                  <a:lnTo>
                    <a:pt x="8811" y="4874"/>
                  </a:lnTo>
                  <a:close/>
                  <a:moveTo>
                    <a:pt x="4406" y="8812"/>
                  </a:moveTo>
                  <a:lnTo>
                    <a:pt x="4406" y="8812"/>
                  </a:lnTo>
                  <a:lnTo>
                    <a:pt x="4117" y="8777"/>
                  </a:lnTo>
                  <a:lnTo>
                    <a:pt x="3837" y="8720"/>
                  </a:lnTo>
                  <a:lnTo>
                    <a:pt x="3566" y="8641"/>
                  </a:lnTo>
                  <a:lnTo>
                    <a:pt x="3304" y="8542"/>
                  </a:lnTo>
                  <a:lnTo>
                    <a:pt x="3051" y="8425"/>
                  </a:lnTo>
                  <a:lnTo>
                    <a:pt x="2806" y="8289"/>
                  </a:lnTo>
                  <a:lnTo>
                    <a:pt x="2571" y="8136"/>
                  </a:lnTo>
                  <a:lnTo>
                    <a:pt x="2344" y="7968"/>
                  </a:lnTo>
                  <a:lnTo>
                    <a:pt x="4406" y="5906"/>
                  </a:lnTo>
                  <a:lnTo>
                    <a:pt x="4406" y="8812"/>
                  </a:lnTo>
                  <a:close/>
                  <a:moveTo>
                    <a:pt x="5280" y="5906"/>
                  </a:moveTo>
                  <a:lnTo>
                    <a:pt x="5280" y="5906"/>
                  </a:lnTo>
                  <a:lnTo>
                    <a:pt x="7343" y="7968"/>
                  </a:lnTo>
                  <a:lnTo>
                    <a:pt x="7116" y="8136"/>
                  </a:lnTo>
                  <a:lnTo>
                    <a:pt x="6880" y="8289"/>
                  </a:lnTo>
                  <a:lnTo>
                    <a:pt x="6635" y="8425"/>
                  </a:lnTo>
                  <a:lnTo>
                    <a:pt x="6382" y="8542"/>
                  </a:lnTo>
                  <a:lnTo>
                    <a:pt x="6120" y="8641"/>
                  </a:lnTo>
                  <a:lnTo>
                    <a:pt x="5849" y="8720"/>
                  </a:lnTo>
                  <a:lnTo>
                    <a:pt x="5569" y="8777"/>
                  </a:lnTo>
                  <a:lnTo>
                    <a:pt x="5280" y="8812"/>
                  </a:lnTo>
                  <a:lnTo>
                    <a:pt x="5280" y="5906"/>
                  </a:lnTo>
                  <a:close/>
                  <a:moveTo>
                    <a:pt x="4406" y="907"/>
                  </a:moveTo>
                  <a:lnTo>
                    <a:pt x="4406" y="907"/>
                  </a:lnTo>
                  <a:lnTo>
                    <a:pt x="4406" y="4688"/>
                  </a:lnTo>
                  <a:lnTo>
                    <a:pt x="1750" y="7343"/>
                  </a:lnTo>
                  <a:lnTo>
                    <a:pt x="1551" y="7078"/>
                  </a:lnTo>
                  <a:lnTo>
                    <a:pt x="1376" y="6800"/>
                  </a:lnTo>
                  <a:lnTo>
                    <a:pt x="1226" y="6508"/>
                  </a:lnTo>
                  <a:lnTo>
                    <a:pt x="1101" y="6203"/>
                  </a:lnTo>
                  <a:lnTo>
                    <a:pt x="1003" y="5887"/>
                  </a:lnTo>
                  <a:lnTo>
                    <a:pt x="932" y="5559"/>
                  </a:lnTo>
                  <a:lnTo>
                    <a:pt x="889" y="5222"/>
                  </a:lnTo>
                  <a:lnTo>
                    <a:pt x="875" y="4874"/>
                  </a:lnTo>
                  <a:lnTo>
                    <a:pt x="893" y="4493"/>
                  </a:lnTo>
                  <a:lnTo>
                    <a:pt x="945" y="4121"/>
                  </a:lnTo>
                  <a:lnTo>
                    <a:pt x="1029" y="3761"/>
                  </a:lnTo>
                  <a:lnTo>
                    <a:pt x="1145" y="3415"/>
                  </a:lnTo>
                  <a:lnTo>
                    <a:pt x="1291" y="3085"/>
                  </a:lnTo>
                  <a:lnTo>
                    <a:pt x="1465" y="2771"/>
                  </a:lnTo>
                  <a:lnTo>
                    <a:pt x="1665" y="2475"/>
                  </a:lnTo>
                  <a:lnTo>
                    <a:pt x="1890" y="2199"/>
                  </a:lnTo>
                  <a:lnTo>
                    <a:pt x="2139" y="1945"/>
                  </a:lnTo>
                  <a:lnTo>
                    <a:pt x="2410" y="1714"/>
                  </a:lnTo>
                  <a:lnTo>
                    <a:pt x="2701" y="1508"/>
                  </a:lnTo>
                  <a:lnTo>
                    <a:pt x="3010" y="1329"/>
                  </a:lnTo>
                  <a:lnTo>
                    <a:pt x="3337" y="1177"/>
                  </a:lnTo>
                  <a:lnTo>
                    <a:pt x="3680" y="1055"/>
                  </a:lnTo>
                  <a:lnTo>
                    <a:pt x="4036" y="965"/>
                  </a:lnTo>
                  <a:lnTo>
                    <a:pt x="4406" y="90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7" name="Gruppierung 16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8" name="Rechteck 17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96057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9" y="1008063"/>
            <a:ext cx="2785942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ITER – FUSION </a:t>
            </a:r>
            <a:b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FOR MANKIND</a:t>
            </a:r>
          </a:p>
          <a:p>
            <a:endParaRPr lang="de-DE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The idea of the ITER project was outlined in </a:t>
            </a:r>
            <a:r>
              <a:rPr lang="de-D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1985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 »An international experiment should be built investigating fusion energy ‘for the benefit of all mankind’« </a:t>
            </a:r>
          </a:p>
        </p:txBody>
      </p:sp>
      <p:pic>
        <p:nvPicPr>
          <p:cNvPr id="3" name="Bild 2" descr="all-modules-reduced-1_Seite_043_Bild_00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945" y="899999"/>
            <a:ext cx="4729463" cy="5573703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45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By White House Photo Office [Public domain], via Wikimedia Commons, http://tinyurl.com/zcfxggo</a:t>
            </a:r>
          </a:p>
        </p:txBody>
      </p:sp>
    </p:spTree>
    <p:extLst>
      <p:ext uri="{BB962C8B-B14F-4D97-AF65-F5344CB8AC3E}">
        <p14:creationId xmlns:p14="http://schemas.microsoft.com/office/powerpoint/2010/main" val="34974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9" y="1008063"/>
            <a:ext cx="2785942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ITER – FUSION </a:t>
            </a:r>
            <a:b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FOR MANKIND</a:t>
            </a:r>
          </a:p>
          <a:p>
            <a:endParaRPr lang="de-DE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The idea of the ITER project was outlined in </a:t>
            </a:r>
            <a:r>
              <a:rPr lang="de-DE" sz="2000" b="1">
                <a:solidFill>
                  <a:schemeClr val="tx1">
                    <a:lumMod val="65000"/>
                    <a:lumOff val="35000"/>
                  </a:schemeClr>
                </a:solidFill>
              </a:rPr>
              <a:t>1985</a:t>
            </a: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»An international experiment should be built investigating fusion energy ‘for the benefit of all mankind’« 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461" y="1337738"/>
            <a:ext cx="4928133" cy="4546600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46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EUROfusion, Reinald Fenke, CC BY 4.0, www.euro-fusion.org </a:t>
            </a:r>
          </a:p>
        </p:txBody>
      </p:sp>
    </p:spTree>
    <p:extLst>
      <p:ext uri="{BB962C8B-B14F-4D97-AF65-F5344CB8AC3E}">
        <p14:creationId xmlns:p14="http://schemas.microsoft.com/office/powerpoint/2010/main" val="8286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 descr="aerial_colin_general_platform_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38"/>
          <a:stretch/>
        </p:blipFill>
        <p:spPr>
          <a:xfrm>
            <a:off x="3514945" y="898317"/>
            <a:ext cx="4742226" cy="4029282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9" y="1008063"/>
            <a:ext cx="2785942" cy="3170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ITER SITE</a:t>
            </a:r>
          </a:p>
          <a:p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77800" indent="-177800">
              <a:spcAft>
                <a:spcPts val="600"/>
              </a:spcAft>
              <a:buFont typeface="Arial"/>
              <a:buChar char="•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180 hectares of land in St-Paul-lez-Durance, in southern France </a:t>
            </a:r>
          </a:p>
          <a:p>
            <a:pPr marL="177800" indent="-177800">
              <a:spcAft>
                <a:spcPts val="600"/>
              </a:spcAft>
              <a:buFont typeface="Arial"/>
              <a:buChar char="•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Scientific buildings and facilities are constructed on the </a:t>
            </a:r>
            <a:r>
              <a:rPr lang="de-DE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approximate 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size of 60 soccer fields 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4"/>
          <a:srcRect b="22144"/>
          <a:stretch/>
        </p:blipFill>
        <p:spPr>
          <a:xfrm>
            <a:off x="3514945" y="4927599"/>
            <a:ext cx="2637277" cy="1552399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755" y="4927600"/>
            <a:ext cx="2113415" cy="155239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983156" y="1868386"/>
            <a:ext cx="1025179" cy="1025179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>
            <a:off x="6025491" y="2063047"/>
            <a:ext cx="9646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000" b="1">
                <a:solidFill>
                  <a:schemeClr val="tx1">
                    <a:lumMod val="65000"/>
                    <a:lumOff val="35000"/>
                  </a:schemeClr>
                </a:solidFill>
              </a:rPr>
              <a:t>2009</a:t>
            </a:r>
            <a:endParaRPr lang="de-DE" sz="3000"/>
          </a:p>
        </p:txBody>
      </p:sp>
      <p:sp>
        <p:nvSpPr>
          <p:cNvPr id="23" name="Oval 22"/>
          <p:cNvSpPr/>
          <p:nvPr/>
        </p:nvSpPr>
        <p:spPr>
          <a:xfrm>
            <a:off x="3654823" y="5056370"/>
            <a:ext cx="1025179" cy="1025179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3688691" y="5251031"/>
            <a:ext cx="96462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000" b="1">
                <a:solidFill>
                  <a:schemeClr val="tx1">
                    <a:lumMod val="65000"/>
                    <a:lumOff val="35000"/>
                  </a:schemeClr>
                </a:solidFill>
              </a:rPr>
              <a:t>2012</a:t>
            </a:r>
            <a:endParaRPr lang="de-DE" sz="3000"/>
          </a:p>
        </p:txBody>
      </p:sp>
      <p:sp>
        <p:nvSpPr>
          <p:cNvPr id="25" name="Oval 24"/>
          <p:cNvSpPr/>
          <p:nvPr/>
        </p:nvSpPr>
        <p:spPr>
          <a:xfrm>
            <a:off x="7139741" y="4543780"/>
            <a:ext cx="1025179" cy="1025179"/>
          </a:xfrm>
          <a:prstGeom prst="ellipse">
            <a:avLst/>
          </a:prstGeom>
          <a:solidFill>
            <a:schemeClr val="bg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 25"/>
          <p:cNvSpPr/>
          <p:nvPr/>
        </p:nvSpPr>
        <p:spPr>
          <a:xfrm>
            <a:off x="7182076" y="4738441"/>
            <a:ext cx="9669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000" b="1">
                <a:solidFill>
                  <a:schemeClr val="tx1">
                    <a:lumMod val="65000"/>
                    <a:lumOff val="35000"/>
                  </a:schemeClr>
                </a:solidFill>
              </a:rPr>
              <a:t>2015</a:t>
            </a:r>
            <a:endParaRPr lang="de-DE" sz="3000"/>
          </a:p>
        </p:txBody>
      </p:sp>
      <p:grpSp>
        <p:nvGrpSpPr>
          <p:cNvPr id="4" name="Gruppierung 3"/>
          <p:cNvGrpSpPr/>
          <p:nvPr/>
        </p:nvGrpSpPr>
        <p:grpSpPr>
          <a:xfrm>
            <a:off x="3514944" y="1075268"/>
            <a:ext cx="5638000" cy="4729761"/>
            <a:chOff x="3514944" y="1075268"/>
            <a:chExt cx="5638000" cy="4729761"/>
          </a:xfrm>
        </p:grpSpPr>
        <p:cxnSp>
          <p:nvCxnSpPr>
            <p:cNvPr id="10" name="Gerade Verbindung 9"/>
            <p:cNvCxnSpPr/>
            <p:nvPr/>
          </p:nvCxnSpPr>
          <p:spPr>
            <a:xfrm flipH="1">
              <a:off x="4394200" y="2743431"/>
              <a:ext cx="1749555" cy="2312939"/>
            </a:xfrm>
            <a:prstGeom prst="line">
              <a:avLst/>
            </a:prstGeom>
            <a:ln w="5080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 flipH="1">
              <a:off x="4682068" y="5156200"/>
              <a:ext cx="2457673" cy="406400"/>
            </a:xfrm>
            <a:prstGeom prst="line">
              <a:avLst/>
            </a:prstGeom>
            <a:ln w="5080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>
            <a:xfrm flipH="1" flipV="1">
              <a:off x="3514944" y="1075268"/>
              <a:ext cx="2510547" cy="1142999"/>
            </a:xfrm>
            <a:prstGeom prst="line">
              <a:avLst/>
            </a:prstGeom>
            <a:ln w="5080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 flipH="1" flipV="1">
              <a:off x="8125935" y="5292439"/>
              <a:ext cx="1027009" cy="512590"/>
            </a:xfrm>
            <a:prstGeom prst="line">
              <a:avLst/>
            </a:prstGeom>
            <a:ln w="50800">
              <a:solidFill>
                <a:schemeClr val="bg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uppierung 27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29" name="Rechteck 28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32" name="Rechteck 31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47</a:t>
            </a:r>
          </a:p>
        </p:txBody>
      </p:sp>
      <p:sp>
        <p:nvSpPr>
          <p:cNvPr id="33" name="Rechteck 32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© MatthieuCOLIN.com Images: ITER Organization, www.iter.org </a:t>
            </a:r>
          </a:p>
        </p:txBody>
      </p:sp>
    </p:spTree>
    <p:extLst>
      <p:ext uri="{BB962C8B-B14F-4D97-AF65-F5344CB8AC3E}">
        <p14:creationId xmlns:p14="http://schemas.microsoft.com/office/powerpoint/2010/main" val="22493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541459" y="1008063"/>
            <a:ext cx="2785942" cy="50167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ITER – SCIENTIFIC GOALS</a:t>
            </a:r>
          </a:p>
          <a:p>
            <a:pPr>
              <a:spcAft>
                <a:spcPts val="300"/>
              </a:spcAft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144000" indent="-177800">
              <a:spcAft>
                <a:spcPts val="300"/>
              </a:spcAft>
              <a:buFont typeface="Arial"/>
              <a:buChar char="•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demonstrate the feasibility of fusion as an energy source </a:t>
            </a:r>
          </a:p>
          <a:p>
            <a:pPr marL="144000" indent="-177800">
              <a:spcAft>
                <a:spcPts val="300"/>
              </a:spcAft>
              <a:buFont typeface="Arial"/>
              <a:buChar char="•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prove integrated operation of technologies for a fusion power plant </a:t>
            </a:r>
          </a:p>
          <a:p>
            <a:pPr marL="144000" indent="-177800">
              <a:spcAft>
                <a:spcPts val="300"/>
              </a:spcAft>
              <a:buFont typeface="Arial"/>
              <a:buChar char="•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test concepts for a tritium breeding module </a:t>
            </a:r>
          </a:p>
          <a:p>
            <a:pPr marL="144000" indent="-177800">
              <a:spcAft>
                <a:spcPts val="300"/>
              </a:spcAft>
              <a:buFont typeface="Arial"/>
              <a:buChar char="•"/>
            </a:pPr>
            <a:r>
              <a:rPr lang="en-GB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produce 500MW of fusion power, 10 times the input power</a:t>
            </a:r>
            <a:endParaRPr lang="de-DE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uppierung 9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1" name="Rechteck 10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48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ITER US, www.usiter.org</a:t>
            </a:r>
          </a:p>
        </p:txBody>
      </p:sp>
      <p:pic>
        <p:nvPicPr>
          <p:cNvPr id="4" name="Bild 3" descr="2009_04_29 machin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00" t="1" r="-3996" b="-4782"/>
          <a:stretch/>
        </p:blipFill>
        <p:spPr>
          <a:xfrm>
            <a:off x="3514945" y="900000"/>
            <a:ext cx="4737999" cy="455680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3564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5" name="Bild 4" descr="all-modules-reduced-1_Seite_048_Bild_00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 t="3716" b="2836"/>
          <a:stretch/>
        </p:blipFill>
        <p:spPr>
          <a:xfrm>
            <a:off x="0" y="3279242"/>
            <a:ext cx="9167814" cy="3200758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900000"/>
            <a:ext cx="8252944" cy="23792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59298" y="1008063"/>
            <a:ext cx="7233702" cy="16722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BENEFITS OF ITER</a:t>
            </a:r>
          </a:p>
          <a:p>
            <a:endParaRPr lang="de-DE" sz="1400" dirty="0"/>
          </a:p>
          <a:p>
            <a:pPr marL="177800" indent="-177800">
              <a:spcAft>
                <a:spcPts val="400"/>
              </a:spcAft>
              <a:buFont typeface="Arial"/>
              <a:buChar char="•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ITER paves the way to a CO</a:t>
            </a:r>
            <a:r>
              <a:rPr lang="de-DE" sz="20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-free, sustainable energy source </a:t>
            </a:r>
          </a:p>
          <a:p>
            <a:pPr marL="177800" indent="-177800">
              <a:spcAft>
                <a:spcPts val="400"/>
              </a:spcAft>
              <a:buFont typeface="Arial"/>
              <a:buChar char="•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ITER benefits from the cultural and disciplinary diversity of its staff </a:t>
            </a:r>
          </a:p>
          <a:p>
            <a:pPr marL="177800" indent="-177800">
              <a:spcAft>
                <a:spcPts val="400"/>
              </a:spcAft>
              <a:buFont typeface="Arial"/>
              <a:buChar char="•"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ITER helps to establish international collaboration </a:t>
            </a:r>
          </a:p>
        </p:txBody>
      </p:sp>
      <p:grpSp>
        <p:nvGrpSpPr>
          <p:cNvPr id="11" name="Gruppierung 10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2" name="Rechteck 11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0" name="Rechteck 9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49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Image: ITER Organization, www.iter.org</a:t>
            </a:r>
          </a:p>
        </p:txBody>
      </p:sp>
    </p:spTree>
    <p:extLst>
      <p:ext uri="{BB962C8B-B14F-4D97-AF65-F5344CB8AC3E}">
        <p14:creationId xmlns:p14="http://schemas.microsoft.com/office/powerpoint/2010/main" val="810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227" y="2145028"/>
            <a:ext cx="5419431" cy="324771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3457" y="1008063"/>
            <a:ext cx="3061487" cy="35907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CHALLENGES </a:t>
            </a:r>
            <a:b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FOR ITER</a:t>
            </a:r>
          </a:p>
          <a:p>
            <a:pPr marL="177800" indent="-177800">
              <a:buFont typeface="Arial"/>
              <a:buChar char="•"/>
            </a:pPr>
            <a:endParaRPr lang="de-DE" sz="1400"/>
          </a:p>
          <a:p>
            <a:pPr marL="144000" indent="-177800">
              <a:spcBef>
                <a:spcPts val="300"/>
              </a:spcBef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ITER is tackling different safety &amp; industrial standards, employment schemes, measure standards … </a:t>
            </a:r>
          </a:p>
          <a:p>
            <a:pPr marL="144000" indent="-177800">
              <a:spcBef>
                <a:spcPts val="300"/>
              </a:spcBef>
              <a:buFont typeface="Arial"/>
              <a:buChar char="•"/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ITER is challenged by differences in culture and mentality of its staff</a:t>
            </a:r>
          </a:p>
        </p:txBody>
      </p:sp>
      <p:sp>
        <p:nvSpPr>
          <p:cNvPr id="4" name="Rechteck 3"/>
          <p:cNvSpPr/>
          <p:nvPr/>
        </p:nvSpPr>
        <p:spPr>
          <a:xfrm>
            <a:off x="4772245" y="3332411"/>
            <a:ext cx="4539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USA</a:t>
            </a:r>
          </a:p>
        </p:txBody>
      </p:sp>
      <p:sp>
        <p:nvSpPr>
          <p:cNvPr id="6" name="Rechteck 5"/>
          <p:cNvSpPr/>
          <p:nvPr/>
        </p:nvSpPr>
        <p:spPr>
          <a:xfrm>
            <a:off x="5817031" y="2071964"/>
            <a:ext cx="798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European </a:t>
            </a:r>
          </a:p>
          <a:p>
            <a:r>
              <a:rPr lang="de-DE" sz="1200" b="1">
                <a:solidFill>
                  <a:schemeClr val="bg1"/>
                </a:solidFill>
              </a:rPr>
              <a:t>Union</a:t>
            </a:r>
          </a:p>
        </p:txBody>
      </p:sp>
      <p:sp>
        <p:nvSpPr>
          <p:cNvPr id="17" name="Rechteck 16"/>
          <p:cNvSpPr/>
          <p:nvPr/>
        </p:nvSpPr>
        <p:spPr>
          <a:xfrm>
            <a:off x="7507991" y="2071964"/>
            <a:ext cx="8788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Russion</a:t>
            </a:r>
          </a:p>
          <a:p>
            <a:r>
              <a:rPr lang="de-DE" sz="1200" b="1">
                <a:solidFill>
                  <a:schemeClr val="bg1"/>
                </a:solidFill>
              </a:rPr>
              <a:t>Federation</a:t>
            </a:r>
          </a:p>
        </p:txBody>
      </p:sp>
      <p:sp>
        <p:nvSpPr>
          <p:cNvPr id="18" name="Rechteck 17"/>
          <p:cNvSpPr/>
          <p:nvPr/>
        </p:nvSpPr>
        <p:spPr>
          <a:xfrm>
            <a:off x="7507991" y="3383211"/>
            <a:ext cx="5450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19" name="Rechteck 18"/>
          <p:cNvSpPr/>
          <p:nvPr/>
        </p:nvSpPr>
        <p:spPr>
          <a:xfrm>
            <a:off x="7965595" y="3062536"/>
            <a:ext cx="559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South</a:t>
            </a:r>
          </a:p>
          <a:p>
            <a:r>
              <a:rPr lang="de-DE" sz="1200" b="1">
                <a:solidFill>
                  <a:schemeClr val="bg1"/>
                </a:solidFill>
              </a:rPr>
              <a:t>Korea</a:t>
            </a:r>
          </a:p>
        </p:txBody>
      </p:sp>
      <p:sp>
        <p:nvSpPr>
          <p:cNvPr id="20" name="Rechteck 19"/>
          <p:cNvSpPr/>
          <p:nvPr/>
        </p:nvSpPr>
        <p:spPr>
          <a:xfrm>
            <a:off x="8527344" y="3728721"/>
            <a:ext cx="5527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Japan</a:t>
            </a:r>
          </a:p>
        </p:txBody>
      </p:sp>
      <p:sp>
        <p:nvSpPr>
          <p:cNvPr id="21" name="Rechteck 20"/>
          <p:cNvSpPr/>
          <p:nvPr/>
        </p:nvSpPr>
        <p:spPr>
          <a:xfrm>
            <a:off x="7275897" y="4061394"/>
            <a:ext cx="5046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b="1">
                <a:solidFill>
                  <a:schemeClr val="bg1"/>
                </a:solidFill>
              </a:rPr>
              <a:t>India</a:t>
            </a:r>
          </a:p>
        </p:txBody>
      </p:sp>
      <p:grpSp>
        <p:nvGrpSpPr>
          <p:cNvPr id="22" name="Gruppierung 21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23" name="Rechteck 22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25" name="Rechteck 24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50</a:t>
            </a:r>
          </a:p>
        </p:txBody>
      </p:sp>
      <p:sp>
        <p:nvSpPr>
          <p:cNvPr id="26" name="Rechteck 25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EUROfusion, CC BY 4.0, www.euro-fusion.org</a:t>
            </a:r>
          </a:p>
        </p:txBody>
      </p:sp>
    </p:spTree>
    <p:extLst>
      <p:ext uri="{BB962C8B-B14F-4D97-AF65-F5344CB8AC3E}">
        <p14:creationId xmlns:p14="http://schemas.microsoft.com/office/powerpoint/2010/main" val="83088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0" y="900000"/>
            <a:ext cx="9144000" cy="5580000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704111" y="8944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360000" y="900000"/>
            <a:ext cx="3154945" cy="55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   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53458" y="1008063"/>
            <a:ext cx="2785942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>
                <a:solidFill>
                  <a:schemeClr val="tx1">
                    <a:lumMod val="65000"/>
                    <a:lumOff val="35000"/>
                  </a:schemeClr>
                </a:solidFill>
              </a:rPr>
              <a:t>ORGANIZATION</a:t>
            </a:r>
          </a:p>
          <a:p>
            <a:pPr marL="177800" indent="-177800">
              <a:buFont typeface="Arial"/>
              <a:buChar char="•"/>
            </a:pPr>
            <a:endParaRPr lang="de-DE" sz="1400"/>
          </a:p>
          <a:p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</a:rPr>
              <a:t>ITER parties provide 90% of components.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7" y="1194200"/>
            <a:ext cx="7264398" cy="513339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53458" y="5874435"/>
            <a:ext cx="2785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</a:rPr>
              <a:t>Relative contribution to the estimated </a:t>
            </a:r>
            <a:br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1000">
                <a:solidFill>
                  <a:schemeClr val="tx1">
                    <a:lumMod val="65000"/>
                    <a:lumOff val="35000"/>
                  </a:schemeClr>
                </a:solidFill>
              </a:rPr>
              <a:t>$20-Billion construction costs.</a:t>
            </a:r>
          </a:p>
        </p:txBody>
      </p:sp>
      <p:grpSp>
        <p:nvGrpSpPr>
          <p:cNvPr id="11" name="Gruppierung 10"/>
          <p:cNvGrpSpPr/>
          <p:nvPr/>
        </p:nvGrpSpPr>
        <p:grpSpPr>
          <a:xfrm>
            <a:off x="8252944" y="0"/>
            <a:ext cx="900000" cy="899999"/>
            <a:chOff x="8252944" y="0"/>
            <a:chExt cx="900000" cy="899999"/>
          </a:xfrm>
          <a:solidFill>
            <a:srgbClr val="253F61"/>
          </a:solidFill>
        </p:grpSpPr>
        <p:sp>
          <p:nvSpPr>
            <p:cNvPr id="12" name="Rechteck 11"/>
            <p:cNvSpPr/>
            <p:nvPr/>
          </p:nvSpPr>
          <p:spPr>
            <a:xfrm>
              <a:off x="8252944" y="0"/>
              <a:ext cx="900000" cy="89999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 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252944" y="169668"/>
              <a:ext cx="891056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>
                  <a:solidFill>
                    <a:schemeClr val="bg1"/>
                  </a:solidFill>
                </a:rPr>
                <a:t>m6</a:t>
              </a:r>
            </a:p>
          </p:txBody>
        </p:sp>
      </p:grpSp>
      <p:sp>
        <p:nvSpPr>
          <p:cNvPr id="13" name="Rechteck 12"/>
          <p:cNvSpPr/>
          <p:nvPr/>
        </p:nvSpPr>
        <p:spPr>
          <a:xfrm>
            <a:off x="8737904" y="6095335"/>
            <a:ext cx="418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/>
              <a:t>51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59000" y="6494502"/>
            <a:ext cx="699755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900">
                <a:solidFill>
                  <a:srgbClr val="595959"/>
                </a:solidFill>
              </a:rPr>
              <a:t>Graphic: EUROfusion, Reinald Fenke, CC BY 4.0, www.euro-fusion.org, data: ITER</a:t>
            </a:r>
          </a:p>
        </p:txBody>
      </p:sp>
    </p:spTree>
    <p:extLst>
      <p:ext uri="{BB962C8B-B14F-4D97-AF65-F5344CB8AC3E}">
        <p14:creationId xmlns:p14="http://schemas.microsoft.com/office/powerpoint/2010/main" val="26632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506</Words>
  <Application>Microsoft Office PowerPoint</Application>
  <PresentationFormat>On-screen Show (4:3)</PresentationFormat>
  <Paragraphs>206</Paragraphs>
  <Slides>14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Kidambi Misha</dc:creator>
  <cp:lastModifiedBy>Kidambi Misha</cp:lastModifiedBy>
  <cp:revision>1</cp:revision>
  <dcterms:created xsi:type="dcterms:W3CDTF">2006-08-16T00:00:00Z</dcterms:created>
  <dcterms:modified xsi:type="dcterms:W3CDTF">2017-01-25T09:46:58Z</dcterms:modified>
</cp:coreProperties>
</file>