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F772E-70B1-461C-A1B8-672FC7BE24CF}" type="datetimeFigureOut">
              <a:rPr lang="en-GB" smtClean="0"/>
              <a:t>25.01.17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0847E-D04E-4221-A6C2-0E1EA6D93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09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m7</a:t>
              </a:r>
            </a:p>
          </p:txBody>
        </p:sp>
      </p:grpSp>
      <p:grpSp>
        <p:nvGrpSpPr>
          <p:cNvPr id="48" name="Group 1"/>
          <p:cNvGrpSpPr>
            <a:grpSpLocks/>
          </p:cNvGrpSpPr>
          <p:nvPr/>
        </p:nvGrpSpPr>
        <p:grpSpPr bwMode="auto">
          <a:xfrm rot="18911628">
            <a:off x="2605088" y="1625600"/>
            <a:ext cx="3933825" cy="3933825"/>
            <a:chOff x="1547" y="757"/>
            <a:chExt cx="3337" cy="3337"/>
          </a:xfrm>
        </p:grpSpPr>
        <p:sp>
          <p:nvSpPr>
            <p:cNvPr id="49" name="Freeform 2"/>
            <p:cNvSpPr>
              <a:spLocks noChangeArrowheads="1"/>
            </p:cNvSpPr>
            <p:nvPr/>
          </p:nvSpPr>
          <p:spPr bwMode="auto">
            <a:xfrm>
              <a:off x="1547" y="757"/>
              <a:ext cx="3337" cy="3337"/>
            </a:xfrm>
            <a:custGeom>
              <a:avLst/>
              <a:gdLst>
                <a:gd name="T0" fmla="*/ 86 w 14719"/>
                <a:gd name="T1" fmla="*/ 6453 h 14719"/>
                <a:gd name="T2" fmla="*/ 468 w 14719"/>
                <a:gd name="T3" fmla="*/ 9922 h 14719"/>
                <a:gd name="T4" fmla="*/ 10236 w 14719"/>
                <a:gd name="T5" fmla="*/ 14138 h 14719"/>
                <a:gd name="T6" fmla="*/ 13833 w 14719"/>
                <a:gd name="T7" fmla="*/ 3864 h 14719"/>
                <a:gd name="T8" fmla="*/ 6365 w 14719"/>
                <a:gd name="T9" fmla="*/ 14089 h 14719"/>
                <a:gd name="T10" fmla="*/ 5170 w 14719"/>
                <a:gd name="T11" fmla="*/ 10704 h 14719"/>
                <a:gd name="T12" fmla="*/ 8664 w 14719"/>
                <a:gd name="T13" fmla="*/ 9853 h 14719"/>
                <a:gd name="T14" fmla="*/ 9174 w 14719"/>
                <a:gd name="T15" fmla="*/ 13393 h 14719"/>
                <a:gd name="T16" fmla="*/ 13843 w 14719"/>
                <a:gd name="T17" fmla="*/ 4938 h 14719"/>
                <a:gd name="T18" fmla="*/ 13306 w 14719"/>
                <a:gd name="T19" fmla="*/ 3940 h 14719"/>
                <a:gd name="T20" fmla="*/ 9684 w 14719"/>
                <a:gd name="T21" fmla="*/ 6973 h 14719"/>
                <a:gd name="T22" fmla="*/ 9759 w 14719"/>
                <a:gd name="T23" fmla="*/ 5378 h 14719"/>
                <a:gd name="T24" fmla="*/ 11321 w 14719"/>
                <a:gd name="T25" fmla="*/ 5611 h 14719"/>
                <a:gd name="T26" fmla="*/ 10947 w 14719"/>
                <a:gd name="T27" fmla="*/ 7155 h 14719"/>
                <a:gd name="T28" fmla="*/ 6840 w 14719"/>
                <a:gd name="T29" fmla="*/ 6933 h 14719"/>
                <a:gd name="T30" fmla="*/ 9093 w 14719"/>
                <a:gd name="T31" fmla="*/ 6907 h 14719"/>
                <a:gd name="T32" fmla="*/ 8000 w 14719"/>
                <a:gd name="T33" fmla="*/ 8843 h 14719"/>
                <a:gd name="T34" fmla="*/ 12829 w 14719"/>
                <a:gd name="T35" fmla="*/ 3429 h 14719"/>
                <a:gd name="T36" fmla="*/ 11309 w 14719"/>
                <a:gd name="T37" fmla="*/ 2626 h 14719"/>
                <a:gd name="T38" fmla="*/ 9857 w 14719"/>
                <a:gd name="T39" fmla="*/ 2560 h 14719"/>
                <a:gd name="T40" fmla="*/ 8371 w 14719"/>
                <a:gd name="T41" fmla="*/ 3125 h 14719"/>
                <a:gd name="T42" fmla="*/ 7191 w 14719"/>
                <a:gd name="T43" fmla="*/ 4400 h 14719"/>
                <a:gd name="T44" fmla="*/ 6763 w 14719"/>
                <a:gd name="T45" fmla="*/ 5790 h 14719"/>
                <a:gd name="T46" fmla="*/ 2632 w 14719"/>
                <a:gd name="T47" fmla="*/ 8090 h 14719"/>
                <a:gd name="T48" fmla="*/ 2843 w 14719"/>
                <a:gd name="T49" fmla="*/ 6606 h 14719"/>
                <a:gd name="T50" fmla="*/ 4312 w 14719"/>
                <a:gd name="T51" fmla="*/ 6956 h 14719"/>
                <a:gd name="T52" fmla="*/ 3805 w 14719"/>
                <a:gd name="T53" fmla="*/ 8386 h 14719"/>
                <a:gd name="T54" fmla="*/ 6333 w 14719"/>
                <a:gd name="T55" fmla="*/ 6734 h 14719"/>
                <a:gd name="T56" fmla="*/ 4565 w 14719"/>
                <a:gd name="T57" fmla="*/ 8305 h 14719"/>
                <a:gd name="T58" fmla="*/ 6404 w 14719"/>
                <a:gd name="T59" fmla="*/ 7679 h 14719"/>
                <a:gd name="T60" fmla="*/ 6021 w 14719"/>
                <a:gd name="T61" fmla="*/ 5978 h 14719"/>
                <a:gd name="T62" fmla="*/ 5168 w 14719"/>
                <a:gd name="T63" fmla="*/ 5019 h 14719"/>
                <a:gd name="T64" fmla="*/ 3883 w 14719"/>
                <a:gd name="T65" fmla="*/ 4494 h 14719"/>
                <a:gd name="T66" fmla="*/ 2821 w 14719"/>
                <a:gd name="T67" fmla="*/ 4512 h 14719"/>
                <a:gd name="T68" fmla="*/ 2188 w 14719"/>
                <a:gd name="T69" fmla="*/ 4719 h 14719"/>
                <a:gd name="T70" fmla="*/ 1140 w 14719"/>
                <a:gd name="T71" fmla="*/ 5491 h 14719"/>
                <a:gd name="T72" fmla="*/ 533 w 14719"/>
                <a:gd name="T73" fmla="*/ 6689 h 14719"/>
                <a:gd name="T74" fmla="*/ 438 w 14719"/>
                <a:gd name="T75" fmla="*/ 7843 h 14719"/>
                <a:gd name="T76" fmla="*/ 2751 w 14719"/>
                <a:gd name="T77" fmla="*/ 8718 h 14719"/>
                <a:gd name="T78" fmla="*/ 3220 w 14719"/>
                <a:gd name="T79" fmla="*/ 8869 h 14719"/>
                <a:gd name="T80" fmla="*/ 3663 w 14719"/>
                <a:gd name="T81" fmla="*/ 8863 h 14719"/>
                <a:gd name="T82" fmla="*/ 4190 w 14719"/>
                <a:gd name="T83" fmla="*/ 8648 h 14719"/>
                <a:gd name="T84" fmla="*/ 6937 w 14719"/>
                <a:gd name="T85" fmla="*/ 9048 h 14719"/>
                <a:gd name="T86" fmla="*/ 7244 w 14719"/>
                <a:gd name="T87" fmla="*/ 8666 h 14719"/>
                <a:gd name="T88" fmla="*/ 9464 w 14719"/>
                <a:gd name="T89" fmla="*/ 9614 h 14719"/>
                <a:gd name="T90" fmla="*/ 10562 w 14719"/>
                <a:gd name="T91" fmla="*/ 9718 h 14719"/>
                <a:gd name="T92" fmla="*/ 12158 w 14719"/>
                <a:gd name="T93" fmla="*/ 9282 h 14719"/>
                <a:gd name="T94" fmla="*/ 11908 w 14719"/>
                <a:gd name="T95" fmla="*/ 6549 h 14719"/>
                <a:gd name="T96" fmla="*/ 7748 w 14719"/>
                <a:gd name="T97" fmla="*/ 448 h 14719"/>
                <a:gd name="T98" fmla="*/ 11975 w 14719"/>
                <a:gd name="T99" fmla="*/ 2424 h 14719"/>
                <a:gd name="T100" fmla="*/ 6961 w 14719"/>
                <a:gd name="T101" fmla="*/ 3978 h 14719"/>
                <a:gd name="T102" fmla="*/ 4310 w 14719"/>
                <a:gd name="T103" fmla="*/ 4155 h 14719"/>
                <a:gd name="T104" fmla="*/ 1105 w 14719"/>
                <a:gd name="T105" fmla="*/ 4933 h 14719"/>
                <a:gd name="T106" fmla="*/ 6228 w 14719"/>
                <a:gd name="T107" fmla="*/ 532 h 14719"/>
                <a:gd name="T108" fmla="*/ 2838 w 14719"/>
                <a:gd name="T109" fmla="*/ 10826 h 14719"/>
                <a:gd name="T110" fmla="*/ 4491 w 14719"/>
                <a:gd name="T111" fmla="*/ 11516 h 14719"/>
                <a:gd name="T112" fmla="*/ 5412 w 14719"/>
                <a:gd name="T113" fmla="*/ 13960 h 14719"/>
                <a:gd name="T114" fmla="*/ 813 w 14719"/>
                <a:gd name="T115" fmla="*/ 9656 h 14719"/>
                <a:gd name="T116" fmla="*/ 10151 w 14719"/>
                <a:gd name="T117" fmla="*/ 12018 h 14719"/>
                <a:gd name="T118" fmla="*/ 11724 w 14719"/>
                <a:gd name="T119" fmla="*/ 9940 h 14719"/>
                <a:gd name="T120" fmla="*/ 13913 w 14719"/>
                <a:gd name="T121" fmla="*/ 9690 h 14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719" h="14719">
                  <a:moveTo>
                    <a:pt x="7375" y="0"/>
                  </a:moveTo>
                  <a:lnTo>
                    <a:pt x="7375" y="0"/>
                  </a:lnTo>
                  <a:lnTo>
                    <a:pt x="6635" y="37"/>
                  </a:lnTo>
                  <a:lnTo>
                    <a:pt x="5915" y="146"/>
                  </a:lnTo>
                  <a:lnTo>
                    <a:pt x="5221" y="323"/>
                  </a:lnTo>
                  <a:lnTo>
                    <a:pt x="4554" y="565"/>
                  </a:lnTo>
                  <a:lnTo>
                    <a:pt x="3919" y="868"/>
                  </a:lnTo>
                  <a:lnTo>
                    <a:pt x="3319" y="1228"/>
                  </a:lnTo>
                  <a:lnTo>
                    <a:pt x="2758" y="1642"/>
                  </a:lnTo>
                  <a:lnTo>
                    <a:pt x="2239" y="2105"/>
                  </a:lnTo>
                  <a:lnTo>
                    <a:pt x="1766" y="2616"/>
                  </a:lnTo>
                  <a:lnTo>
                    <a:pt x="1342" y="3169"/>
                  </a:lnTo>
                  <a:lnTo>
                    <a:pt x="971" y="3762"/>
                  </a:lnTo>
                  <a:lnTo>
                    <a:pt x="657" y="4390"/>
                  </a:lnTo>
                  <a:lnTo>
                    <a:pt x="402" y="5050"/>
                  </a:lnTo>
                  <a:lnTo>
                    <a:pt x="210" y="5739"/>
                  </a:lnTo>
                  <a:lnTo>
                    <a:pt x="86" y="6453"/>
                  </a:lnTo>
                  <a:lnTo>
                    <a:pt x="32" y="7188"/>
                  </a:lnTo>
                  <a:lnTo>
                    <a:pt x="21" y="7221"/>
                  </a:lnTo>
                  <a:lnTo>
                    <a:pt x="13" y="7253"/>
                  </a:lnTo>
                  <a:lnTo>
                    <a:pt x="8" y="7283"/>
                  </a:lnTo>
                  <a:lnTo>
                    <a:pt x="4" y="7313"/>
                  </a:lnTo>
                  <a:lnTo>
                    <a:pt x="2" y="7342"/>
                  </a:lnTo>
                  <a:lnTo>
                    <a:pt x="1" y="7372"/>
                  </a:lnTo>
                  <a:lnTo>
                    <a:pt x="0" y="7437"/>
                  </a:lnTo>
                  <a:lnTo>
                    <a:pt x="1" y="7550"/>
                  </a:lnTo>
                  <a:lnTo>
                    <a:pt x="4" y="7656"/>
                  </a:lnTo>
                  <a:lnTo>
                    <a:pt x="8" y="7709"/>
                  </a:lnTo>
                  <a:lnTo>
                    <a:pt x="13" y="7762"/>
                  </a:lnTo>
                  <a:lnTo>
                    <a:pt x="21" y="7817"/>
                  </a:lnTo>
                  <a:lnTo>
                    <a:pt x="32" y="7874"/>
                  </a:lnTo>
                  <a:lnTo>
                    <a:pt x="113" y="8580"/>
                  </a:lnTo>
                  <a:lnTo>
                    <a:pt x="259" y="9263"/>
                  </a:lnTo>
                  <a:lnTo>
                    <a:pt x="468" y="9922"/>
                  </a:lnTo>
                  <a:lnTo>
                    <a:pt x="735" y="10552"/>
                  </a:lnTo>
                  <a:lnTo>
                    <a:pt x="1059" y="11151"/>
                  </a:lnTo>
                  <a:lnTo>
                    <a:pt x="1435" y="11715"/>
                  </a:lnTo>
                  <a:lnTo>
                    <a:pt x="1861" y="12241"/>
                  </a:lnTo>
                  <a:lnTo>
                    <a:pt x="2332" y="12726"/>
                  </a:lnTo>
                  <a:lnTo>
                    <a:pt x="2847" y="13166"/>
                  </a:lnTo>
                  <a:lnTo>
                    <a:pt x="3401" y="13558"/>
                  </a:lnTo>
                  <a:lnTo>
                    <a:pt x="3992" y="13899"/>
                  </a:lnTo>
                  <a:lnTo>
                    <a:pt x="4615" y="14185"/>
                  </a:lnTo>
                  <a:lnTo>
                    <a:pt x="5269" y="14413"/>
                  </a:lnTo>
                  <a:lnTo>
                    <a:pt x="5949" y="14580"/>
                  </a:lnTo>
                  <a:lnTo>
                    <a:pt x="6652" y="14683"/>
                  </a:lnTo>
                  <a:lnTo>
                    <a:pt x="7375" y="14718"/>
                  </a:lnTo>
                  <a:lnTo>
                    <a:pt x="8127" y="14680"/>
                  </a:lnTo>
                  <a:lnTo>
                    <a:pt x="8857" y="14568"/>
                  </a:lnTo>
                  <a:lnTo>
                    <a:pt x="9561" y="14386"/>
                  </a:lnTo>
                  <a:lnTo>
                    <a:pt x="10236" y="14138"/>
                  </a:lnTo>
                  <a:lnTo>
                    <a:pt x="10878" y="13827"/>
                  </a:lnTo>
                  <a:lnTo>
                    <a:pt x="11484" y="13458"/>
                  </a:lnTo>
                  <a:lnTo>
                    <a:pt x="12049" y="13033"/>
                  </a:lnTo>
                  <a:lnTo>
                    <a:pt x="12570" y="12558"/>
                  </a:lnTo>
                  <a:lnTo>
                    <a:pt x="13043" y="12036"/>
                  </a:lnTo>
                  <a:lnTo>
                    <a:pt x="13466" y="11470"/>
                  </a:lnTo>
                  <a:lnTo>
                    <a:pt x="13833" y="10864"/>
                  </a:lnTo>
                  <a:lnTo>
                    <a:pt x="14142" y="10223"/>
                  </a:lnTo>
                  <a:lnTo>
                    <a:pt x="14388" y="9549"/>
                  </a:lnTo>
                  <a:lnTo>
                    <a:pt x="14569" y="8848"/>
                  </a:lnTo>
                  <a:lnTo>
                    <a:pt x="14680" y="8121"/>
                  </a:lnTo>
                  <a:lnTo>
                    <a:pt x="14718" y="7374"/>
                  </a:lnTo>
                  <a:lnTo>
                    <a:pt x="14680" y="6622"/>
                  </a:lnTo>
                  <a:lnTo>
                    <a:pt x="14569" y="5891"/>
                  </a:lnTo>
                  <a:lnTo>
                    <a:pt x="14388" y="5186"/>
                  </a:lnTo>
                  <a:lnTo>
                    <a:pt x="14142" y="4509"/>
                  </a:lnTo>
                  <a:lnTo>
                    <a:pt x="13833" y="3864"/>
                  </a:lnTo>
                  <a:lnTo>
                    <a:pt x="13466" y="3256"/>
                  </a:lnTo>
                  <a:lnTo>
                    <a:pt x="13043" y="2688"/>
                  </a:lnTo>
                  <a:lnTo>
                    <a:pt x="12570" y="2164"/>
                  </a:lnTo>
                  <a:lnTo>
                    <a:pt x="12049" y="1688"/>
                  </a:lnTo>
                  <a:lnTo>
                    <a:pt x="11484" y="1262"/>
                  </a:lnTo>
                  <a:lnTo>
                    <a:pt x="10878" y="892"/>
                  </a:lnTo>
                  <a:lnTo>
                    <a:pt x="10236" y="581"/>
                  </a:lnTo>
                  <a:lnTo>
                    <a:pt x="9561" y="332"/>
                  </a:lnTo>
                  <a:lnTo>
                    <a:pt x="8857" y="150"/>
                  </a:lnTo>
                  <a:lnTo>
                    <a:pt x="8127" y="38"/>
                  </a:lnTo>
                  <a:lnTo>
                    <a:pt x="7375" y="0"/>
                  </a:lnTo>
                  <a:close/>
                  <a:moveTo>
                    <a:pt x="7313" y="14281"/>
                  </a:moveTo>
                  <a:lnTo>
                    <a:pt x="7313" y="14281"/>
                  </a:lnTo>
                  <a:lnTo>
                    <a:pt x="7064" y="14268"/>
                  </a:lnTo>
                  <a:lnTo>
                    <a:pt x="6822" y="14231"/>
                  </a:lnTo>
                  <a:lnTo>
                    <a:pt x="6589" y="14171"/>
                  </a:lnTo>
                  <a:lnTo>
                    <a:pt x="6365" y="14089"/>
                  </a:lnTo>
                  <a:lnTo>
                    <a:pt x="6152" y="13986"/>
                  </a:lnTo>
                  <a:lnTo>
                    <a:pt x="5951" y="13864"/>
                  </a:lnTo>
                  <a:lnTo>
                    <a:pt x="5763" y="13724"/>
                  </a:lnTo>
                  <a:lnTo>
                    <a:pt x="5590" y="13566"/>
                  </a:lnTo>
                  <a:lnTo>
                    <a:pt x="5433" y="13393"/>
                  </a:lnTo>
                  <a:lnTo>
                    <a:pt x="5292" y="13205"/>
                  </a:lnTo>
                  <a:lnTo>
                    <a:pt x="5170" y="13004"/>
                  </a:lnTo>
                  <a:lnTo>
                    <a:pt x="5067" y="12791"/>
                  </a:lnTo>
                  <a:lnTo>
                    <a:pt x="4985" y="12567"/>
                  </a:lnTo>
                  <a:lnTo>
                    <a:pt x="4925" y="12334"/>
                  </a:lnTo>
                  <a:lnTo>
                    <a:pt x="4888" y="12092"/>
                  </a:lnTo>
                  <a:lnTo>
                    <a:pt x="4876" y="11843"/>
                  </a:lnTo>
                  <a:lnTo>
                    <a:pt x="4888" y="11600"/>
                  </a:lnTo>
                  <a:lnTo>
                    <a:pt x="4925" y="11363"/>
                  </a:lnTo>
                  <a:lnTo>
                    <a:pt x="4985" y="11134"/>
                  </a:lnTo>
                  <a:lnTo>
                    <a:pt x="5067" y="10914"/>
                  </a:lnTo>
                  <a:lnTo>
                    <a:pt x="5170" y="10704"/>
                  </a:lnTo>
                  <a:lnTo>
                    <a:pt x="5292" y="10505"/>
                  </a:lnTo>
                  <a:lnTo>
                    <a:pt x="5433" y="10320"/>
                  </a:lnTo>
                  <a:lnTo>
                    <a:pt x="5590" y="10148"/>
                  </a:lnTo>
                  <a:lnTo>
                    <a:pt x="5763" y="9992"/>
                  </a:lnTo>
                  <a:lnTo>
                    <a:pt x="5951" y="9853"/>
                  </a:lnTo>
                  <a:lnTo>
                    <a:pt x="6152" y="9731"/>
                  </a:lnTo>
                  <a:lnTo>
                    <a:pt x="6365" y="9629"/>
                  </a:lnTo>
                  <a:lnTo>
                    <a:pt x="6589" y="9547"/>
                  </a:lnTo>
                  <a:lnTo>
                    <a:pt x="6822" y="9487"/>
                  </a:lnTo>
                  <a:lnTo>
                    <a:pt x="7064" y="9450"/>
                  </a:lnTo>
                  <a:lnTo>
                    <a:pt x="7313" y="9437"/>
                  </a:lnTo>
                  <a:lnTo>
                    <a:pt x="7561" y="9450"/>
                  </a:lnTo>
                  <a:lnTo>
                    <a:pt x="7802" y="9487"/>
                  </a:lnTo>
                  <a:lnTo>
                    <a:pt x="8034" y="9547"/>
                  </a:lnTo>
                  <a:lnTo>
                    <a:pt x="8255" y="9629"/>
                  </a:lnTo>
                  <a:lnTo>
                    <a:pt x="8466" y="9731"/>
                  </a:lnTo>
                  <a:lnTo>
                    <a:pt x="8664" y="9853"/>
                  </a:lnTo>
                  <a:lnTo>
                    <a:pt x="8849" y="9992"/>
                  </a:lnTo>
                  <a:lnTo>
                    <a:pt x="9019" y="10148"/>
                  </a:lnTo>
                  <a:lnTo>
                    <a:pt x="9174" y="10320"/>
                  </a:lnTo>
                  <a:lnTo>
                    <a:pt x="9311" y="10505"/>
                  </a:lnTo>
                  <a:lnTo>
                    <a:pt x="9431" y="10704"/>
                  </a:lnTo>
                  <a:lnTo>
                    <a:pt x="9531" y="10914"/>
                  </a:lnTo>
                  <a:lnTo>
                    <a:pt x="9611" y="11134"/>
                  </a:lnTo>
                  <a:lnTo>
                    <a:pt x="9670" y="11363"/>
                  </a:lnTo>
                  <a:lnTo>
                    <a:pt x="9706" y="11600"/>
                  </a:lnTo>
                  <a:lnTo>
                    <a:pt x="9718" y="11843"/>
                  </a:lnTo>
                  <a:lnTo>
                    <a:pt x="9706" y="12092"/>
                  </a:lnTo>
                  <a:lnTo>
                    <a:pt x="9670" y="12334"/>
                  </a:lnTo>
                  <a:lnTo>
                    <a:pt x="9611" y="12567"/>
                  </a:lnTo>
                  <a:lnTo>
                    <a:pt x="9531" y="12791"/>
                  </a:lnTo>
                  <a:lnTo>
                    <a:pt x="9431" y="13004"/>
                  </a:lnTo>
                  <a:lnTo>
                    <a:pt x="9311" y="13205"/>
                  </a:lnTo>
                  <a:lnTo>
                    <a:pt x="9174" y="13393"/>
                  </a:lnTo>
                  <a:lnTo>
                    <a:pt x="9019" y="13566"/>
                  </a:lnTo>
                  <a:lnTo>
                    <a:pt x="8849" y="13724"/>
                  </a:lnTo>
                  <a:lnTo>
                    <a:pt x="8664" y="13864"/>
                  </a:lnTo>
                  <a:lnTo>
                    <a:pt x="8466" y="13986"/>
                  </a:lnTo>
                  <a:lnTo>
                    <a:pt x="8255" y="14089"/>
                  </a:lnTo>
                  <a:lnTo>
                    <a:pt x="8034" y="14171"/>
                  </a:lnTo>
                  <a:lnTo>
                    <a:pt x="7802" y="14231"/>
                  </a:lnTo>
                  <a:lnTo>
                    <a:pt x="7561" y="14268"/>
                  </a:lnTo>
                  <a:lnTo>
                    <a:pt x="7313" y="14281"/>
                  </a:lnTo>
                  <a:close/>
                  <a:moveTo>
                    <a:pt x="11937" y="6094"/>
                  </a:moveTo>
                  <a:lnTo>
                    <a:pt x="11937" y="6094"/>
                  </a:lnTo>
                  <a:lnTo>
                    <a:pt x="11936" y="6048"/>
                  </a:lnTo>
                  <a:lnTo>
                    <a:pt x="11932" y="6005"/>
                  </a:lnTo>
                  <a:lnTo>
                    <a:pt x="11926" y="5963"/>
                  </a:lnTo>
                  <a:lnTo>
                    <a:pt x="11918" y="5922"/>
                  </a:lnTo>
                  <a:lnTo>
                    <a:pt x="11875" y="5750"/>
                  </a:lnTo>
                  <a:lnTo>
                    <a:pt x="13843" y="4938"/>
                  </a:lnTo>
                  <a:lnTo>
                    <a:pt x="13930" y="5219"/>
                  </a:lnTo>
                  <a:lnTo>
                    <a:pt x="13967" y="5361"/>
                  </a:lnTo>
                  <a:lnTo>
                    <a:pt x="13999" y="5504"/>
                  </a:lnTo>
                  <a:lnTo>
                    <a:pt x="14026" y="5648"/>
                  </a:lnTo>
                  <a:lnTo>
                    <a:pt x="14045" y="5794"/>
                  </a:lnTo>
                  <a:lnTo>
                    <a:pt x="14058" y="5943"/>
                  </a:lnTo>
                  <a:lnTo>
                    <a:pt x="14062" y="6094"/>
                  </a:lnTo>
                  <a:lnTo>
                    <a:pt x="11937" y="6094"/>
                  </a:lnTo>
                  <a:close/>
                  <a:moveTo>
                    <a:pt x="11781" y="5500"/>
                  </a:moveTo>
                  <a:lnTo>
                    <a:pt x="11781" y="5500"/>
                  </a:lnTo>
                  <a:lnTo>
                    <a:pt x="11687" y="5363"/>
                  </a:lnTo>
                  <a:lnTo>
                    <a:pt x="11640" y="5302"/>
                  </a:lnTo>
                  <a:lnTo>
                    <a:pt x="11617" y="5275"/>
                  </a:lnTo>
                  <a:lnTo>
                    <a:pt x="11593" y="5250"/>
                  </a:lnTo>
                  <a:lnTo>
                    <a:pt x="13125" y="3719"/>
                  </a:lnTo>
                  <a:lnTo>
                    <a:pt x="13217" y="3827"/>
                  </a:lnTo>
                  <a:lnTo>
                    <a:pt x="13306" y="3940"/>
                  </a:lnTo>
                  <a:lnTo>
                    <a:pt x="13391" y="4058"/>
                  </a:lnTo>
                  <a:lnTo>
                    <a:pt x="13472" y="4180"/>
                  </a:lnTo>
                  <a:lnTo>
                    <a:pt x="13549" y="4304"/>
                  </a:lnTo>
                  <a:lnTo>
                    <a:pt x="13621" y="4431"/>
                  </a:lnTo>
                  <a:lnTo>
                    <a:pt x="13688" y="4559"/>
                  </a:lnTo>
                  <a:lnTo>
                    <a:pt x="13750" y="4688"/>
                  </a:lnTo>
                  <a:lnTo>
                    <a:pt x="11781" y="5500"/>
                  </a:lnTo>
                  <a:close/>
                  <a:moveTo>
                    <a:pt x="10437" y="7282"/>
                  </a:moveTo>
                  <a:lnTo>
                    <a:pt x="10437" y="7282"/>
                  </a:lnTo>
                  <a:lnTo>
                    <a:pt x="10327" y="7276"/>
                  </a:lnTo>
                  <a:lnTo>
                    <a:pt x="10221" y="7260"/>
                  </a:lnTo>
                  <a:lnTo>
                    <a:pt x="10119" y="7234"/>
                  </a:lnTo>
                  <a:lnTo>
                    <a:pt x="10021" y="7199"/>
                  </a:lnTo>
                  <a:lnTo>
                    <a:pt x="9928" y="7155"/>
                  </a:lnTo>
                  <a:lnTo>
                    <a:pt x="9840" y="7102"/>
                  </a:lnTo>
                  <a:lnTo>
                    <a:pt x="9759" y="7041"/>
                  </a:lnTo>
                  <a:lnTo>
                    <a:pt x="9684" y="6973"/>
                  </a:lnTo>
                  <a:lnTo>
                    <a:pt x="9615" y="6898"/>
                  </a:lnTo>
                  <a:lnTo>
                    <a:pt x="9555" y="6816"/>
                  </a:lnTo>
                  <a:lnTo>
                    <a:pt x="9502" y="6728"/>
                  </a:lnTo>
                  <a:lnTo>
                    <a:pt x="9458" y="6635"/>
                  </a:lnTo>
                  <a:lnTo>
                    <a:pt x="9422" y="6537"/>
                  </a:lnTo>
                  <a:lnTo>
                    <a:pt x="9397" y="6435"/>
                  </a:lnTo>
                  <a:lnTo>
                    <a:pt x="9381" y="6328"/>
                  </a:lnTo>
                  <a:lnTo>
                    <a:pt x="9375" y="6219"/>
                  </a:lnTo>
                  <a:lnTo>
                    <a:pt x="9381" y="6108"/>
                  </a:lnTo>
                  <a:lnTo>
                    <a:pt x="9397" y="6001"/>
                  </a:lnTo>
                  <a:lnTo>
                    <a:pt x="9422" y="5897"/>
                  </a:lnTo>
                  <a:lnTo>
                    <a:pt x="9458" y="5797"/>
                  </a:lnTo>
                  <a:lnTo>
                    <a:pt x="9502" y="5702"/>
                  </a:lnTo>
                  <a:lnTo>
                    <a:pt x="9555" y="5611"/>
                  </a:lnTo>
                  <a:lnTo>
                    <a:pt x="9615" y="5527"/>
                  </a:lnTo>
                  <a:lnTo>
                    <a:pt x="9684" y="5449"/>
                  </a:lnTo>
                  <a:lnTo>
                    <a:pt x="9759" y="5378"/>
                  </a:lnTo>
                  <a:lnTo>
                    <a:pt x="9840" y="5314"/>
                  </a:lnTo>
                  <a:lnTo>
                    <a:pt x="9928" y="5259"/>
                  </a:lnTo>
                  <a:lnTo>
                    <a:pt x="10021" y="5212"/>
                  </a:lnTo>
                  <a:lnTo>
                    <a:pt x="10119" y="5175"/>
                  </a:lnTo>
                  <a:lnTo>
                    <a:pt x="10221" y="5147"/>
                  </a:lnTo>
                  <a:lnTo>
                    <a:pt x="10327" y="5130"/>
                  </a:lnTo>
                  <a:lnTo>
                    <a:pt x="10437" y="5125"/>
                  </a:lnTo>
                  <a:lnTo>
                    <a:pt x="10547" y="5130"/>
                  </a:lnTo>
                  <a:lnTo>
                    <a:pt x="10653" y="5147"/>
                  </a:lnTo>
                  <a:lnTo>
                    <a:pt x="10756" y="5175"/>
                  </a:lnTo>
                  <a:lnTo>
                    <a:pt x="10854" y="5212"/>
                  </a:lnTo>
                  <a:lnTo>
                    <a:pt x="10947" y="5259"/>
                  </a:lnTo>
                  <a:lnTo>
                    <a:pt x="11035" y="5314"/>
                  </a:lnTo>
                  <a:lnTo>
                    <a:pt x="11116" y="5378"/>
                  </a:lnTo>
                  <a:lnTo>
                    <a:pt x="11191" y="5449"/>
                  </a:lnTo>
                  <a:lnTo>
                    <a:pt x="11260" y="5527"/>
                  </a:lnTo>
                  <a:lnTo>
                    <a:pt x="11321" y="5611"/>
                  </a:lnTo>
                  <a:lnTo>
                    <a:pt x="11373" y="5702"/>
                  </a:lnTo>
                  <a:lnTo>
                    <a:pt x="11418" y="5797"/>
                  </a:lnTo>
                  <a:lnTo>
                    <a:pt x="11453" y="5897"/>
                  </a:lnTo>
                  <a:lnTo>
                    <a:pt x="11479" y="6001"/>
                  </a:lnTo>
                  <a:lnTo>
                    <a:pt x="11495" y="6108"/>
                  </a:lnTo>
                  <a:lnTo>
                    <a:pt x="11500" y="6219"/>
                  </a:lnTo>
                  <a:lnTo>
                    <a:pt x="11495" y="6328"/>
                  </a:lnTo>
                  <a:lnTo>
                    <a:pt x="11479" y="6435"/>
                  </a:lnTo>
                  <a:lnTo>
                    <a:pt x="11453" y="6537"/>
                  </a:lnTo>
                  <a:lnTo>
                    <a:pt x="11418" y="6635"/>
                  </a:lnTo>
                  <a:lnTo>
                    <a:pt x="11373" y="6728"/>
                  </a:lnTo>
                  <a:lnTo>
                    <a:pt x="11321" y="6816"/>
                  </a:lnTo>
                  <a:lnTo>
                    <a:pt x="11260" y="6898"/>
                  </a:lnTo>
                  <a:lnTo>
                    <a:pt x="11191" y="6973"/>
                  </a:lnTo>
                  <a:lnTo>
                    <a:pt x="11116" y="7041"/>
                  </a:lnTo>
                  <a:lnTo>
                    <a:pt x="11035" y="7102"/>
                  </a:lnTo>
                  <a:lnTo>
                    <a:pt x="10947" y="7155"/>
                  </a:lnTo>
                  <a:lnTo>
                    <a:pt x="10854" y="7199"/>
                  </a:lnTo>
                  <a:lnTo>
                    <a:pt x="10756" y="7234"/>
                  </a:lnTo>
                  <a:lnTo>
                    <a:pt x="10653" y="7260"/>
                  </a:lnTo>
                  <a:lnTo>
                    <a:pt x="10547" y="7276"/>
                  </a:lnTo>
                  <a:lnTo>
                    <a:pt x="10437" y="7282"/>
                  </a:lnTo>
                  <a:close/>
                  <a:moveTo>
                    <a:pt x="8937" y="6344"/>
                  </a:moveTo>
                  <a:lnTo>
                    <a:pt x="8937" y="6344"/>
                  </a:lnTo>
                  <a:lnTo>
                    <a:pt x="8939" y="6389"/>
                  </a:lnTo>
                  <a:lnTo>
                    <a:pt x="8943" y="6432"/>
                  </a:lnTo>
                  <a:lnTo>
                    <a:pt x="8949" y="6473"/>
                  </a:lnTo>
                  <a:lnTo>
                    <a:pt x="8957" y="6512"/>
                  </a:lnTo>
                  <a:lnTo>
                    <a:pt x="8966" y="6549"/>
                  </a:lnTo>
                  <a:lnTo>
                    <a:pt x="8977" y="6586"/>
                  </a:lnTo>
                  <a:lnTo>
                    <a:pt x="9000" y="6657"/>
                  </a:lnTo>
                  <a:lnTo>
                    <a:pt x="7001" y="7499"/>
                  </a:lnTo>
                  <a:lnTo>
                    <a:pt x="6913" y="7218"/>
                  </a:lnTo>
                  <a:lnTo>
                    <a:pt x="6840" y="6933"/>
                  </a:lnTo>
                  <a:lnTo>
                    <a:pt x="6810" y="6789"/>
                  </a:lnTo>
                  <a:lnTo>
                    <a:pt x="6785" y="6643"/>
                  </a:lnTo>
                  <a:lnTo>
                    <a:pt x="6765" y="6494"/>
                  </a:lnTo>
                  <a:lnTo>
                    <a:pt x="6751" y="6344"/>
                  </a:lnTo>
                  <a:lnTo>
                    <a:pt x="8937" y="6344"/>
                  </a:lnTo>
                  <a:close/>
                  <a:moveTo>
                    <a:pt x="9093" y="6907"/>
                  </a:moveTo>
                  <a:lnTo>
                    <a:pt x="9093" y="6907"/>
                  </a:lnTo>
                  <a:lnTo>
                    <a:pt x="9281" y="7188"/>
                  </a:lnTo>
                  <a:lnTo>
                    <a:pt x="7812" y="8656"/>
                  </a:lnTo>
                  <a:lnTo>
                    <a:pt x="7710" y="8549"/>
                  </a:lnTo>
                  <a:lnTo>
                    <a:pt x="7613" y="8439"/>
                  </a:lnTo>
                  <a:lnTo>
                    <a:pt x="7521" y="8326"/>
                  </a:lnTo>
                  <a:lnTo>
                    <a:pt x="7434" y="8211"/>
                  </a:lnTo>
                  <a:lnTo>
                    <a:pt x="7351" y="8092"/>
                  </a:lnTo>
                  <a:lnTo>
                    <a:pt x="7272" y="7970"/>
                  </a:lnTo>
                  <a:lnTo>
                    <a:pt x="7126" y="7718"/>
                  </a:lnTo>
                  <a:lnTo>
                    <a:pt x="9093" y="6907"/>
                  </a:lnTo>
                  <a:close/>
                  <a:moveTo>
                    <a:pt x="8000" y="8843"/>
                  </a:moveTo>
                  <a:lnTo>
                    <a:pt x="8000" y="8843"/>
                  </a:lnTo>
                  <a:lnTo>
                    <a:pt x="9468" y="7374"/>
                  </a:lnTo>
                  <a:lnTo>
                    <a:pt x="9598" y="7468"/>
                  </a:lnTo>
                  <a:lnTo>
                    <a:pt x="9631" y="7492"/>
                  </a:lnTo>
                  <a:lnTo>
                    <a:pt x="9667" y="7515"/>
                  </a:lnTo>
                  <a:lnTo>
                    <a:pt x="9706" y="7539"/>
                  </a:lnTo>
                  <a:lnTo>
                    <a:pt x="9750" y="7562"/>
                  </a:lnTo>
                  <a:lnTo>
                    <a:pt x="8968" y="9437"/>
                  </a:lnTo>
                  <a:lnTo>
                    <a:pt x="8831" y="9377"/>
                  </a:lnTo>
                  <a:lnTo>
                    <a:pt x="8698" y="9314"/>
                  </a:lnTo>
                  <a:lnTo>
                    <a:pt x="8571" y="9247"/>
                  </a:lnTo>
                  <a:lnTo>
                    <a:pt x="8449" y="9176"/>
                  </a:lnTo>
                  <a:lnTo>
                    <a:pt x="8331" y="9100"/>
                  </a:lnTo>
                  <a:lnTo>
                    <a:pt x="8218" y="9020"/>
                  </a:lnTo>
                  <a:lnTo>
                    <a:pt x="8107" y="8934"/>
                  </a:lnTo>
                  <a:lnTo>
                    <a:pt x="8000" y="8843"/>
                  </a:lnTo>
                  <a:close/>
                  <a:moveTo>
                    <a:pt x="11406" y="5063"/>
                  </a:moveTo>
                  <a:lnTo>
                    <a:pt x="11406" y="5063"/>
                  </a:lnTo>
                  <a:lnTo>
                    <a:pt x="11340" y="4998"/>
                  </a:lnTo>
                  <a:lnTo>
                    <a:pt x="11309" y="4970"/>
                  </a:lnTo>
                  <a:lnTo>
                    <a:pt x="11277" y="4945"/>
                  </a:lnTo>
                  <a:lnTo>
                    <a:pt x="11244" y="4923"/>
                  </a:lnTo>
                  <a:lnTo>
                    <a:pt x="11209" y="4904"/>
                  </a:lnTo>
                  <a:lnTo>
                    <a:pt x="11169" y="4888"/>
                  </a:lnTo>
                  <a:lnTo>
                    <a:pt x="11125" y="4875"/>
                  </a:lnTo>
                  <a:lnTo>
                    <a:pt x="11968" y="2875"/>
                  </a:lnTo>
                  <a:lnTo>
                    <a:pt x="12097" y="2937"/>
                  </a:lnTo>
                  <a:lnTo>
                    <a:pt x="12225" y="3004"/>
                  </a:lnTo>
                  <a:lnTo>
                    <a:pt x="12352" y="3077"/>
                  </a:lnTo>
                  <a:lnTo>
                    <a:pt x="12476" y="3156"/>
                  </a:lnTo>
                  <a:lnTo>
                    <a:pt x="12598" y="3241"/>
                  </a:lnTo>
                  <a:lnTo>
                    <a:pt x="12716" y="3332"/>
                  </a:lnTo>
                  <a:lnTo>
                    <a:pt x="12829" y="3429"/>
                  </a:lnTo>
                  <a:lnTo>
                    <a:pt x="12937" y="3532"/>
                  </a:lnTo>
                  <a:lnTo>
                    <a:pt x="11406" y="5063"/>
                  </a:lnTo>
                  <a:close/>
                  <a:moveTo>
                    <a:pt x="10875" y="4782"/>
                  </a:moveTo>
                  <a:lnTo>
                    <a:pt x="10875" y="4782"/>
                  </a:lnTo>
                  <a:lnTo>
                    <a:pt x="10804" y="4758"/>
                  </a:lnTo>
                  <a:lnTo>
                    <a:pt x="10768" y="4748"/>
                  </a:lnTo>
                  <a:lnTo>
                    <a:pt x="10730" y="4738"/>
                  </a:lnTo>
                  <a:lnTo>
                    <a:pt x="10691" y="4730"/>
                  </a:lnTo>
                  <a:lnTo>
                    <a:pt x="10651" y="4724"/>
                  </a:lnTo>
                  <a:lnTo>
                    <a:pt x="10608" y="4720"/>
                  </a:lnTo>
                  <a:lnTo>
                    <a:pt x="10562" y="4719"/>
                  </a:lnTo>
                  <a:lnTo>
                    <a:pt x="10562" y="2532"/>
                  </a:lnTo>
                  <a:lnTo>
                    <a:pt x="10714" y="2536"/>
                  </a:lnTo>
                  <a:lnTo>
                    <a:pt x="10866" y="2548"/>
                  </a:lnTo>
                  <a:lnTo>
                    <a:pt x="11016" y="2568"/>
                  </a:lnTo>
                  <a:lnTo>
                    <a:pt x="11164" y="2594"/>
                  </a:lnTo>
                  <a:lnTo>
                    <a:pt x="11309" y="2626"/>
                  </a:lnTo>
                  <a:lnTo>
                    <a:pt x="11450" y="2663"/>
                  </a:lnTo>
                  <a:lnTo>
                    <a:pt x="11587" y="2705"/>
                  </a:lnTo>
                  <a:lnTo>
                    <a:pt x="11718" y="2750"/>
                  </a:lnTo>
                  <a:lnTo>
                    <a:pt x="10875" y="4782"/>
                  </a:lnTo>
                  <a:close/>
                  <a:moveTo>
                    <a:pt x="10312" y="4719"/>
                  </a:moveTo>
                  <a:lnTo>
                    <a:pt x="10312" y="4719"/>
                  </a:lnTo>
                  <a:lnTo>
                    <a:pt x="10267" y="4720"/>
                  </a:lnTo>
                  <a:lnTo>
                    <a:pt x="10223" y="4724"/>
                  </a:lnTo>
                  <a:lnTo>
                    <a:pt x="10181" y="4730"/>
                  </a:lnTo>
                  <a:lnTo>
                    <a:pt x="10140" y="4738"/>
                  </a:lnTo>
                  <a:lnTo>
                    <a:pt x="9968" y="4782"/>
                  </a:lnTo>
                  <a:lnTo>
                    <a:pt x="9125" y="2750"/>
                  </a:lnTo>
                  <a:lnTo>
                    <a:pt x="9267" y="2696"/>
                  </a:lnTo>
                  <a:lnTo>
                    <a:pt x="9412" y="2650"/>
                  </a:lnTo>
                  <a:lnTo>
                    <a:pt x="9559" y="2612"/>
                  </a:lnTo>
                  <a:lnTo>
                    <a:pt x="9707" y="2582"/>
                  </a:lnTo>
                  <a:lnTo>
                    <a:pt x="9857" y="2560"/>
                  </a:lnTo>
                  <a:lnTo>
                    <a:pt x="10008" y="2544"/>
                  </a:lnTo>
                  <a:lnTo>
                    <a:pt x="10160" y="2535"/>
                  </a:lnTo>
                  <a:lnTo>
                    <a:pt x="10312" y="2532"/>
                  </a:lnTo>
                  <a:lnTo>
                    <a:pt x="10312" y="4719"/>
                  </a:lnTo>
                  <a:close/>
                  <a:moveTo>
                    <a:pt x="8906" y="2844"/>
                  </a:moveTo>
                  <a:lnTo>
                    <a:pt x="8906" y="2844"/>
                  </a:lnTo>
                  <a:lnTo>
                    <a:pt x="9750" y="4875"/>
                  </a:lnTo>
                  <a:lnTo>
                    <a:pt x="9706" y="4898"/>
                  </a:lnTo>
                  <a:lnTo>
                    <a:pt x="9667" y="4922"/>
                  </a:lnTo>
                  <a:lnTo>
                    <a:pt x="9631" y="4945"/>
                  </a:lnTo>
                  <a:lnTo>
                    <a:pt x="9598" y="4969"/>
                  </a:lnTo>
                  <a:lnTo>
                    <a:pt x="9468" y="5063"/>
                  </a:lnTo>
                  <a:lnTo>
                    <a:pt x="7906" y="3500"/>
                  </a:lnTo>
                  <a:lnTo>
                    <a:pt x="8015" y="3397"/>
                  </a:lnTo>
                  <a:lnTo>
                    <a:pt x="8129" y="3301"/>
                  </a:lnTo>
                  <a:lnTo>
                    <a:pt x="8247" y="3210"/>
                  </a:lnTo>
                  <a:lnTo>
                    <a:pt x="8371" y="3125"/>
                  </a:lnTo>
                  <a:lnTo>
                    <a:pt x="8499" y="3046"/>
                  </a:lnTo>
                  <a:lnTo>
                    <a:pt x="8631" y="2973"/>
                  </a:lnTo>
                  <a:lnTo>
                    <a:pt x="8767" y="2905"/>
                  </a:lnTo>
                  <a:lnTo>
                    <a:pt x="8906" y="2844"/>
                  </a:lnTo>
                  <a:close/>
                  <a:moveTo>
                    <a:pt x="7718" y="3688"/>
                  </a:moveTo>
                  <a:lnTo>
                    <a:pt x="7718" y="3688"/>
                  </a:lnTo>
                  <a:lnTo>
                    <a:pt x="9281" y="5250"/>
                  </a:lnTo>
                  <a:lnTo>
                    <a:pt x="9258" y="5275"/>
                  </a:lnTo>
                  <a:lnTo>
                    <a:pt x="9234" y="5303"/>
                  </a:lnTo>
                  <a:lnTo>
                    <a:pt x="9211" y="5334"/>
                  </a:lnTo>
                  <a:lnTo>
                    <a:pt x="9187" y="5367"/>
                  </a:lnTo>
                  <a:lnTo>
                    <a:pt x="9164" y="5404"/>
                  </a:lnTo>
                  <a:lnTo>
                    <a:pt x="9140" y="5444"/>
                  </a:lnTo>
                  <a:lnTo>
                    <a:pt x="9093" y="5532"/>
                  </a:lnTo>
                  <a:lnTo>
                    <a:pt x="7063" y="4657"/>
                  </a:lnTo>
                  <a:lnTo>
                    <a:pt x="7124" y="4528"/>
                  </a:lnTo>
                  <a:lnTo>
                    <a:pt x="7191" y="4400"/>
                  </a:lnTo>
                  <a:lnTo>
                    <a:pt x="7265" y="4273"/>
                  </a:lnTo>
                  <a:lnTo>
                    <a:pt x="7344" y="4149"/>
                  </a:lnTo>
                  <a:lnTo>
                    <a:pt x="7429" y="4027"/>
                  </a:lnTo>
                  <a:lnTo>
                    <a:pt x="7519" y="3909"/>
                  </a:lnTo>
                  <a:lnTo>
                    <a:pt x="7616" y="3796"/>
                  </a:lnTo>
                  <a:lnTo>
                    <a:pt x="7718" y="3688"/>
                  </a:lnTo>
                  <a:close/>
                  <a:moveTo>
                    <a:pt x="6969" y="4907"/>
                  </a:moveTo>
                  <a:lnTo>
                    <a:pt x="6969" y="4907"/>
                  </a:lnTo>
                  <a:lnTo>
                    <a:pt x="9000" y="5750"/>
                  </a:lnTo>
                  <a:lnTo>
                    <a:pt x="8957" y="5922"/>
                  </a:lnTo>
                  <a:lnTo>
                    <a:pt x="8949" y="5963"/>
                  </a:lnTo>
                  <a:lnTo>
                    <a:pt x="8943" y="6005"/>
                  </a:lnTo>
                  <a:lnTo>
                    <a:pt x="8939" y="6048"/>
                  </a:lnTo>
                  <a:lnTo>
                    <a:pt x="8937" y="6094"/>
                  </a:lnTo>
                  <a:lnTo>
                    <a:pt x="6751" y="6094"/>
                  </a:lnTo>
                  <a:lnTo>
                    <a:pt x="6754" y="5941"/>
                  </a:lnTo>
                  <a:lnTo>
                    <a:pt x="6763" y="5790"/>
                  </a:lnTo>
                  <a:lnTo>
                    <a:pt x="6778" y="5639"/>
                  </a:lnTo>
                  <a:lnTo>
                    <a:pt x="6801" y="5489"/>
                  </a:lnTo>
                  <a:lnTo>
                    <a:pt x="6831" y="5340"/>
                  </a:lnTo>
                  <a:lnTo>
                    <a:pt x="6869" y="5193"/>
                  </a:lnTo>
                  <a:lnTo>
                    <a:pt x="6914" y="5049"/>
                  </a:lnTo>
                  <a:lnTo>
                    <a:pt x="6969" y="4907"/>
                  </a:lnTo>
                  <a:close/>
                  <a:moveTo>
                    <a:pt x="3407" y="8468"/>
                  </a:moveTo>
                  <a:lnTo>
                    <a:pt x="3407" y="8468"/>
                  </a:lnTo>
                  <a:lnTo>
                    <a:pt x="3303" y="8463"/>
                  </a:lnTo>
                  <a:lnTo>
                    <a:pt x="3202" y="8447"/>
                  </a:lnTo>
                  <a:lnTo>
                    <a:pt x="3105" y="8421"/>
                  </a:lnTo>
                  <a:lnTo>
                    <a:pt x="3013" y="8386"/>
                  </a:lnTo>
                  <a:lnTo>
                    <a:pt x="2925" y="8343"/>
                  </a:lnTo>
                  <a:lnTo>
                    <a:pt x="2843" y="8290"/>
                  </a:lnTo>
                  <a:lnTo>
                    <a:pt x="2766" y="8231"/>
                  </a:lnTo>
                  <a:lnTo>
                    <a:pt x="2696" y="8164"/>
                  </a:lnTo>
                  <a:lnTo>
                    <a:pt x="2632" y="8090"/>
                  </a:lnTo>
                  <a:lnTo>
                    <a:pt x="2575" y="8011"/>
                  </a:lnTo>
                  <a:lnTo>
                    <a:pt x="2525" y="7926"/>
                  </a:lnTo>
                  <a:lnTo>
                    <a:pt x="2484" y="7836"/>
                  </a:lnTo>
                  <a:lnTo>
                    <a:pt x="2451" y="7741"/>
                  </a:lnTo>
                  <a:lnTo>
                    <a:pt x="2427" y="7643"/>
                  </a:lnTo>
                  <a:lnTo>
                    <a:pt x="2412" y="7542"/>
                  </a:lnTo>
                  <a:lnTo>
                    <a:pt x="2407" y="7437"/>
                  </a:lnTo>
                  <a:lnTo>
                    <a:pt x="2412" y="7333"/>
                  </a:lnTo>
                  <a:lnTo>
                    <a:pt x="2427" y="7233"/>
                  </a:lnTo>
                  <a:lnTo>
                    <a:pt x="2451" y="7136"/>
                  </a:lnTo>
                  <a:lnTo>
                    <a:pt x="2484" y="7044"/>
                  </a:lnTo>
                  <a:lnTo>
                    <a:pt x="2525" y="6956"/>
                  </a:lnTo>
                  <a:lnTo>
                    <a:pt x="2575" y="6874"/>
                  </a:lnTo>
                  <a:lnTo>
                    <a:pt x="2632" y="6797"/>
                  </a:lnTo>
                  <a:lnTo>
                    <a:pt x="2696" y="6726"/>
                  </a:lnTo>
                  <a:lnTo>
                    <a:pt x="2766" y="6662"/>
                  </a:lnTo>
                  <a:lnTo>
                    <a:pt x="2843" y="6606"/>
                  </a:lnTo>
                  <a:lnTo>
                    <a:pt x="2925" y="6556"/>
                  </a:lnTo>
                  <a:lnTo>
                    <a:pt x="3013" y="6515"/>
                  </a:lnTo>
                  <a:lnTo>
                    <a:pt x="3105" y="6482"/>
                  </a:lnTo>
                  <a:lnTo>
                    <a:pt x="3202" y="6457"/>
                  </a:lnTo>
                  <a:lnTo>
                    <a:pt x="3303" y="6443"/>
                  </a:lnTo>
                  <a:lnTo>
                    <a:pt x="3407" y="6438"/>
                  </a:lnTo>
                  <a:lnTo>
                    <a:pt x="3511" y="6443"/>
                  </a:lnTo>
                  <a:lnTo>
                    <a:pt x="3612" y="6457"/>
                  </a:lnTo>
                  <a:lnTo>
                    <a:pt x="3711" y="6482"/>
                  </a:lnTo>
                  <a:lnTo>
                    <a:pt x="3805" y="6515"/>
                  </a:lnTo>
                  <a:lnTo>
                    <a:pt x="3895" y="6556"/>
                  </a:lnTo>
                  <a:lnTo>
                    <a:pt x="3980" y="6606"/>
                  </a:lnTo>
                  <a:lnTo>
                    <a:pt x="4059" y="6662"/>
                  </a:lnTo>
                  <a:lnTo>
                    <a:pt x="4133" y="6726"/>
                  </a:lnTo>
                  <a:lnTo>
                    <a:pt x="4200" y="6797"/>
                  </a:lnTo>
                  <a:lnTo>
                    <a:pt x="4260" y="6874"/>
                  </a:lnTo>
                  <a:lnTo>
                    <a:pt x="4312" y="6956"/>
                  </a:lnTo>
                  <a:lnTo>
                    <a:pt x="4356" y="7044"/>
                  </a:lnTo>
                  <a:lnTo>
                    <a:pt x="4391" y="7136"/>
                  </a:lnTo>
                  <a:lnTo>
                    <a:pt x="4416" y="7233"/>
                  </a:lnTo>
                  <a:lnTo>
                    <a:pt x="4432" y="7333"/>
                  </a:lnTo>
                  <a:lnTo>
                    <a:pt x="4438" y="7437"/>
                  </a:lnTo>
                  <a:lnTo>
                    <a:pt x="4432" y="7542"/>
                  </a:lnTo>
                  <a:lnTo>
                    <a:pt x="4416" y="7643"/>
                  </a:lnTo>
                  <a:lnTo>
                    <a:pt x="4391" y="7741"/>
                  </a:lnTo>
                  <a:lnTo>
                    <a:pt x="4356" y="7836"/>
                  </a:lnTo>
                  <a:lnTo>
                    <a:pt x="4312" y="7926"/>
                  </a:lnTo>
                  <a:lnTo>
                    <a:pt x="4260" y="8011"/>
                  </a:lnTo>
                  <a:lnTo>
                    <a:pt x="4200" y="8090"/>
                  </a:lnTo>
                  <a:lnTo>
                    <a:pt x="4133" y="8164"/>
                  </a:lnTo>
                  <a:lnTo>
                    <a:pt x="4059" y="8231"/>
                  </a:lnTo>
                  <a:lnTo>
                    <a:pt x="3980" y="8290"/>
                  </a:lnTo>
                  <a:lnTo>
                    <a:pt x="3895" y="8343"/>
                  </a:lnTo>
                  <a:lnTo>
                    <a:pt x="3805" y="8386"/>
                  </a:lnTo>
                  <a:lnTo>
                    <a:pt x="3711" y="8421"/>
                  </a:lnTo>
                  <a:lnTo>
                    <a:pt x="3612" y="8447"/>
                  </a:lnTo>
                  <a:lnTo>
                    <a:pt x="3511" y="8463"/>
                  </a:lnTo>
                  <a:lnTo>
                    <a:pt x="3407" y="8468"/>
                  </a:lnTo>
                  <a:close/>
                  <a:moveTo>
                    <a:pt x="6407" y="7313"/>
                  </a:moveTo>
                  <a:lnTo>
                    <a:pt x="6407" y="7313"/>
                  </a:lnTo>
                  <a:lnTo>
                    <a:pt x="4844" y="7313"/>
                  </a:lnTo>
                  <a:lnTo>
                    <a:pt x="4842" y="7276"/>
                  </a:lnTo>
                  <a:lnTo>
                    <a:pt x="4838" y="7237"/>
                  </a:lnTo>
                  <a:lnTo>
                    <a:pt x="4832" y="7197"/>
                  </a:lnTo>
                  <a:lnTo>
                    <a:pt x="4824" y="7156"/>
                  </a:lnTo>
                  <a:lnTo>
                    <a:pt x="4804" y="7075"/>
                  </a:lnTo>
                  <a:lnTo>
                    <a:pt x="4782" y="7000"/>
                  </a:lnTo>
                  <a:lnTo>
                    <a:pt x="6219" y="6407"/>
                  </a:lnTo>
                  <a:lnTo>
                    <a:pt x="6263" y="6513"/>
                  </a:lnTo>
                  <a:lnTo>
                    <a:pt x="6301" y="6623"/>
                  </a:lnTo>
                  <a:lnTo>
                    <a:pt x="6333" y="6734"/>
                  </a:lnTo>
                  <a:lnTo>
                    <a:pt x="6359" y="6848"/>
                  </a:lnTo>
                  <a:lnTo>
                    <a:pt x="6380" y="6962"/>
                  </a:lnTo>
                  <a:lnTo>
                    <a:pt x="6395" y="7078"/>
                  </a:lnTo>
                  <a:lnTo>
                    <a:pt x="6404" y="7195"/>
                  </a:lnTo>
                  <a:lnTo>
                    <a:pt x="6407" y="7313"/>
                  </a:lnTo>
                  <a:close/>
                  <a:moveTo>
                    <a:pt x="4688" y="8093"/>
                  </a:moveTo>
                  <a:lnTo>
                    <a:pt x="4688" y="8093"/>
                  </a:lnTo>
                  <a:lnTo>
                    <a:pt x="6157" y="8687"/>
                  </a:lnTo>
                  <a:lnTo>
                    <a:pt x="6038" y="8897"/>
                  </a:lnTo>
                  <a:lnTo>
                    <a:pt x="5914" y="9101"/>
                  </a:lnTo>
                  <a:lnTo>
                    <a:pt x="5848" y="9199"/>
                  </a:lnTo>
                  <a:lnTo>
                    <a:pt x="5779" y="9293"/>
                  </a:lnTo>
                  <a:lnTo>
                    <a:pt x="5705" y="9383"/>
                  </a:lnTo>
                  <a:lnTo>
                    <a:pt x="5626" y="9468"/>
                  </a:lnTo>
                  <a:lnTo>
                    <a:pt x="4501" y="8374"/>
                  </a:lnTo>
                  <a:lnTo>
                    <a:pt x="4534" y="8340"/>
                  </a:lnTo>
                  <a:lnTo>
                    <a:pt x="4565" y="8305"/>
                  </a:lnTo>
                  <a:lnTo>
                    <a:pt x="4593" y="8269"/>
                  </a:lnTo>
                  <a:lnTo>
                    <a:pt x="4617" y="8234"/>
                  </a:lnTo>
                  <a:lnTo>
                    <a:pt x="4639" y="8199"/>
                  </a:lnTo>
                  <a:lnTo>
                    <a:pt x="4658" y="8164"/>
                  </a:lnTo>
                  <a:lnTo>
                    <a:pt x="4675" y="8129"/>
                  </a:lnTo>
                  <a:lnTo>
                    <a:pt x="4688" y="8093"/>
                  </a:lnTo>
                  <a:close/>
                  <a:moveTo>
                    <a:pt x="6219" y="8468"/>
                  </a:moveTo>
                  <a:lnTo>
                    <a:pt x="6219" y="8468"/>
                  </a:lnTo>
                  <a:lnTo>
                    <a:pt x="4782" y="7874"/>
                  </a:lnTo>
                  <a:lnTo>
                    <a:pt x="4804" y="7800"/>
                  </a:lnTo>
                  <a:lnTo>
                    <a:pt x="4824" y="7719"/>
                  </a:lnTo>
                  <a:lnTo>
                    <a:pt x="4832" y="7678"/>
                  </a:lnTo>
                  <a:lnTo>
                    <a:pt x="4838" y="7638"/>
                  </a:lnTo>
                  <a:lnTo>
                    <a:pt x="4842" y="7599"/>
                  </a:lnTo>
                  <a:lnTo>
                    <a:pt x="4844" y="7562"/>
                  </a:lnTo>
                  <a:lnTo>
                    <a:pt x="6407" y="7562"/>
                  </a:lnTo>
                  <a:lnTo>
                    <a:pt x="6404" y="7679"/>
                  </a:lnTo>
                  <a:lnTo>
                    <a:pt x="6395" y="7796"/>
                  </a:lnTo>
                  <a:lnTo>
                    <a:pt x="6380" y="7912"/>
                  </a:lnTo>
                  <a:lnTo>
                    <a:pt x="6359" y="8027"/>
                  </a:lnTo>
                  <a:lnTo>
                    <a:pt x="6333" y="8141"/>
                  </a:lnTo>
                  <a:lnTo>
                    <a:pt x="6301" y="8252"/>
                  </a:lnTo>
                  <a:lnTo>
                    <a:pt x="6263" y="8362"/>
                  </a:lnTo>
                  <a:lnTo>
                    <a:pt x="6219" y="8468"/>
                  </a:lnTo>
                  <a:close/>
                  <a:moveTo>
                    <a:pt x="4688" y="6782"/>
                  </a:moveTo>
                  <a:lnTo>
                    <a:pt x="4688" y="6782"/>
                  </a:lnTo>
                  <a:lnTo>
                    <a:pt x="4501" y="6500"/>
                  </a:lnTo>
                  <a:lnTo>
                    <a:pt x="5594" y="5407"/>
                  </a:lnTo>
                  <a:lnTo>
                    <a:pt x="5674" y="5491"/>
                  </a:lnTo>
                  <a:lnTo>
                    <a:pt x="5752" y="5581"/>
                  </a:lnTo>
                  <a:lnTo>
                    <a:pt x="5825" y="5675"/>
                  </a:lnTo>
                  <a:lnTo>
                    <a:pt x="5895" y="5773"/>
                  </a:lnTo>
                  <a:lnTo>
                    <a:pt x="5960" y="5874"/>
                  </a:lnTo>
                  <a:lnTo>
                    <a:pt x="6021" y="5978"/>
                  </a:lnTo>
                  <a:lnTo>
                    <a:pt x="6076" y="6082"/>
                  </a:lnTo>
                  <a:lnTo>
                    <a:pt x="6126" y="6188"/>
                  </a:lnTo>
                  <a:lnTo>
                    <a:pt x="4688" y="6782"/>
                  </a:lnTo>
                  <a:close/>
                  <a:moveTo>
                    <a:pt x="4344" y="6344"/>
                  </a:moveTo>
                  <a:lnTo>
                    <a:pt x="4344" y="6344"/>
                  </a:lnTo>
                  <a:lnTo>
                    <a:pt x="4274" y="6297"/>
                  </a:lnTo>
                  <a:lnTo>
                    <a:pt x="4204" y="6254"/>
                  </a:lnTo>
                  <a:lnTo>
                    <a:pt x="4168" y="6234"/>
                  </a:lnTo>
                  <a:lnTo>
                    <a:pt x="4133" y="6216"/>
                  </a:lnTo>
                  <a:lnTo>
                    <a:pt x="4098" y="6201"/>
                  </a:lnTo>
                  <a:lnTo>
                    <a:pt x="4063" y="6188"/>
                  </a:lnTo>
                  <a:lnTo>
                    <a:pt x="4657" y="4719"/>
                  </a:lnTo>
                  <a:lnTo>
                    <a:pt x="4762" y="4768"/>
                  </a:lnTo>
                  <a:lnTo>
                    <a:pt x="4866" y="4824"/>
                  </a:lnTo>
                  <a:lnTo>
                    <a:pt x="4970" y="4884"/>
                  </a:lnTo>
                  <a:lnTo>
                    <a:pt x="5070" y="4949"/>
                  </a:lnTo>
                  <a:lnTo>
                    <a:pt x="5168" y="5019"/>
                  </a:lnTo>
                  <a:lnTo>
                    <a:pt x="5263" y="5092"/>
                  </a:lnTo>
                  <a:lnTo>
                    <a:pt x="5353" y="5169"/>
                  </a:lnTo>
                  <a:lnTo>
                    <a:pt x="5438" y="5250"/>
                  </a:lnTo>
                  <a:lnTo>
                    <a:pt x="4344" y="6344"/>
                  </a:lnTo>
                  <a:close/>
                  <a:moveTo>
                    <a:pt x="3844" y="6094"/>
                  </a:moveTo>
                  <a:lnTo>
                    <a:pt x="3844" y="6094"/>
                  </a:lnTo>
                  <a:lnTo>
                    <a:pt x="3773" y="6071"/>
                  </a:lnTo>
                  <a:lnTo>
                    <a:pt x="3737" y="6060"/>
                  </a:lnTo>
                  <a:lnTo>
                    <a:pt x="3700" y="6051"/>
                  </a:lnTo>
                  <a:lnTo>
                    <a:pt x="3661" y="6043"/>
                  </a:lnTo>
                  <a:lnTo>
                    <a:pt x="3620" y="6037"/>
                  </a:lnTo>
                  <a:lnTo>
                    <a:pt x="3577" y="6033"/>
                  </a:lnTo>
                  <a:lnTo>
                    <a:pt x="3532" y="6032"/>
                  </a:lnTo>
                  <a:lnTo>
                    <a:pt x="3532" y="4469"/>
                  </a:lnTo>
                  <a:lnTo>
                    <a:pt x="3649" y="4472"/>
                  </a:lnTo>
                  <a:lnTo>
                    <a:pt x="3766" y="4480"/>
                  </a:lnTo>
                  <a:lnTo>
                    <a:pt x="3883" y="4494"/>
                  </a:lnTo>
                  <a:lnTo>
                    <a:pt x="4000" y="4512"/>
                  </a:lnTo>
                  <a:lnTo>
                    <a:pt x="4117" y="4534"/>
                  </a:lnTo>
                  <a:lnTo>
                    <a:pt x="4235" y="4561"/>
                  </a:lnTo>
                  <a:lnTo>
                    <a:pt x="4469" y="4625"/>
                  </a:lnTo>
                  <a:lnTo>
                    <a:pt x="3844" y="6094"/>
                  </a:lnTo>
                  <a:close/>
                  <a:moveTo>
                    <a:pt x="3313" y="6032"/>
                  </a:moveTo>
                  <a:lnTo>
                    <a:pt x="3313" y="6032"/>
                  </a:lnTo>
                  <a:lnTo>
                    <a:pt x="3267" y="6033"/>
                  </a:lnTo>
                  <a:lnTo>
                    <a:pt x="3224" y="6037"/>
                  </a:lnTo>
                  <a:lnTo>
                    <a:pt x="3182" y="6043"/>
                  </a:lnTo>
                  <a:lnTo>
                    <a:pt x="3141" y="6051"/>
                  </a:lnTo>
                  <a:lnTo>
                    <a:pt x="2969" y="6094"/>
                  </a:lnTo>
                  <a:lnTo>
                    <a:pt x="2376" y="4625"/>
                  </a:lnTo>
                  <a:lnTo>
                    <a:pt x="2483" y="4591"/>
                  </a:lnTo>
                  <a:lnTo>
                    <a:pt x="2592" y="4561"/>
                  </a:lnTo>
                  <a:lnTo>
                    <a:pt x="2705" y="4534"/>
                  </a:lnTo>
                  <a:lnTo>
                    <a:pt x="2821" y="4512"/>
                  </a:lnTo>
                  <a:lnTo>
                    <a:pt x="2939" y="4494"/>
                  </a:lnTo>
                  <a:lnTo>
                    <a:pt x="3061" y="4480"/>
                  </a:lnTo>
                  <a:lnTo>
                    <a:pt x="3185" y="4472"/>
                  </a:lnTo>
                  <a:lnTo>
                    <a:pt x="3313" y="4469"/>
                  </a:lnTo>
                  <a:lnTo>
                    <a:pt x="3313" y="6032"/>
                  </a:lnTo>
                  <a:close/>
                  <a:moveTo>
                    <a:pt x="2188" y="4719"/>
                  </a:moveTo>
                  <a:lnTo>
                    <a:pt x="2188" y="4719"/>
                  </a:lnTo>
                  <a:lnTo>
                    <a:pt x="2782" y="6157"/>
                  </a:lnTo>
                  <a:lnTo>
                    <a:pt x="2501" y="6344"/>
                  </a:lnTo>
                  <a:lnTo>
                    <a:pt x="1376" y="5250"/>
                  </a:lnTo>
                  <a:lnTo>
                    <a:pt x="1564" y="5092"/>
                  </a:lnTo>
                  <a:lnTo>
                    <a:pt x="1660" y="5019"/>
                  </a:lnTo>
                  <a:lnTo>
                    <a:pt x="1759" y="4949"/>
                  </a:lnTo>
                  <a:lnTo>
                    <a:pt x="1860" y="4884"/>
                  </a:lnTo>
                  <a:lnTo>
                    <a:pt x="1965" y="4824"/>
                  </a:lnTo>
                  <a:lnTo>
                    <a:pt x="2074" y="4768"/>
                  </a:lnTo>
                  <a:lnTo>
                    <a:pt x="2188" y="4719"/>
                  </a:lnTo>
                  <a:close/>
                  <a:moveTo>
                    <a:pt x="1219" y="5407"/>
                  </a:moveTo>
                  <a:lnTo>
                    <a:pt x="1219" y="5407"/>
                  </a:lnTo>
                  <a:lnTo>
                    <a:pt x="2344" y="6500"/>
                  </a:lnTo>
                  <a:lnTo>
                    <a:pt x="2310" y="6535"/>
                  </a:lnTo>
                  <a:lnTo>
                    <a:pt x="2280" y="6570"/>
                  </a:lnTo>
                  <a:lnTo>
                    <a:pt x="2252" y="6605"/>
                  </a:lnTo>
                  <a:lnTo>
                    <a:pt x="2227" y="6641"/>
                  </a:lnTo>
                  <a:lnTo>
                    <a:pt x="2205" y="6676"/>
                  </a:lnTo>
                  <a:lnTo>
                    <a:pt x="2186" y="6711"/>
                  </a:lnTo>
                  <a:lnTo>
                    <a:pt x="2170" y="6746"/>
                  </a:lnTo>
                  <a:lnTo>
                    <a:pt x="2157" y="6782"/>
                  </a:lnTo>
                  <a:lnTo>
                    <a:pt x="688" y="6188"/>
                  </a:lnTo>
                  <a:lnTo>
                    <a:pt x="806" y="5978"/>
                  </a:lnTo>
                  <a:lnTo>
                    <a:pt x="930" y="5773"/>
                  </a:lnTo>
                  <a:lnTo>
                    <a:pt x="996" y="5675"/>
                  </a:lnTo>
                  <a:lnTo>
                    <a:pt x="1066" y="5581"/>
                  </a:lnTo>
                  <a:lnTo>
                    <a:pt x="1140" y="5491"/>
                  </a:lnTo>
                  <a:lnTo>
                    <a:pt x="1219" y="5407"/>
                  </a:lnTo>
                  <a:close/>
                  <a:moveTo>
                    <a:pt x="626" y="6407"/>
                  </a:moveTo>
                  <a:lnTo>
                    <a:pt x="626" y="6407"/>
                  </a:lnTo>
                  <a:lnTo>
                    <a:pt x="2063" y="7000"/>
                  </a:lnTo>
                  <a:lnTo>
                    <a:pt x="2040" y="7075"/>
                  </a:lnTo>
                  <a:lnTo>
                    <a:pt x="2020" y="7156"/>
                  </a:lnTo>
                  <a:lnTo>
                    <a:pt x="2012" y="7197"/>
                  </a:lnTo>
                  <a:lnTo>
                    <a:pt x="2006" y="7237"/>
                  </a:lnTo>
                  <a:lnTo>
                    <a:pt x="2002" y="7276"/>
                  </a:lnTo>
                  <a:lnTo>
                    <a:pt x="2001" y="7313"/>
                  </a:lnTo>
                  <a:lnTo>
                    <a:pt x="438" y="7313"/>
                  </a:lnTo>
                  <a:lnTo>
                    <a:pt x="438" y="7188"/>
                  </a:lnTo>
                  <a:lnTo>
                    <a:pt x="451" y="7084"/>
                  </a:lnTo>
                  <a:lnTo>
                    <a:pt x="467" y="6982"/>
                  </a:lnTo>
                  <a:lnTo>
                    <a:pt x="486" y="6883"/>
                  </a:lnTo>
                  <a:lnTo>
                    <a:pt x="508" y="6785"/>
                  </a:lnTo>
                  <a:lnTo>
                    <a:pt x="533" y="6689"/>
                  </a:lnTo>
                  <a:lnTo>
                    <a:pt x="561" y="6595"/>
                  </a:lnTo>
                  <a:lnTo>
                    <a:pt x="626" y="6407"/>
                  </a:lnTo>
                  <a:close/>
                  <a:moveTo>
                    <a:pt x="438" y="7562"/>
                  </a:moveTo>
                  <a:lnTo>
                    <a:pt x="438" y="7562"/>
                  </a:lnTo>
                  <a:lnTo>
                    <a:pt x="2001" y="7562"/>
                  </a:lnTo>
                  <a:lnTo>
                    <a:pt x="2002" y="7599"/>
                  </a:lnTo>
                  <a:lnTo>
                    <a:pt x="2006" y="7638"/>
                  </a:lnTo>
                  <a:lnTo>
                    <a:pt x="2012" y="7678"/>
                  </a:lnTo>
                  <a:lnTo>
                    <a:pt x="2020" y="7719"/>
                  </a:lnTo>
                  <a:lnTo>
                    <a:pt x="2040" y="7800"/>
                  </a:lnTo>
                  <a:lnTo>
                    <a:pt x="2063" y="7874"/>
                  </a:lnTo>
                  <a:lnTo>
                    <a:pt x="594" y="8468"/>
                  </a:lnTo>
                  <a:lnTo>
                    <a:pt x="548" y="8323"/>
                  </a:lnTo>
                  <a:lnTo>
                    <a:pt x="504" y="8168"/>
                  </a:lnTo>
                  <a:lnTo>
                    <a:pt x="467" y="8007"/>
                  </a:lnTo>
                  <a:lnTo>
                    <a:pt x="451" y="7926"/>
                  </a:lnTo>
                  <a:lnTo>
                    <a:pt x="438" y="7843"/>
                  </a:lnTo>
                  <a:lnTo>
                    <a:pt x="438" y="7562"/>
                  </a:lnTo>
                  <a:close/>
                  <a:moveTo>
                    <a:pt x="2126" y="8093"/>
                  </a:moveTo>
                  <a:lnTo>
                    <a:pt x="2126" y="8093"/>
                  </a:lnTo>
                  <a:lnTo>
                    <a:pt x="2313" y="8374"/>
                  </a:lnTo>
                  <a:lnTo>
                    <a:pt x="1219" y="9468"/>
                  </a:lnTo>
                  <a:lnTo>
                    <a:pt x="1139" y="9383"/>
                  </a:lnTo>
                  <a:lnTo>
                    <a:pt x="1062" y="9293"/>
                  </a:lnTo>
                  <a:lnTo>
                    <a:pt x="988" y="9199"/>
                  </a:lnTo>
                  <a:lnTo>
                    <a:pt x="919" y="9101"/>
                  </a:lnTo>
                  <a:lnTo>
                    <a:pt x="853" y="9000"/>
                  </a:lnTo>
                  <a:lnTo>
                    <a:pt x="793" y="8897"/>
                  </a:lnTo>
                  <a:lnTo>
                    <a:pt x="738" y="8793"/>
                  </a:lnTo>
                  <a:lnTo>
                    <a:pt x="688" y="8687"/>
                  </a:lnTo>
                  <a:lnTo>
                    <a:pt x="2126" y="8093"/>
                  </a:lnTo>
                  <a:close/>
                  <a:moveTo>
                    <a:pt x="2469" y="8531"/>
                  </a:moveTo>
                  <a:lnTo>
                    <a:pt x="2469" y="8531"/>
                  </a:lnTo>
                  <a:lnTo>
                    <a:pt x="2751" y="8718"/>
                  </a:lnTo>
                  <a:lnTo>
                    <a:pt x="2157" y="10156"/>
                  </a:lnTo>
                  <a:lnTo>
                    <a:pt x="2052" y="10107"/>
                  </a:lnTo>
                  <a:lnTo>
                    <a:pt x="1947" y="10051"/>
                  </a:lnTo>
                  <a:lnTo>
                    <a:pt x="1844" y="9991"/>
                  </a:lnTo>
                  <a:lnTo>
                    <a:pt x="1743" y="9926"/>
                  </a:lnTo>
                  <a:lnTo>
                    <a:pt x="1645" y="9856"/>
                  </a:lnTo>
                  <a:lnTo>
                    <a:pt x="1550" y="9782"/>
                  </a:lnTo>
                  <a:lnTo>
                    <a:pt x="1461" y="9705"/>
                  </a:lnTo>
                  <a:lnTo>
                    <a:pt x="1376" y="9624"/>
                  </a:lnTo>
                  <a:lnTo>
                    <a:pt x="2469" y="8531"/>
                  </a:lnTo>
                  <a:close/>
                  <a:moveTo>
                    <a:pt x="2969" y="8812"/>
                  </a:moveTo>
                  <a:lnTo>
                    <a:pt x="2969" y="8812"/>
                  </a:lnTo>
                  <a:lnTo>
                    <a:pt x="3045" y="8835"/>
                  </a:lnTo>
                  <a:lnTo>
                    <a:pt x="3086" y="8846"/>
                  </a:lnTo>
                  <a:lnTo>
                    <a:pt x="3129" y="8855"/>
                  </a:lnTo>
                  <a:lnTo>
                    <a:pt x="3174" y="8863"/>
                  </a:lnTo>
                  <a:lnTo>
                    <a:pt x="3220" y="8869"/>
                  </a:lnTo>
                  <a:lnTo>
                    <a:pt x="3266" y="8873"/>
                  </a:lnTo>
                  <a:lnTo>
                    <a:pt x="3313" y="8874"/>
                  </a:lnTo>
                  <a:lnTo>
                    <a:pt x="3313" y="10437"/>
                  </a:lnTo>
                  <a:lnTo>
                    <a:pt x="3185" y="10434"/>
                  </a:lnTo>
                  <a:lnTo>
                    <a:pt x="3061" y="10425"/>
                  </a:lnTo>
                  <a:lnTo>
                    <a:pt x="2939" y="10411"/>
                  </a:lnTo>
                  <a:lnTo>
                    <a:pt x="2821" y="10390"/>
                  </a:lnTo>
                  <a:lnTo>
                    <a:pt x="2705" y="10364"/>
                  </a:lnTo>
                  <a:lnTo>
                    <a:pt x="2592" y="10331"/>
                  </a:lnTo>
                  <a:lnTo>
                    <a:pt x="2483" y="10293"/>
                  </a:lnTo>
                  <a:lnTo>
                    <a:pt x="2376" y="10249"/>
                  </a:lnTo>
                  <a:lnTo>
                    <a:pt x="2969" y="8812"/>
                  </a:lnTo>
                  <a:close/>
                  <a:moveTo>
                    <a:pt x="3532" y="8874"/>
                  </a:moveTo>
                  <a:lnTo>
                    <a:pt x="3532" y="8874"/>
                  </a:lnTo>
                  <a:lnTo>
                    <a:pt x="3577" y="8873"/>
                  </a:lnTo>
                  <a:lnTo>
                    <a:pt x="3621" y="8869"/>
                  </a:lnTo>
                  <a:lnTo>
                    <a:pt x="3663" y="8863"/>
                  </a:lnTo>
                  <a:lnTo>
                    <a:pt x="3704" y="8855"/>
                  </a:lnTo>
                  <a:lnTo>
                    <a:pt x="3876" y="8812"/>
                  </a:lnTo>
                  <a:lnTo>
                    <a:pt x="4469" y="10249"/>
                  </a:lnTo>
                  <a:lnTo>
                    <a:pt x="4352" y="10293"/>
                  </a:lnTo>
                  <a:lnTo>
                    <a:pt x="4235" y="10331"/>
                  </a:lnTo>
                  <a:lnTo>
                    <a:pt x="4117" y="10364"/>
                  </a:lnTo>
                  <a:lnTo>
                    <a:pt x="4000" y="10390"/>
                  </a:lnTo>
                  <a:lnTo>
                    <a:pt x="3883" y="10411"/>
                  </a:lnTo>
                  <a:lnTo>
                    <a:pt x="3766" y="10425"/>
                  </a:lnTo>
                  <a:lnTo>
                    <a:pt x="3649" y="10434"/>
                  </a:lnTo>
                  <a:lnTo>
                    <a:pt x="3532" y="10437"/>
                  </a:lnTo>
                  <a:lnTo>
                    <a:pt x="3532" y="8874"/>
                  </a:lnTo>
                  <a:close/>
                  <a:moveTo>
                    <a:pt x="4688" y="10156"/>
                  </a:moveTo>
                  <a:lnTo>
                    <a:pt x="4688" y="10156"/>
                  </a:lnTo>
                  <a:lnTo>
                    <a:pt x="4063" y="8718"/>
                  </a:lnTo>
                  <a:lnTo>
                    <a:pt x="4151" y="8672"/>
                  </a:lnTo>
                  <a:lnTo>
                    <a:pt x="4190" y="8648"/>
                  </a:lnTo>
                  <a:lnTo>
                    <a:pt x="4227" y="8625"/>
                  </a:lnTo>
                  <a:lnTo>
                    <a:pt x="4261" y="8601"/>
                  </a:lnTo>
                  <a:lnTo>
                    <a:pt x="4291" y="8578"/>
                  </a:lnTo>
                  <a:lnTo>
                    <a:pt x="4319" y="8555"/>
                  </a:lnTo>
                  <a:lnTo>
                    <a:pt x="4344" y="8531"/>
                  </a:lnTo>
                  <a:lnTo>
                    <a:pt x="5469" y="9624"/>
                  </a:lnTo>
                  <a:lnTo>
                    <a:pt x="5281" y="9782"/>
                  </a:lnTo>
                  <a:lnTo>
                    <a:pt x="5186" y="9856"/>
                  </a:lnTo>
                  <a:lnTo>
                    <a:pt x="5090" y="9926"/>
                  </a:lnTo>
                  <a:lnTo>
                    <a:pt x="4992" y="9991"/>
                  </a:lnTo>
                  <a:lnTo>
                    <a:pt x="4893" y="10051"/>
                  </a:lnTo>
                  <a:lnTo>
                    <a:pt x="4792" y="10107"/>
                  </a:lnTo>
                  <a:lnTo>
                    <a:pt x="4688" y="10156"/>
                  </a:lnTo>
                  <a:close/>
                  <a:moveTo>
                    <a:pt x="7313" y="9031"/>
                  </a:moveTo>
                  <a:lnTo>
                    <a:pt x="7313" y="9031"/>
                  </a:lnTo>
                  <a:lnTo>
                    <a:pt x="7060" y="9038"/>
                  </a:lnTo>
                  <a:lnTo>
                    <a:pt x="6937" y="9048"/>
                  </a:lnTo>
                  <a:lnTo>
                    <a:pt x="6816" y="9063"/>
                  </a:lnTo>
                  <a:lnTo>
                    <a:pt x="6697" y="9083"/>
                  </a:lnTo>
                  <a:lnTo>
                    <a:pt x="6579" y="9110"/>
                  </a:lnTo>
                  <a:lnTo>
                    <a:pt x="6461" y="9145"/>
                  </a:lnTo>
                  <a:lnTo>
                    <a:pt x="6344" y="9187"/>
                  </a:lnTo>
                  <a:lnTo>
                    <a:pt x="6423" y="9045"/>
                  </a:lnTo>
                  <a:lnTo>
                    <a:pt x="6496" y="8901"/>
                  </a:lnTo>
                  <a:lnTo>
                    <a:pt x="6562" y="8754"/>
                  </a:lnTo>
                  <a:lnTo>
                    <a:pt x="6621" y="8605"/>
                  </a:lnTo>
                  <a:lnTo>
                    <a:pt x="6673" y="8455"/>
                  </a:lnTo>
                  <a:lnTo>
                    <a:pt x="6717" y="8304"/>
                  </a:lnTo>
                  <a:lnTo>
                    <a:pt x="6754" y="8152"/>
                  </a:lnTo>
                  <a:lnTo>
                    <a:pt x="6782" y="7999"/>
                  </a:lnTo>
                  <a:lnTo>
                    <a:pt x="6953" y="8275"/>
                  </a:lnTo>
                  <a:lnTo>
                    <a:pt x="7044" y="8408"/>
                  </a:lnTo>
                  <a:lnTo>
                    <a:pt x="7141" y="8539"/>
                  </a:lnTo>
                  <a:lnTo>
                    <a:pt x="7244" y="8666"/>
                  </a:lnTo>
                  <a:lnTo>
                    <a:pt x="7353" y="8791"/>
                  </a:lnTo>
                  <a:lnTo>
                    <a:pt x="7469" y="8913"/>
                  </a:lnTo>
                  <a:lnTo>
                    <a:pt x="7593" y="9031"/>
                  </a:lnTo>
                  <a:lnTo>
                    <a:pt x="7313" y="9031"/>
                  </a:lnTo>
                  <a:close/>
                  <a:moveTo>
                    <a:pt x="9187" y="9531"/>
                  </a:moveTo>
                  <a:lnTo>
                    <a:pt x="9187" y="9531"/>
                  </a:lnTo>
                  <a:lnTo>
                    <a:pt x="9968" y="7656"/>
                  </a:lnTo>
                  <a:lnTo>
                    <a:pt x="10140" y="7699"/>
                  </a:lnTo>
                  <a:lnTo>
                    <a:pt x="10181" y="7707"/>
                  </a:lnTo>
                  <a:lnTo>
                    <a:pt x="10223" y="7713"/>
                  </a:lnTo>
                  <a:lnTo>
                    <a:pt x="10267" y="7717"/>
                  </a:lnTo>
                  <a:lnTo>
                    <a:pt x="10312" y="7718"/>
                  </a:lnTo>
                  <a:lnTo>
                    <a:pt x="10312" y="9749"/>
                  </a:lnTo>
                  <a:lnTo>
                    <a:pt x="10018" y="9720"/>
                  </a:lnTo>
                  <a:lnTo>
                    <a:pt x="9738" y="9676"/>
                  </a:lnTo>
                  <a:lnTo>
                    <a:pt x="9601" y="9647"/>
                  </a:lnTo>
                  <a:lnTo>
                    <a:pt x="9464" y="9614"/>
                  </a:lnTo>
                  <a:lnTo>
                    <a:pt x="9327" y="9575"/>
                  </a:lnTo>
                  <a:lnTo>
                    <a:pt x="9187" y="9531"/>
                  </a:lnTo>
                  <a:close/>
                  <a:moveTo>
                    <a:pt x="10562" y="7718"/>
                  </a:moveTo>
                  <a:lnTo>
                    <a:pt x="10562" y="7718"/>
                  </a:lnTo>
                  <a:lnTo>
                    <a:pt x="10608" y="7717"/>
                  </a:lnTo>
                  <a:lnTo>
                    <a:pt x="10651" y="7713"/>
                  </a:lnTo>
                  <a:lnTo>
                    <a:pt x="10693" y="7707"/>
                  </a:lnTo>
                  <a:lnTo>
                    <a:pt x="10734" y="7699"/>
                  </a:lnTo>
                  <a:lnTo>
                    <a:pt x="10906" y="7656"/>
                  </a:lnTo>
                  <a:lnTo>
                    <a:pt x="11656" y="9499"/>
                  </a:lnTo>
                  <a:lnTo>
                    <a:pt x="11393" y="9586"/>
                  </a:lnTo>
                  <a:lnTo>
                    <a:pt x="11258" y="9624"/>
                  </a:lnTo>
                  <a:lnTo>
                    <a:pt x="11121" y="9656"/>
                  </a:lnTo>
                  <a:lnTo>
                    <a:pt x="10982" y="9682"/>
                  </a:lnTo>
                  <a:lnTo>
                    <a:pt x="10843" y="9702"/>
                  </a:lnTo>
                  <a:lnTo>
                    <a:pt x="10703" y="9714"/>
                  </a:lnTo>
                  <a:lnTo>
                    <a:pt x="10562" y="9718"/>
                  </a:lnTo>
                  <a:lnTo>
                    <a:pt x="10562" y="7718"/>
                  </a:lnTo>
                  <a:close/>
                  <a:moveTo>
                    <a:pt x="11906" y="9406"/>
                  </a:moveTo>
                  <a:lnTo>
                    <a:pt x="11906" y="9406"/>
                  </a:lnTo>
                  <a:lnTo>
                    <a:pt x="11125" y="7562"/>
                  </a:lnTo>
                  <a:lnTo>
                    <a:pt x="11169" y="7539"/>
                  </a:lnTo>
                  <a:lnTo>
                    <a:pt x="11209" y="7515"/>
                  </a:lnTo>
                  <a:lnTo>
                    <a:pt x="11244" y="7492"/>
                  </a:lnTo>
                  <a:lnTo>
                    <a:pt x="11277" y="7468"/>
                  </a:lnTo>
                  <a:lnTo>
                    <a:pt x="11340" y="7422"/>
                  </a:lnTo>
                  <a:lnTo>
                    <a:pt x="11406" y="7374"/>
                  </a:lnTo>
                  <a:lnTo>
                    <a:pt x="12843" y="8812"/>
                  </a:lnTo>
                  <a:lnTo>
                    <a:pt x="12736" y="8903"/>
                  </a:lnTo>
                  <a:lnTo>
                    <a:pt x="12627" y="8989"/>
                  </a:lnTo>
                  <a:lnTo>
                    <a:pt x="12514" y="9069"/>
                  </a:lnTo>
                  <a:lnTo>
                    <a:pt x="12398" y="9144"/>
                  </a:lnTo>
                  <a:lnTo>
                    <a:pt x="12280" y="9215"/>
                  </a:lnTo>
                  <a:lnTo>
                    <a:pt x="12158" y="9282"/>
                  </a:lnTo>
                  <a:lnTo>
                    <a:pt x="11906" y="9406"/>
                  </a:lnTo>
                  <a:close/>
                  <a:moveTo>
                    <a:pt x="13031" y="8624"/>
                  </a:moveTo>
                  <a:lnTo>
                    <a:pt x="13031" y="8624"/>
                  </a:lnTo>
                  <a:lnTo>
                    <a:pt x="11593" y="7188"/>
                  </a:lnTo>
                  <a:lnTo>
                    <a:pt x="11781" y="6907"/>
                  </a:lnTo>
                  <a:lnTo>
                    <a:pt x="13687" y="7718"/>
                  </a:lnTo>
                  <a:lnTo>
                    <a:pt x="13624" y="7836"/>
                  </a:lnTo>
                  <a:lnTo>
                    <a:pt x="13554" y="7953"/>
                  </a:lnTo>
                  <a:lnTo>
                    <a:pt x="13477" y="8069"/>
                  </a:lnTo>
                  <a:lnTo>
                    <a:pt x="13394" y="8183"/>
                  </a:lnTo>
                  <a:lnTo>
                    <a:pt x="13217" y="8408"/>
                  </a:lnTo>
                  <a:lnTo>
                    <a:pt x="13031" y="8624"/>
                  </a:lnTo>
                  <a:close/>
                  <a:moveTo>
                    <a:pt x="13781" y="7468"/>
                  </a:moveTo>
                  <a:lnTo>
                    <a:pt x="13781" y="7468"/>
                  </a:lnTo>
                  <a:lnTo>
                    <a:pt x="11875" y="6657"/>
                  </a:lnTo>
                  <a:lnTo>
                    <a:pt x="11898" y="6586"/>
                  </a:lnTo>
                  <a:lnTo>
                    <a:pt x="11908" y="6549"/>
                  </a:lnTo>
                  <a:lnTo>
                    <a:pt x="11918" y="6512"/>
                  </a:lnTo>
                  <a:lnTo>
                    <a:pt x="11926" y="6473"/>
                  </a:lnTo>
                  <a:lnTo>
                    <a:pt x="11932" y="6432"/>
                  </a:lnTo>
                  <a:lnTo>
                    <a:pt x="11936" y="6389"/>
                  </a:lnTo>
                  <a:lnTo>
                    <a:pt x="11937" y="6344"/>
                  </a:lnTo>
                  <a:lnTo>
                    <a:pt x="14031" y="6344"/>
                  </a:lnTo>
                  <a:lnTo>
                    <a:pt x="14027" y="6494"/>
                  </a:lnTo>
                  <a:lnTo>
                    <a:pt x="14014" y="6642"/>
                  </a:lnTo>
                  <a:lnTo>
                    <a:pt x="13993" y="6787"/>
                  </a:lnTo>
                  <a:lnTo>
                    <a:pt x="13965" y="6929"/>
                  </a:lnTo>
                  <a:lnTo>
                    <a:pt x="13929" y="7068"/>
                  </a:lnTo>
                  <a:lnTo>
                    <a:pt x="13886" y="7205"/>
                  </a:lnTo>
                  <a:lnTo>
                    <a:pt x="13837" y="7338"/>
                  </a:lnTo>
                  <a:lnTo>
                    <a:pt x="13781" y="7468"/>
                  </a:lnTo>
                  <a:close/>
                  <a:moveTo>
                    <a:pt x="7375" y="438"/>
                  </a:moveTo>
                  <a:lnTo>
                    <a:pt x="7375" y="438"/>
                  </a:lnTo>
                  <a:lnTo>
                    <a:pt x="7748" y="448"/>
                  </a:lnTo>
                  <a:lnTo>
                    <a:pt x="8116" y="477"/>
                  </a:lnTo>
                  <a:lnTo>
                    <a:pt x="8478" y="525"/>
                  </a:lnTo>
                  <a:lnTo>
                    <a:pt x="8834" y="591"/>
                  </a:lnTo>
                  <a:lnTo>
                    <a:pt x="9184" y="676"/>
                  </a:lnTo>
                  <a:lnTo>
                    <a:pt x="9526" y="778"/>
                  </a:lnTo>
                  <a:lnTo>
                    <a:pt x="9861" y="896"/>
                  </a:lnTo>
                  <a:lnTo>
                    <a:pt x="10188" y="1032"/>
                  </a:lnTo>
                  <a:lnTo>
                    <a:pt x="10505" y="1183"/>
                  </a:lnTo>
                  <a:lnTo>
                    <a:pt x="10814" y="1351"/>
                  </a:lnTo>
                  <a:lnTo>
                    <a:pt x="11112" y="1533"/>
                  </a:lnTo>
                  <a:lnTo>
                    <a:pt x="11400" y="1730"/>
                  </a:lnTo>
                  <a:lnTo>
                    <a:pt x="11677" y="1941"/>
                  </a:lnTo>
                  <a:lnTo>
                    <a:pt x="11943" y="2167"/>
                  </a:lnTo>
                  <a:lnTo>
                    <a:pt x="12196" y="2405"/>
                  </a:lnTo>
                  <a:lnTo>
                    <a:pt x="12437" y="2657"/>
                  </a:lnTo>
                  <a:lnTo>
                    <a:pt x="12210" y="2534"/>
                  </a:lnTo>
                  <a:lnTo>
                    <a:pt x="11975" y="2424"/>
                  </a:lnTo>
                  <a:lnTo>
                    <a:pt x="11731" y="2328"/>
                  </a:lnTo>
                  <a:lnTo>
                    <a:pt x="11480" y="2246"/>
                  </a:lnTo>
                  <a:lnTo>
                    <a:pt x="11222" y="2181"/>
                  </a:lnTo>
                  <a:lnTo>
                    <a:pt x="10956" y="2133"/>
                  </a:lnTo>
                  <a:lnTo>
                    <a:pt x="10685" y="2104"/>
                  </a:lnTo>
                  <a:lnTo>
                    <a:pt x="10406" y="2094"/>
                  </a:lnTo>
                  <a:lnTo>
                    <a:pt x="10018" y="2112"/>
                  </a:lnTo>
                  <a:lnTo>
                    <a:pt x="9640" y="2166"/>
                  </a:lnTo>
                  <a:lnTo>
                    <a:pt x="9273" y="2254"/>
                  </a:lnTo>
                  <a:lnTo>
                    <a:pt x="8919" y="2375"/>
                  </a:lnTo>
                  <a:lnTo>
                    <a:pt x="8580" y="2526"/>
                  </a:lnTo>
                  <a:lnTo>
                    <a:pt x="8258" y="2705"/>
                  </a:lnTo>
                  <a:lnTo>
                    <a:pt x="7955" y="2912"/>
                  </a:lnTo>
                  <a:lnTo>
                    <a:pt x="7672" y="3145"/>
                  </a:lnTo>
                  <a:lnTo>
                    <a:pt x="7411" y="3401"/>
                  </a:lnTo>
                  <a:lnTo>
                    <a:pt x="7173" y="3679"/>
                  </a:lnTo>
                  <a:lnTo>
                    <a:pt x="6961" y="3978"/>
                  </a:lnTo>
                  <a:lnTo>
                    <a:pt x="6776" y="4295"/>
                  </a:lnTo>
                  <a:lnTo>
                    <a:pt x="6620" y="4630"/>
                  </a:lnTo>
                  <a:lnTo>
                    <a:pt x="6495" y="4980"/>
                  </a:lnTo>
                  <a:lnTo>
                    <a:pt x="6402" y="5343"/>
                  </a:lnTo>
                  <a:lnTo>
                    <a:pt x="6344" y="5719"/>
                  </a:lnTo>
                  <a:lnTo>
                    <a:pt x="6227" y="5535"/>
                  </a:lnTo>
                  <a:lnTo>
                    <a:pt x="6098" y="5359"/>
                  </a:lnTo>
                  <a:lnTo>
                    <a:pt x="5959" y="5192"/>
                  </a:lnTo>
                  <a:lnTo>
                    <a:pt x="5810" y="5033"/>
                  </a:lnTo>
                  <a:lnTo>
                    <a:pt x="5651" y="4884"/>
                  </a:lnTo>
                  <a:lnTo>
                    <a:pt x="5483" y="4745"/>
                  </a:lnTo>
                  <a:lnTo>
                    <a:pt x="5307" y="4617"/>
                  </a:lnTo>
                  <a:lnTo>
                    <a:pt x="5122" y="4500"/>
                  </a:lnTo>
                  <a:lnTo>
                    <a:pt x="4929" y="4395"/>
                  </a:lnTo>
                  <a:lnTo>
                    <a:pt x="4729" y="4302"/>
                  </a:lnTo>
                  <a:lnTo>
                    <a:pt x="4522" y="4222"/>
                  </a:lnTo>
                  <a:lnTo>
                    <a:pt x="4310" y="4155"/>
                  </a:lnTo>
                  <a:lnTo>
                    <a:pt x="4091" y="4102"/>
                  </a:lnTo>
                  <a:lnTo>
                    <a:pt x="3868" y="4063"/>
                  </a:lnTo>
                  <a:lnTo>
                    <a:pt x="3639" y="4040"/>
                  </a:lnTo>
                  <a:lnTo>
                    <a:pt x="3407" y="4032"/>
                  </a:lnTo>
                  <a:lnTo>
                    <a:pt x="3203" y="4038"/>
                  </a:lnTo>
                  <a:lnTo>
                    <a:pt x="3003" y="4056"/>
                  </a:lnTo>
                  <a:lnTo>
                    <a:pt x="2806" y="4086"/>
                  </a:lnTo>
                  <a:lnTo>
                    <a:pt x="2613" y="4127"/>
                  </a:lnTo>
                  <a:lnTo>
                    <a:pt x="2425" y="4179"/>
                  </a:lnTo>
                  <a:lnTo>
                    <a:pt x="2240" y="4241"/>
                  </a:lnTo>
                  <a:lnTo>
                    <a:pt x="2061" y="4313"/>
                  </a:lnTo>
                  <a:lnTo>
                    <a:pt x="1887" y="4395"/>
                  </a:lnTo>
                  <a:lnTo>
                    <a:pt x="1718" y="4486"/>
                  </a:lnTo>
                  <a:lnTo>
                    <a:pt x="1556" y="4585"/>
                  </a:lnTo>
                  <a:lnTo>
                    <a:pt x="1399" y="4693"/>
                  </a:lnTo>
                  <a:lnTo>
                    <a:pt x="1249" y="4809"/>
                  </a:lnTo>
                  <a:lnTo>
                    <a:pt x="1105" y="4933"/>
                  </a:lnTo>
                  <a:lnTo>
                    <a:pt x="969" y="5063"/>
                  </a:lnTo>
                  <a:lnTo>
                    <a:pt x="840" y="5200"/>
                  </a:lnTo>
                  <a:lnTo>
                    <a:pt x="719" y="5344"/>
                  </a:lnTo>
                  <a:lnTo>
                    <a:pt x="904" y="4820"/>
                  </a:lnTo>
                  <a:lnTo>
                    <a:pt x="1128" y="4316"/>
                  </a:lnTo>
                  <a:lnTo>
                    <a:pt x="1390" y="3835"/>
                  </a:lnTo>
                  <a:lnTo>
                    <a:pt x="1689" y="3377"/>
                  </a:lnTo>
                  <a:lnTo>
                    <a:pt x="2021" y="2946"/>
                  </a:lnTo>
                  <a:lnTo>
                    <a:pt x="2386" y="2542"/>
                  </a:lnTo>
                  <a:lnTo>
                    <a:pt x="2780" y="2167"/>
                  </a:lnTo>
                  <a:lnTo>
                    <a:pt x="3204" y="1824"/>
                  </a:lnTo>
                  <a:lnTo>
                    <a:pt x="3653" y="1515"/>
                  </a:lnTo>
                  <a:lnTo>
                    <a:pt x="4127" y="1240"/>
                  </a:lnTo>
                  <a:lnTo>
                    <a:pt x="4623" y="1003"/>
                  </a:lnTo>
                  <a:lnTo>
                    <a:pt x="5140" y="805"/>
                  </a:lnTo>
                  <a:lnTo>
                    <a:pt x="5676" y="647"/>
                  </a:lnTo>
                  <a:lnTo>
                    <a:pt x="6228" y="532"/>
                  </a:lnTo>
                  <a:lnTo>
                    <a:pt x="6795" y="462"/>
                  </a:lnTo>
                  <a:lnTo>
                    <a:pt x="7375" y="438"/>
                  </a:lnTo>
                  <a:close/>
                  <a:moveTo>
                    <a:pt x="813" y="9656"/>
                  </a:moveTo>
                  <a:lnTo>
                    <a:pt x="813" y="9656"/>
                  </a:lnTo>
                  <a:lnTo>
                    <a:pt x="934" y="9794"/>
                  </a:lnTo>
                  <a:lnTo>
                    <a:pt x="1062" y="9924"/>
                  </a:lnTo>
                  <a:lnTo>
                    <a:pt x="1196" y="10047"/>
                  </a:lnTo>
                  <a:lnTo>
                    <a:pt x="1337" y="10163"/>
                  </a:lnTo>
                  <a:lnTo>
                    <a:pt x="1484" y="10271"/>
                  </a:lnTo>
                  <a:lnTo>
                    <a:pt x="1636" y="10371"/>
                  </a:lnTo>
                  <a:lnTo>
                    <a:pt x="1794" y="10463"/>
                  </a:lnTo>
                  <a:lnTo>
                    <a:pt x="1958" y="10547"/>
                  </a:lnTo>
                  <a:lnTo>
                    <a:pt x="2125" y="10621"/>
                  </a:lnTo>
                  <a:lnTo>
                    <a:pt x="2298" y="10687"/>
                  </a:lnTo>
                  <a:lnTo>
                    <a:pt x="2474" y="10743"/>
                  </a:lnTo>
                  <a:lnTo>
                    <a:pt x="2654" y="10789"/>
                  </a:lnTo>
                  <a:lnTo>
                    <a:pt x="2838" y="10826"/>
                  </a:lnTo>
                  <a:lnTo>
                    <a:pt x="3025" y="10853"/>
                  </a:lnTo>
                  <a:lnTo>
                    <a:pt x="3215" y="10869"/>
                  </a:lnTo>
                  <a:lnTo>
                    <a:pt x="3407" y="10874"/>
                  </a:lnTo>
                  <a:lnTo>
                    <a:pt x="3593" y="10869"/>
                  </a:lnTo>
                  <a:lnTo>
                    <a:pt x="3775" y="10852"/>
                  </a:lnTo>
                  <a:lnTo>
                    <a:pt x="3954" y="10826"/>
                  </a:lnTo>
                  <a:lnTo>
                    <a:pt x="4129" y="10792"/>
                  </a:lnTo>
                  <a:lnTo>
                    <a:pt x="4300" y="10751"/>
                  </a:lnTo>
                  <a:lnTo>
                    <a:pt x="4466" y="10703"/>
                  </a:lnTo>
                  <a:lnTo>
                    <a:pt x="4627" y="10650"/>
                  </a:lnTo>
                  <a:lnTo>
                    <a:pt x="4782" y="10593"/>
                  </a:lnTo>
                  <a:lnTo>
                    <a:pt x="4714" y="10737"/>
                  </a:lnTo>
                  <a:lnTo>
                    <a:pt x="4653" y="10885"/>
                  </a:lnTo>
                  <a:lnTo>
                    <a:pt x="4600" y="11038"/>
                  </a:lnTo>
                  <a:lnTo>
                    <a:pt x="4555" y="11195"/>
                  </a:lnTo>
                  <a:lnTo>
                    <a:pt x="4518" y="11355"/>
                  </a:lnTo>
                  <a:lnTo>
                    <a:pt x="4491" y="11516"/>
                  </a:lnTo>
                  <a:lnTo>
                    <a:pt x="4474" y="11679"/>
                  </a:lnTo>
                  <a:lnTo>
                    <a:pt x="4469" y="11843"/>
                  </a:lnTo>
                  <a:lnTo>
                    <a:pt x="4473" y="12012"/>
                  </a:lnTo>
                  <a:lnTo>
                    <a:pt x="4487" y="12177"/>
                  </a:lnTo>
                  <a:lnTo>
                    <a:pt x="4511" y="12339"/>
                  </a:lnTo>
                  <a:lnTo>
                    <a:pt x="4543" y="12497"/>
                  </a:lnTo>
                  <a:lnTo>
                    <a:pt x="4583" y="12652"/>
                  </a:lnTo>
                  <a:lnTo>
                    <a:pt x="4632" y="12803"/>
                  </a:lnTo>
                  <a:lnTo>
                    <a:pt x="4689" y="12950"/>
                  </a:lnTo>
                  <a:lnTo>
                    <a:pt x="4754" y="13093"/>
                  </a:lnTo>
                  <a:lnTo>
                    <a:pt x="4827" y="13232"/>
                  </a:lnTo>
                  <a:lnTo>
                    <a:pt x="4907" y="13366"/>
                  </a:lnTo>
                  <a:lnTo>
                    <a:pt x="4994" y="13495"/>
                  </a:lnTo>
                  <a:lnTo>
                    <a:pt x="5089" y="13619"/>
                  </a:lnTo>
                  <a:lnTo>
                    <a:pt x="5190" y="13738"/>
                  </a:lnTo>
                  <a:lnTo>
                    <a:pt x="5298" y="13851"/>
                  </a:lnTo>
                  <a:lnTo>
                    <a:pt x="5412" y="13960"/>
                  </a:lnTo>
                  <a:lnTo>
                    <a:pt x="5532" y="14062"/>
                  </a:lnTo>
                  <a:lnTo>
                    <a:pt x="5126" y="13933"/>
                  </a:lnTo>
                  <a:lnTo>
                    <a:pt x="4731" y="13780"/>
                  </a:lnTo>
                  <a:lnTo>
                    <a:pt x="4348" y="13605"/>
                  </a:lnTo>
                  <a:lnTo>
                    <a:pt x="3977" y="13409"/>
                  </a:lnTo>
                  <a:lnTo>
                    <a:pt x="3619" y="13191"/>
                  </a:lnTo>
                  <a:lnTo>
                    <a:pt x="3275" y="12954"/>
                  </a:lnTo>
                  <a:lnTo>
                    <a:pt x="2946" y="12697"/>
                  </a:lnTo>
                  <a:lnTo>
                    <a:pt x="2633" y="12422"/>
                  </a:lnTo>
                  <a:lnTo>
                    <a:pt x="2337" y="12129"/>
                  </a:lnTo>
                  <a:lnTo>
                    <a:pt x="2059" y="11819"/>
                  </a:lnTo>
                  <a:lnTo>
                    <a:pt x="1799" y="11494"/>
                  </a:lnTo>
                  <a:lnTo>
                    <a:pt x="1559" y="11153"/>
                  </a:lnTo>
                  <a:lnTo>
                    <a:pt x="1339" y="10798"/>
                  </a:lnTo>
                  <a:lnTo>
                    <a:pt x="1141" y="10430"/>
                  </a:lnTo>
                  <a:lnTo>
                    <a:pt x="965" y="10049"/>
                  </a:lnTo>
                  <a:lnTo>
                    <a:pt x="813" y="9656"/>
                  </a:lnTo>
                  <a:close/>
                  <a:moveTo>
                    <a:pt x="9031" y="14093"/>
                  </a:moveTo>
                  <a:lnTo>
                    <a:pt x="9031" y="14093"/>
                  </a:lnTo>
                  <a:lnTo>
                    <a:pt x="9157" y="13996"/>
                  </a:lnTo>
                  <a:lnTo>
                    <a:pt x="9277" y="13891"/>
                  </a:lnTo>
                  <a:lnTo>
                    <a:pt x="9390" y="13780"/>
                  </a:lnTo>
                  <a:lnTo>
                    <a:pt x="9497" y="13662"/>
                  </a:lnTo>
                  <a:lnTo>
                    <a:pt x="9597" y="13539"/>
                  </a:lnTo>
                  <a:lnTo>
                    <a:pt x="9689" y="13409"/>
                  </a:lnTo>
                  <a:lnTo>
                    <a:pt x="9774" y="13273"/>
                  </a:lnTo>
                  <a:lnTo>
                    <a:pt x="9851" y="13132"/>
                  </a:lnTo>
                  <a:lnTo>
                    <a:pt x="9921" y="12986"/>
                  </a:lnTo>
                  <a:lnTo>
                    <a:pt x="9982" y="12835"/>
                  </a:lnTo>
                  <a:lnTo>
                    <a:pt x="10034" y="12680"/>
                  </a:lnTo>
                  <a:lnTo>
                    <a:pt x="10077" y="12520"/>
                  </a:lnTo>
                  <a:lnTo>
                    <a:pt x="10111" y="12356"/>
                  </a:lnTo>
                  <a:lnTo>
                    <a:pt x="10136" y="12189"/>
                  </a:lnTo>
                  <a:lnTo>
                    <a:pt x="10151" y="12018"/>
                  </a:lnTo>
                  <a:lnTo>
                    <a:pt x="10156" y="11843"/>
                  </a:lnTo>
                  <a:lnTo>
                    <a:pt x="10145" y="11589"/>
                  </a:lnTo>
                  <a:lnTo>
                    <a:pt x="10111" y="11341"/>
                  </a:lnTo>
                  <a:lnTo>
                    <a:pt x="10056" y="11101"/>
                  </a:lnTo>
                  <a:lnTo>
                    <a:pt x="9981" y="10871"/>
                  </a:lnTo>
                  <a:lnTo>
                    <a:pt x="9886" y="10651"/>
                  </a:lnTo>
                  <a:lnTo>
                    <a:pt x="9774" y="10442"/>
                  </a:lnTo>
                  <a:lnTo>
                    <a:pt x="9645" y="10245"/>
                  </a:lnTo>
                  <a:lnTo>
                    <a:pt x="9500" y="10062"/>
                  </a:lnTo>
                  <a:lnTo>
                    <a:pt x="9716" y="10103"/>
                  </a:lnTo>
                  <a:lnTo>
                    <a:pt x="9941" y="10133"/>
                  </a:lnTo>
                  <a:lnTo>
                    <a:pt x="10172" y="10150"/>
                  </a:lnTo>
                  <a:lnTo>
                    <a:pt x="10406" y="10156"/>
                  </a:lnTo>
                  <a:lnTo>
                    <a:pt x="10749" y="10142"/>
                  </a:lnTo>
                  <a:lnTo>
                    <a:pt x="11083" y="10101"/>
                  </a:lnTo>
                  <a:lnTo>
                    <a:pt x="11409" y="10033"/>
                  </a:lnTo>
                  <a:lnTo>
                    <a:pt x="11724" y="9940"/>
                  </a:lnTo>
                  <a:lnTo>
                    <a:pt x="12029" y="9823"/>
                  </a:lnTo>
                  <a:lnTo>
                    <a:pt x="12321" y="9683"/>
                  </a:lnTo>
                  <a:lnTo>
                    <a:pt x="12599" y="9522"/>
                  </a:lnTo>
                  <a:lnTo>
                    <a:pt x="12863" y="9340"/>
                  </a:lnTo>
                  <a:lnTo>
                    <a:pt x="13111" y="9138"/>
                  </a:lnTo>
                  <a:lnTo>
                    <a:pt x="13343" y="8919"/>
                  </a:lnTo>
                  <a:lnTo>
                    <a:pt x="13556" y="8682"/>
                  </a:lnTo>
                  <a:lnTo>
                    <a:pt x="13750" y="8429"/>
                  </a:lnTo>
                  <a:lnTo>
                    <a:pt x="13924" y="8162"/>
                  </a:lnTo>
                  <a:lnTo>
                    <a:pt x="14076" y="7880"/>
                  </a:lnTo>
                  <a:lnTo>
                    <a:pt x="14206" y="7587"/>
                  </a:lnTo>
                  <a:lnTo>
                    <a:pt x="14312" y="7282"/>
                  </a:lnTo>
                  <a:lnTo>
                    <a:pt x="14312" y="7374"/>
                  </a:lnTo>
                  <a:lnTo>
                    <a:pt x="14286" y="7977"/>
                  </a:lnTo>
                  <a:lnTo>
                    <a:pt x="14209" y="8565"/>
                  </a:lnTo>
                  <a:lnTo>
                    <a:pt x="14084" y="9137"/>
                  </a:lnTo>
                  <a:lnTo>
                    <a:pt x="13913" y="9690"/>
                  </a:lnTo>
                  <a:lnTo>
                    <a:pt x="13698" y="10222"/>
                  </a:lnTo>
                  <a:lnTo>
                    <a:pt x="13440" y="10731"/>
                  </a:lnTo>
                  <a:lnTo>
                    <a:pt x="13143" y="11215"/>
                  </a:lnTo>
                  <a:lnTo>
                    <a:pt x="12808" y="11671"/>
                  </a:lnTo>
                  <a:lnTo>
                    <a:pt x="12438" y="12099"/>
                  </a:lnTo>
                  <a:lnTo>
                    <a:pt x="12034" y="12495"/>
                  </a:lnTo>
                  <a:lnTo>
                    <a:pt x="11599" y="12857"/>
                  </a:lnTo>
                  <a:lnTo>
                    <a:pt x="11135" y="13184"/>
                  </a:lnTo>
                  <a:lnTo>
                    <a:pt x="10644" y="13473"/>
                  </a:lnTo>
                  <a:lnTo>
                    <a:pt x="10128" y="13722"/>
                  </a:lnTo>
                  <a:lnTo>
                    <a:pt x="9590" y="13930"/>
                  </a:lnTo>
                  <a:lnTo>
                    <a:pt x="9031" y="14093"/>
                  </a:lnTo>
                  <a:close/>
                </a:path>
              </a:pathLst>
            </a:custGeom>
            <a:solidFill>
              <a:srgbClr val="03979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2" name="Rechteck 21"/>
          <p:cNvSpPr/>
          <p:nvPr/>
        </p:nvSpPr>
        <p:spPr>
          <a:xfrm>
            <a:off x="355600" y="900000"/>
            <a:ext cx="2799345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4" y="1078973"/>
            <a:ext cx="279320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  <a:t>MST MEDIUM DEVICES</a:t>
            </a:r>
          </a:p>
          <a:p>
            <a:endParaRPr lang="de-DE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57</a:t>
            </a:r>
          </a:p>
        </p:txBody>
      </p:sp>
      <p:sp>
        <p:nvSpPr>
          <p:cNvPr id="12" name="Rechteck 11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Graphic: EUROfusion, Reinald Fenke, CC BY 4.0, www.euro-fusion.org</a:t>
            </a:r>
          </a:p>
        </p:txBody>
      </p:sp>
    </p:spTree>
    <p:extLst>
      <p:ext uri="{BB962C8B-B14F-4D97-AF65-F5344CB8AC3E}">
        <p14:creationId xmlns:p14="http://schemas.microsoft.com/office/powerpoint/2010/main" val="3983986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652x36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9" r="19453"/>
          <a:stretch/>
        </p:blipFill>
        <p:spPr>
          <a:xfrm>
            <a:off x="4351343" y="2060848"/>
            <a:ext cx="4805215" cy="441915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m7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355600" y="900000"/>
            <a:ext cx="3995743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4" y="1078973"/>
            <a:ext cx="3712906" cy="4483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>
                <a:solidFill>
                  <a:srgbClr val="595A5A"/>
                </a:solidFill>
              </a:rPr>
              <a:t>TCV – CHARACTERISTICS</a:t>
            </a:r>
          </a:p>
          <a:p>
            <a:endParaRPr lang="de-DE" sz="2000">
              <a:solidFill>
                <a:srgbClr val="595A5A"/>
              </a:solidFill>
            </a:endParaRPr>
          </a:p>
          <a:p>
            <a:endParaRPr lang="de-DE" sz="2000">
              <a:solidFill>
                <a:srgbClr val="595A5A"/>
              </a:solidFill>
            </a:endParaRPr>
          </a:p>
          <a:p>
            <a:endParaRPr lang="de-DE" sz="2000">
              <a:solidFill>
                <a:srgbClr val="595A5A"/>
              </a:solidFill>
            </a:endParaRPr>
          </a:p>
          <a:p>
            <a:endParaRPr lang="de-DE" sz="2000">
              <a:solidFill>
                <a:srgbClr val="595A5A"/>
              </a:solidFill>
            </a:endParaRPr>
          </a:p>
          <a:p>
            <a:endParaRPr lang="de-DE" sz="2000">
              <a:solidFill>
                <a:srgbClr val="595A5A"/>
              </a:solidFill>
            </a:endParaRPr>
          </a:p>
          <a:p>
            <a:r>
              <a:rPr lang="de-DE" sz="2000">
                <a:solidFill>
                  <a:srgbClr val="595A5A"/>
                </a:solidFill>
              </a:rPr>
              <a:t>16 independent poloidal field coils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To shape the plasma </a:t>
            </a:r>
          </a:p>
          <a:p>
            <a:r>
              <a:rPr lang="de-DE" sz="2000">
                <a:solidFill>
                  <a:srgbClr val="595A5A"/>
                </a:solidFill>
              </a:rPr>
              <a:t>7 independent ECH launchers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To aim the microwave beams at efficient locations </a:t>
            </a:r>
          </a:p>
          <a:p>
            <a:r>
              <a:rPr lang="sv-SE" sz="2000">
                <a:solidFill>
                  <a:srgbClr val="595A5A"/>
                </a:solidFill>
              </a:rPr>
              <a:t>TCV Upgrades (2014-16) </a:t>
            </a:r>
          </a:p>
          <a:p>
            <a:pPr marL="144000" indent="-176400">
              <a:buFont typeface="Arial"/>
              <a:buChar char="•"/>
            </a:pPr>
            <a:r>
              <a:rPr lang="sv-SE" sz="2000">
                <a:solidFill>
                  <a:srgbClr val="595A5A"/>
                </a:solidFill>
              </a:rPr>
              <a:t>1MW NBI, 2MW ECH</a:t>
            </a:r>
            <a:endParaRPr lang="de-DE" sz="2000">
              <a:solidFill>
                <a:srgbClr val="595A5A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>
                <a:solidFill>
                  <a:schemeClr val="bg1"/>
                </a:solidFill>
              </a:rPr>
              <a:t>66</a:t>
            </a:r>
          </a:p>
        </p:txBody>
      </p:sp>
      <p:sp>
        <p:nvSpPr>
          <p:cNvPr id="12" name="Rechteck 11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Image: Swiss Plasma Centre, http://spc.epfl.ch</a:t>
            </a:r>
          </a:p>
        </p:txBody>
      </p:sp>
    </p:spTree>
    <p:extLst>
      <p:ext uri="{BB962C8B-B14F-4D97-AF65-F5344CB8AC3E}">
        <p14:creationId xmlns:p14="http://schemas.microsoft.com/office/powerpoint/2010/main" val="7218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m7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355600" y="900000"/>
            <a:ext cx="3995743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4" y="1078973"/>
            <a:ext cx="3712906" cy="48936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solidFill>
                  <a:srgbClr val="595A5A"/>
                </a:solidFill>
              </a:rPr>
              <a:t>TCV – SALIENT RESULTS</a:t>
            </a:r>
            <a:endParaRPr lang="de-DE" sz="2000" dirty="0">
              <a:solidFill>
                <a:srgbClr val="595A5A"/>
              </a:solidFill>
            </a:endParaRPr>
          </a:p>
          <a:p>
            <a:r>
              <a:rPr lang="de-DE" sz="2000" dirty="0">
                <a:solidFill>
                  <a:srgbClr val="595A5A"/>
                </a:solidFill>
              </a:rPr>
              <a:t>Snowflake configuration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 dirty="0">
                <a:solidFill>
                  <a:srgbClr val="595A5A"/>
                </a:solidFill>
              </a:rPr>
              <a:t>4 »legs« connect to the wall to distribute exhaust power </a:t>
            </a:r>
          </a:p>
          <a:p>
            <a:r>
              <a:rPr lang="de-DE" sz="2000" dirty="0">
                <a:solidFill>
                  <a:srgbClr val="595A5A"/>
                </a:solidFill>
              </a:rPr>
              <a:t>Current generation by </a:t>
            </a:r>
            <a:r>
              <a:rPr lang="de-DE" sz="2000" dirty="0" smtClean="0">
                <a:solidFill>
                  <a:srgbClr val="595A5A"/>
                </a:solidFill>
              </a:rPr>
              <a:t>microwaves </a:t>
            </a:r>
            <a:endParaRPr lang="de-DE" sz="2000" dirty="0">
              <a:solidFill>
                <a:srgbClr val="595A5A"/>
              </a:solidFill>
            </a:endParaRP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 dirty="0">
                <a:solidFill>
                  <a:srgbClr val="595A5A"/>
                </a:solidFill>
              </a:rPr>
              <a:t>To mitigate the need of maintaining the plasma current by induction </a:t>
            </a:r>
          </a:p>
          <a:p>
            <a:r>
              <a:rPr lang="nl-NL" sz="2000" dirty="0">
                <a:solidFill>
                  <a:srgbClr val="595A5A"/>
                </a:solidFill>
              </a:rPr>
              <a:t>100% »bootstrap«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nl-NL" sz="2000" dirty="0">
                <a:solidFill>
                  <a:srgbClr val="595A5A"/>
                </a:solidFill>
              </a:rPr>
              <a:t>Self-driven plasma current </a:t>
            </a:r>
          </a:p>
          <a:p>
            <a:r>
              <a:rPr lang="nl-NL" sz="2000" dirty="0">
                <a:solidFill>
                  <a:srgbClr val="595A5A"/>
                </a:solidFill>
              </a:rPr>
              <a:t>Quiescent stationary H-mode </a:t>
            </a:r>
          </a:p>
          <a:p>
            <a:pPr marL="144000" indent="-176400">
              <a:buFont typeface="Arial"/>
              <a:buChar char="•"/>
            </a:pPr>
            <a:r>
              <a:rPr lang="nl-NL" sz="2000" dirty="0">
                <a:solidFill>
                  <a:srgbClr val="595A5A"/>
                </a:solidFill>
              </a:rPr>
              <a:t>Good plasma confinement without energy or particle losses in burst mode</a:t>
            </a:r>
            <a:endParaRPr lang="de-DE" sz="2000" dirty="0">
              <a:solidFill>
                <a:srgbClr val="595A5A"/>
              </a:solidFill>
            </a:endParaRPr>
          </a:p>
        </p:txBody>
      </p:sp>
      <p:pic>
        <p:nvPicPr>
          <p:cNvPr id="2" name="Bild 1" descr="all-modules-reduced-1_Seite_067_Bild_000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8" t="-12438" r="-2829" b="-7945"/>
          <a:stretch/>
        </p:blipFill>
        <p:spPr>
          <a:xfrm>
            <a:off x="4351343" y="899999"/>
            <a:ext cx="3901601" cy="55800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hteck 9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67</a:t>
            </a:r>
          </a:p>
        </p:txBody>
      </p:sp>
      <p:sp>
        <p:nvSpPr>
          <p:cNvPr id="11" name="Rechteck 10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Image: Swiss Plasma Centre, http://spc.epfl.ch</a:t>
            </a:r>
          </a:p>
        </p:txBody>
      </p:sp>
    </p:spTree>
    <p:extLst>
      <p:ext uri="{BB962C8B-B14F-4D97-AF65-F5344CB8AC3E}">
        <p14:creationId xmlns:p14="http://schemas.microsoft.com/office/powerpoint/2010/main" val="12940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355600" y="900000"/>
            <a:ext cx="7897344" cy="558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60451" y="1008063"/>
            <a:ext cx="2785942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dirty="0">
                <a:solidFill>
                  <a:srgbClr val="595A5A"/>
                </a:solidFill>
              </a:rPr>
              <a:t>MST: Medium Size Tokamaks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de-DE" sz="2000" dirty="0">
                <a:solidFill>
                  <a:srgbClr val="595A5A"/>
                </a:solidFill>
              </a:rPr>
              <a:t>Three European devices have been selected for input to the Fusion </a:t>
            </a:r>
            <a:r>
              <a:rPr lang="de-DE" sz="2000" dirty="0" smtClean="0">
                <a:solidFill>
                  <a:srgbClr val="595A5A"/>
                </a:solidFill>
              </a:rPr>
              <a:t>Roadmap </a:t>
            </a:r>
            <a:r>
              <a:rPr lang="de-DE" sz="2000" dirty="0">
                <a:solidFill>
                  <a:srgbClr val="595A5A"/>
                </a:solidFill>
              </a:rPr>
              <a:t>in parallel with JET. These devices are:</a:t>
            </a:r>
          </a:p>
        </p:txBody>
      </p:sp>
      <p:grpSp>
        <p:nvGrpSpPr>
          <p:cNvPr id="10" name="Gruppierung 9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11" name="Rechteck 10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m7</a:t>
              </a:r>
            </a:p>
          </p:txBody>
        </p:sp>
      </p:grpSp>
      <p:pic>
        <p:nvPicPr>
          <p:cNvPr id="3" name="Bild 2" descr="all-modules-reduced-1_Seite_058_Bild_00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7979"/>
            <a:ext cx="6156064" cy="2052021"/>
          </a:xfrm>
          <a:prstGeom prst="rect">
            <a:avLst/>
          </a:prstGeom>
        </p:spPr>
      </p:pic>
      <p:pic>
        <p:nvPicPr>
          <p:cNvPr id="4" name="Bild 3" descr="all-modules-reduced-1_Seite_058_Bild_00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36" y="899999"/>
            <a:ext cx="2605671" cy="2006599"/>
          </a:xfrm>
          <a:prstGeom prst="rect">
            <a:avLst/>
          </a:prstGeom>
        </p:spPr>
      </p:pic>
      <p:pic>
        <p:nvPicPr>
          <p:cNvPr id="5" name="Bild 4" descr="all-modules-reduced-1_Seite_058_Bild_000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07" y="900000"/>
            <a:ext cx="2144037" cy="200659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458347" y="4002469"/>
            <a:ext cx="1819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>
                <a:solidFill>
                  <a:srgbClr val="595A5A"/>
                </a:solidFill>
              </a:rPr>
              <a:t>ASDEX Upgrade</a:t>
            </a:r>
            <a:endParaRPr lang="de-DE" sz="2000"/>
          </a:p>
        </p:txBody>
      </p:sp>
      <p:sp>
        <p:nvSpPr>
          <p:cNvPr id="14" name="Rechteck 13"/>
          <p:cNvSpPr/>
          <p:nvPr/>
        </p:nvSpPr>
        <p:spPr>
          <a:xfrm>
            <a:off x="3401636" y="2895867"/>
            <a:ext cx="1747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>
                <a:solidFill>
                  <a:srgbClr val="595A5A"/>
                </a:solidFill>
              </a:rPr>
              <a:t>MAST Upgrade</a:t>
            </a:r>
            <a:endParaRPr lang="de-DE" sz="2000"/>
          </a:p>
        </p:txBody>
      </p:sp>
      <p:sp>
        <p:nvSpPr>
          <p:cNvPr id="15" name="Rechteck 14"/>
          <p:cNvSpPr/>
          <p:nvPr/>
        </p:nvSpPr>
        <p:spPr>
          <a:xfrm>
            <a:off x="6030536" y="2919566"/>
            <a:ext cx="595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>
                <a:solidFill>
                  <a:srgbClr val="595A5A"/>
                </a:solidFill>
              </a:rPr>
              <a:t>TCV</a:t>
            </a:r>
            <a:endParaRPr lang="de-DE" sz="2000"/>
          </a:p>
        </p:txBody>
      </p:sp>
      <p:sp>
        <p:nvSpPr>
          <p:cNvPr id="17" name="Rechteck 16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58</a:t>
            </a:r>
          </a:p>
        </p:txBody>
      </p:sp>
      <p:sp>
        <p:nvSpPr>
          <p:cNvPr id="18" name="Rechteck 17"/>
          <p:cNvSpPr/>
          <p:nvPr/>
        </p:nvSpPr>
        <p:spPr>
          <a:xfrm>
            <a:off x="6278076" y="4394681"/>
            <a:ext cx="178219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900">
                <a:solidFill>
                  <a:srgbClr val="595959"/>
                </a:solidFill>
              </a:rPr>
              <a:t>Images (left to right, to down) CCFE, www.ccfe.ac.uk; Swisse Plasma</a:t>
            </a:r>
          </a:p>
          <a:p>
            <a:r>
              <a:rPr lang="de-DE" sz="900">
                <a:solidFill>
                  <a:srgbClr val="595959"/>
                </a:solidFill>
              </a:rPr>
              <a:t>Centre, http://spc.epfl.ch; Max Planck institute for Plasmaphysics,</a:t>
            </a:r>
          </a:p>
          <a:p>
            <a:r>
              <a:rPr lang="de-DE" sz="900">
                <a:solidFill>
                  <a:srgbClr val="595959"/>
                </a:solidFill>
              </a:rPr>
              <a:t>www.ipp.mpg.de</a:t>
            </a:r>
          </a:p>
          <a:p>
            <a:r>
              <a:rPr lang="de-DE" sz="900">
                <a:solidFill>
                  <a:srgbClr val="595959"/>
                </a:solidFill>
              </a:rPr>
              <a:t>Image: Max Planck institute for Plasmaphysics, www.ipp.mpg.de, modified</a:t>
            </a:r>
          </a:p>
        </p:txBody>
      </p:sp>
    </p:spTree>
    <p:extLst>
      <p:ext uri="{BB962C8B-B14F-4D97-AF65-F5344CB8AC3E}">
        <p14:creationId xmlns:p14="http://schemas.microsoft.com/office/powerpoint/2010/main" val="15269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599998" y="900000"/>
            <a:ext cx="4652945" cy="55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50" name="Rechteck 49"/>
          <p:cNvSpPr/>
          <p:nvPr/>
        </p:nvSpPr>
        <p:spPr>
          <a:xfrm>
            <a:off x="355599" y="900000"/>
            <a:ext cx="3244399" cy="558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74300" y="1143535"/>
            <a:ext cx="3119800" cy="387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 dirty="0">
                <a:solidFill>
                  <a:srgbClr val="595A5A"/>
                </a:solidFill>
              </a:rPr>
              <a:t>ASDEX Upgrade – AxiSymmetric Divertor EXperiment </a:t>
            </a:r>
            <a:endParaRPr lang="de-DE" b="1" dirty="0">
              <a:solidFill>
                <a:srgbClr val="595A5A"/>
              </a:solidFill>
            </a:endParaRPr>
          </a:p>
          <a:p>
            <a:pPr>
              <a:lnSpc>
                <a:spcPct val="80000"/>
              </a:lnSpc>
            </a:pPr>
            <a:endParaRPr lang="de-DE" sz="2000" dirty="0">
              <a:solidFill>
                <a:srgbClr val="595A5A"/>
              </a:solidFill>
            </a:endParaRPr>
          </a:p>
          <a:p>
            <a:pPr marL="176400" indent="-176400">
              <a:buFont typeface="Arial"/>
              <a:buChar char="•"/>
            </a:pPr>
            <a:r>
              <a:rPr lang="de-DE" sz="2000" dirty="0">
                <a:solidFill>
                  <a:srgbClr val="595A5A"/>
                </a:solidFill>
              </a:rPr>
              <a:t>Located near Munich, Germany. Operated since 1991 by IPP/MPG </a:t>
            </a:r>
            <a:endParaRPr lang="de-DE" sz="2000" dirty="0" smtClean="0">
              <a:solidFill>
                <a:srgbClr val="595A5A"/>
              </a:solidFill>
            </a:endParaRPr>
          </a:p>
          <a:p>
            <a:pPr marL="176400" indent="-176400">
              <a:buFont typeface="Arial"/>
              <a:buChar char="•"/>
            </a:pPr>
            <a:r>
              <a:rPr lang="de-DE" sz="2000" dirty="0" smtClean="0">
                <a:solidFill>
                  <a:srgbClr val="595A5A"/>
                </a:solidFill>
              </a:rPr>
              <a:t>A </a:t>
            </a:r>
            <a:r>
              <a:rPr lang="de-DE" sz="2000" dirty="0">
                <a:solidFill>
                  <a:srgbClr val="595A5A"/>
                </a:solidFill>
              </a:rPr>
              <a:t>new device – not an upgrade from the former ASDEX (now in China)</a:t>
            </a:r>
          </a:p>
          <a:p>
            <a:pPr marL="176400" indent="-176400">
              <a:buFont typeface="Arial"/>
              <a:buChar char="•"/>
            </a:pPr>
            <a:r>
              <a:rPr lang="de-DE" sz="2000" dirty="0">
                <a:solidFill>
                  <a:srgbClr val="595A5A"/>
                </a:solidFill>
              </a:rPr>
              <a:t>Strong heating capabilities</a:t>
            </a:r>
          </a:p>
          <a:p>
            <a:pPr marL="176400" indent="-176400">
              <a:buFont typeface="Arial"/>
              <a:buChar char="•"/>
            </a:pPr>
            <a:r>
              <a:rPr lang="de-DE" sz="2000" dirty="0">
                <a:solidFill>
                  <a:srgbClr val="595A5A"/>
                </a:solidFill>
              </a:rPr>
              <a:t>Tungsten wall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440333" y="408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grpSp>
        <p:nvGrpSpPr>
          <p:cNvPr id="17" name="Gruppierung 16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18" name="Rechteck 17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m7</a:t>
              </a:r>
            </a:p>
          </p:txBody>
        </p:sp>
      </p:grpSp>
      <p:pic>
        <p:nvPicPr>
          <p:cNvPr id="2" name="Bild 1" descr="all-modules-reduced-1_Seite_059_Bild_00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12" y="879475"/>
            <a:ext cx="3086226" cy="4023908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771900" y="5099775"/>
            <a:ext cx="218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>
                <a:solidFill>
                  <a:srgbClr val="595A5A"/>
                </a:solidFill>
              </a:rPr>
              <a:t>Major radius: 1.6m </a:t>
            </a:r>
          </a:p>
          <a:p>
            <a:r>
              <a:rPr lang="de-DE">
                <a:solidFill>
                  <a:srgbClr val="595A5A"/>
                </a:solidFill>
              </a:rPr>
              <a:t>Minor radius: 0.6m </a:t>
            </a:r>
          </a:p>
          <a:p>
            <a:r>
              <a:rPr lang="de-DE">
                <a:solidFill>
                  <a:srgbClr val="595A5A"/>
                </a:solidFill>
              </a:rPr>
              <a:t>Elongation: 1.6 </a:t>
            </a:r>
          </a:p>
          <a:p>
            <a:r>
              <a:rPr lang="de-DE">
                <a:solidFill>
                  <a:srgbClr val="595A5A"/>
                </a:solidFill>
              </a:rPr>
              <a:t>Magnetic field: 3.9T </a:t>
            </a:r>
          </a:p>
          <a:p>
            <a:r>
              <a:rPr lang="de-DE">
                <a:solidFill>
                  <a:srgbClr val="595A5A"/>
                </a:solidFill>
              </a:rPr>
              <a:t>Plasma current: 2MA </a:t>
            </a:r>
          </a:p>
        </p:txBody>
      </p:sp>
      <p:sp>
        <p:nvSpPr>
          <p:cNvPr id="5" name="Rechteck 4"/>
          <p:cNvSpPr/>
          <p:nvPr/>
        </p:nvSpPr>
        <p:spPr>
          <a:xfrm>
            <a:off x="6273800" y="5117149"/>
            <a:ext cx="1765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>
                <a:solidFill>
                  <a:srgbClr val="595A5A"/>
                </a:solidFill>
              </a:rPr>
              <a:t>Heating systems </a:t>
            </a:r>
          </a:p>
          <a:p>
            <a:r>
              <a:rPr lang="pl-PL">
                <a:solidFill>
                  <a:srgbClr val="595A5A"/>
                </a:solidFill>
              </a:rPr>
              <a:t>NBI: 20MW </a:t>
            </a:r>
          </a:p>
          <a:p>
            <a:r>
              <a:rPr lang="pl-PL">
                <a:solidFill>
                  <a:srgbClr val="595A5A"/>
                </a:solidFill>
              </a:rPr>
              <a:t>ICRH: 6MW </a:t>
            </a:r>
          </a:p>
          <a:p>
            <a:r>
              <a:rPr lang="pl-PL">
                <a:solidFill>
                  <a:srgbClr val="595A5A"/>
                </a:solidFill>
              </a:rPr>
              <a:t>ECRH: 4MW</a:t>
            </a:r>
            <a:endParaRPr lang="de-DE">
              <a:solidFill>
                <a:srgbClr val="595A5A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59</a:t>
            </a:r>
          </a:p>
        </p:txBody>
      </p:sp>
      <p:sp>
        <p:nvSpPr>
          <p:cNvPr id="15" name="Rechteck 14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Image: Max Planck institute for Plasmaphysics, www.ipp.mpg.de</a:t>
            </a:r>
          </a:p>
        </p:txBody>
      </p:sp>
    </p:spTree>
    <p:extLst>
      <p:ext uri="{BB962C8B-B14F-4D97-AF65-F5344CB8AC3E}">
        <p14:creationId xmlns:p14="http://schemas.microsoft.com/office/powerpoint/2010/main" val="39763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355599" y="900000"/>
            <a:ext cx="7897345" cy="558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20" name="Rechteck 19"/>
          <p:cNvSpPr/>
          <p:nvPr/>
        </p:nvSpPr>
        <p:spPr>
          <a:xfrm>
            <a:off x="3211002" y="900000"/>
            <a:ext cx="2579565" cy="372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74300" y="1143535"/>
            <a:ext cx="2573700" cy="7827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>
                <a:solidFill>
                  <a:srgbClr val="595A5A"/>
                </a:solidFill>
              </a:rPr>
              <a:t>ASDEX Upgrade – </a:t>
            </a:r>
            <a:br>
              <a:rPr lang="de-DE" sz="2800">
                <a:solidFill>
                  <a:srgbClr val="595A5A"/>
                </a:solidFill>
              </a:rPr>
            </a:br>
            <a:r>
              <a:rPr lang="de-DE" sz="2800">
                <a:solidFill>
                  <a:srgbClr val="595A5A"/>
                </a:solidFill>
              </a:rPr>
              <a:t>characteristics</a:t>
            </a:r>
            <a:endParaRPr lang="de-DE" sz="2800"/>
          </a:p>
        </p:txBody>
      </p:sp>
      <p:sp>
        <p:nvSpPr>
          <p:cNvPr id="6" name="Textfeld 5"/>
          <p:cNvSpPr txBox="1"/>
          <p:nvPr/>
        </p:nvSpPr>
        <p:spPr>
          <a:xfrm>
            <a:off x="9440333" y="408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grpSp>
        <p:nvGrpSpPr>
          <p:cNvPr id="17" name="Gruppierung 16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18" name="Rechteck 17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m7</a:t>
              </a:r>
            </a:p>
          </p:txBody>
        </p:sp>
      </p:grpSp>
      <p:pic>
        <p:nvPicPr>
          <p:cNvPr id="3" name="Bild 2" descr="all-modules-reduced-1_Seite_060_Bild_00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02" y="747599"/>
            <a:ext cx="2579565" cy="3707676"/>
          </a:xfrm>
          <a:prstGeom prst="rect">
            <a:avLst/>
          </a:prstGeom>
        </p:spPr>
      </p:pic>
      <p:pic>
        <p:nvPicPr>
          <p:cNvPr id="9" name="Bild 8" descr="all-modules-reduced-1_Seite_060_Bild_00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567" y="915124"/>
            <a:ext cx="2462377" cy="3707676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5267430" y="4745038"/>
            <a:ext cx="29018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595A5A"/>
                </a:solidFill>
              </a:rPr>
              <a:t>ELM* suppression/mitigation </a:t>
            </a:r>
            <a:r>
              <a:rPr lang="de-DE" dirty="0">
                <a:solidFill>
                  <a:srgbClr val="595A5A"/>
                </a:solidFill>
              </a:rPr>
              <a:t>coils </a:t>
            </a:r>
          </a:p>
          <a:p>
            <a:pPr marL="144000" indent="-176400">
              <a:buFont typeface="Arial"/>
              <a:buChar char="•"/>
            </a:pPr>
            <a:r>
              <a:rPr lang="de-DE" dirty="0">
                <a:solidFill>
                  <a:srgbClr val="595A5A"/>
                </a:solidFill>
              </a:rPr>
              <a:t>To mitigate the harmful effect of </a:t>
            </a:r>
            <a:r>
              <a:rPr lang="de-DE" dirty="0" smtClean="0">
                <a:solidFill>
                  <a:srgbClr val="595A5A"/>
                </a:solidFill>
              </a:rPr>
              <a:t>ELMs</a:t>
            </a:r>
          </a:p>
          <a:p>
            <a:r>
              <a:rPr lang="en-GB" sz="1200" dirty="0" smtClean="0"/>
              <a:t>*ELM is an </a:t>
            </a:r>
            <a:r>
              <a:rPr lang="en-GB" sz="1200" dirty="0"/>
              <a:t>instability which occurs in short periodic bursts during the H-mode in divertor </a:t>
            </a:r>
            <a:r>
              <a:rPr lang="en-GB" sz="1200" dirty="0" smtClean="0"/>
              <a:t>tokamaks</a:t>
            </a:r>
            <a:endParaRPr lang="de-DE" sz="1200" dirty="0">
              <a:solidFill>
                <a:srgbClr val="595A5A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941232" y="4745038"/>
            <a:ext cx="2326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595A5A"/>
                </a:solidFill>
              </a:rPr>
              <a:t>Solid Deuterium pellet injection</a:t>
            </a:r>
          </a:p>
          <a:p>
            <a:pPr marL="144000" indent="-176400">
              <a:buFont typeface="Arial"/>
              <a:buChar char="•"/>
            </a:pPr>
            <a:r>
              <a:rPr lang="de-DE" dirty="0">
                <a:solidFill>
                  <a:srgbClr val="595A5A"/>
                </a:solidFill>
              </a:rPr>
              <a:t>To fuel the plasma</a:t>
            </a:r>
          </a:p>
        </p:txBody>
      </p:sp>
      <p:sp>
        <p:nvSpPr>
          <p:cNvPr id="15" name="Rechteck 14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60</a:t>
            </a:r>
          </a:p>
        </p:txBody>
      </p:sp>
      <p:sp>
        <p:nvSpPr>
          <p:cNvPr id="22" name="Rechteck 21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Image: Max Planck institute for Plasmaphysics, www.ipp.mpg.de</a:t>
            </a:r>
          </a:p>
        </p:txBody>
      </p:sp>
    </p:spTree>
    <p:extLst>
      <p:ext uri="{BB962C8B-B14F-4D97-AF65-F5344CB8AC3E}">
        <p14:creationId xmlns:p14="http://schemas.microsoft.com/office/powerpoint/2010/main" val="19501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m7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2626844" y="900000"/>
            <a:ext cx="5626100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723938" y="1078973"/>
            <a:ext cx="5427406" cy="5047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>
                <a:solidFill>
                  <a:srgbClr val="595A5A"/>
                </a:solidFill>
              </a:rPr>
              <a:t>ASDEX UPGRADE – SALIENT RESULTS</a:t>
            </a:r>
          </a:p>
          <a:p>
            <a:endParaRPr lang="de-DE" sz="2000">
              <a:solidFill>
                <a:srgbClr val="595A5A"/>
              </a:solidFill>
            </a:endParaRPr>
          </a:p>
          <a:p>
            <a:r>
              <a:rPr lang="de-DE" sz="2000" b="1">
                <a:solidFill>
                  <a:srgbClr val="595A5A"/>
                </a:solidFill>
              </a:rPr>
              <a:t>An operational regime with improved confinement was discovered in ASDEX </a:t>
            </a:r>
          </a:p>
          <a:p>
            <a:pPr marL="144000" indent="-176400"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ASDEX Upgrade continues to study the improved confinement mode </a:t>
            </a:r>
          </a:p>
          <a:p>
            <a:pPr marL="144000" indent="-176400"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To be used in first reactors (ITER) </a:t>
            </a:r>
          </a:p>
          <a:p>
            <a:pPr marL="144000"/>
            <a:endParaRPr lang="de-DE" sz="2000">
              <a:solidFill>
                <a:srgbClr val="595A5A"/>
              </a:solidFill>
            </a:endParaRPr>
          </a:p>
          <a:p>
            <a:r>
              <a:rPr lang="de-DE" sz="2000" b="1">
                <a:solidFill>
                  <a:srgbClr val="595A5A"/>
                </a:solidFill>
              </a:rPr>
              <a:t>Characterisation of the plasma – wall interaction. Investigations on </a:t>
            </a:r>
          </a:p>
          <a:p>
            <a:pPr marL="144000" indent="-176400"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Plasma configuration – without contact with the walls (diverted configuration) </a:t>
            </a:r>
          </a:p>
          <a:p>
            <a:pPr marL="144000" indent="-176400"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Plasma edge regime – different particle and heat flux to the wall (detachment) </a:t>
            </a:r>
          </a:p>
          <a:p>
            <a:pPr marL="144000" indent="-176400"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Plasma wall material – Carbon before, now Tungsten</a:t>
            </a:r>
          </a:p>
        </p:txBody>
      </p:sp>
      <p:pic>
        <p:nvPicPr>
          <p:cNvPr id="2" name="Bild 1" descr="all-modules-reduced-1_Seite_061_Bild_000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99" b="-1"/>
          <a:stretch/>
        </p:blipFill>
        <p:spPr>
          <a:xfrm>
            <a:off x="0" y="1879600"/>
            <a:ext cx="2626844" cy="28321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hteck 9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61</a:t>
            </a:r>
          </a:p>
        </p:txBody>
      </p:sp>
      <p:sp>
        <p:nvSpPr>
          <p:cNvPr id="11" name="Rechteck 10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Image: Max Planck institute for Plasmaphysics, www.ipp.mpg.de</a:t>
            </a:r>
          </a:p>
        </p:txBody>
      </p:sp>
    </p:spTree>
    <p:extLst>
      <p:ext uri="{BB962C8B-B14F-4D97-AF65-F5344CB8AC3E}">
        <p14:creationId xmlns:p14="http://schemas.microsoft.com/office/powerpoint/2010/main" val="228019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m7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355600" y="900000"/>
            <a:ext cx="5194300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4" y="1078973"/>
            <a:ext cx="5097206" cy="5221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 smtClean="0">
                <a:solidFill>
                  <a:srgbClr val="595A5A"/>
                </a:solidFill>
              </a:rPr>
              <a:t>MAST UPGRADE </a:t>
            </a:r>
            <a:r>
              <a:rPr lang="de-DE" sz="2800" dirty="0">
                <a:solidFill>
                  <a:srgbClr val="595A5A"/>
                </a:solidFill>
              </a:rPr>
              <a:t>– MEGA AMPERE SPHERICAL TOKAMAK</a:t>
            </a:r>
          </a:p>
          <a:p>
            <a:pPr>
              <a:spcAft>
                <a:spcPts val="800"/>
              </a:spcAft>
            </a:pPr>
            <a:r>
              <a:rPr lang="de-DE" sz="2000" dirty="0">
                <a:solidFill>
                  <a:srgbClr val="595A5A"/>
                </a:solidFill>
              </a:rPr>
              <a:t>Located near </a:t>
            </a:r>
            <a:r>
              <a:rPr lang="de-DE" sz="2000" dirty="0" smtClean="0">
                <a:solidFill>
                  <a:srgbClr val="595A5A"/>
                </a:solidFill>
              </a:rPr>
              <a:t>Culham, UK. MAST was </a:t>
            </a:r>
            <a:r>
              <a:rPr lang="de-DE" sz="2000" dirty="0">
                <a:solidFill>
                  <a:srgbClr val="595A5A"/>
                </a:solidFill>
              </a:rPr>
              <a:t>o</a:t>
            </a:r>
            <a:r>
              <a:rPr lang="de-DE" sz="2000" dirty="0" smtClean="0">
                <a:solidFill>
                  <a:srgbClr val="595A5A"/>
                </a:solidFill>
              </a:rPr>
              <a:t>perated </a:t>
            </a:r>
            <a:r>
              <a:rPr lang="de-DE" sz="2000" dirty="0">
                <a:solidFill>
                  <a:srgbClr val="595A5A"/>
                </a:solidFill>
              </a:rPr>
              <a:t>since </a:t>
            </a:r>
            <a:r>
              <a:rPr lang="de-DE" sz="2000" dirty="0" smtClean="0">
                <a:solidFill>
                  <a:srgbClr val="595A5A"/>
                </a:solidFill>
              </a:rPr>
              <a:t>1999 </a:t>
            </a:r>
            <a:r>
              <a:rPr lang="de-DE" sz="2000" dirty="0">
                <a:solidFill>
                  <a:srgbClr val="595A5A"/>
                </a:solidFill>
              </a:rPr>
              <a:t>by CCFE </a:t>
            </a:r>
          </a:p>
          <a:p>
            <a:r>
              <a:rPr lang="de-DE" sz="2000" dirty="0">
                <a:solidFill>
                  <a:srgbClr val="595A5A"/>
                </a:solidFill>
              </a:rPr>
              <a:t>Spherical tokamak </a:t>
            </a:r>
          </a:p>
          <a:p>
            <a:pPr marL="144000" indent="-176400">
              <a:buFont typeface="Arial"/>
              <a:buChar char="•"/>
            </a:pPr>
            <a:r>
              <a:rPr lang="de-DE" sz="2000" dirty="0">
                <a:solidFill>
                  <a:srgbClr val="595A5A"/>
                </a:solidFill>
              </a:rPr>
              <a:t>Thin central post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 dirty="0">
                <a:solidFill>
                  <a:srgbClr val="595A5A"/>
                </a:solidFill>
              </a:rPr>
              <a:t>High plasma shaping capability </a:t>
            </a:r>
          </a:p>
          <a:p>
            <a:pPr marL="144000" indent="-176400"/>
            <a:r>
              <a:rPr lang="de-DE" sz="2000" dirty="0">
                <a:solidFill>
                  <a:srgbClr val="595A5A"/>
                </a:solidFill>
              </a:rPr>
              <a:t>Major radius: 0.85m </a:t>
            </a:r>
          </a:p>
          <a:p>
            <a:pPr marL="144000" indent="-176400">
              <a:spcAft>
                <a:spcPts val="800"/>
              </a:spcAft>
            </a:pPr>
            <a:r>
              <a:rPr lang="de-DE" sz="2000" dirty="0">
                <a:solidFill>
                  <a:srgbClr val="595A5A"/>
                </a:solidFill>
              </a:rPr>
              <a:t>Minor radius: 0.65m </a:t>
            </a:r>
          </a:p>
          <a:p>
            <a:pPr marL="144000" indent="-176400">
              <a:spcAft>
                <a:spcPts val="800"/>
              </a:spcAft>
            </a:pPr>
            <a:r>
              <a:rPr lang="de-DE" sz="2000" dirty="0">
                <a:solidFill>
                  <a:srgbClr val="595A5A"/>
                </a:solidFill>
              </a:rPr>
              <a:t>Elongation: 2.6 </a:t>
            </a:r>
          </a:p>
          <a:p>
            <a:pPr marL="144000" indent="-176400"/>
            <a:r>
              <a:rPr lang="de-DE" sz="2000" dirty="0">
                <a:solidFill>
                  <a:srgbClr val="595A5A"/>
                </a:solidFill>
              </a:rPr>
              <a:t>Magnetic field: 0.52T </a:t>
            </a:r>
          </a:p>
          <a:p>
            <a:pPr marL="144000" indent="-176400">
              <a:spcAft>
                <a:spcPts val="800"/>
              </a:spcAft>
            </a:pPr>
            <a:r>
              <a:rPr lang="de-DE" sz="2000" dirty="0">
                <a:solidFill>
                  <a:srgbClr val="595A5A"/>
                </a:solidFill>
              </a:rPr>
              <a:t>Plasma current: 1.45MA </a:t>
            </a:r>
          </a:p>
          <a:p>
            <a:pPr marL="144000" indent="-176400"/>
            <a:r>
              <a:rPr lang="de-DE" sz="2000" dirty="0">
                <a:solidFill>
                  <a:srgbClr val="595A5A"/>
                </a:solidFill>
              </a:rPr>
              <a:t>Heating systems </a:t>
            </a:r>
          </a:p>
          <a:p>
            <a:pPr marL="144000" indent="-176400">
              <a:buFont typeface="Arial"/>
              <a:buChar char="•"/>
            </a:pPr>
            <a:r>
              <a:rPr lang="de-DE" sz="2000" dirty="0">
                <a:solidFill>
                  <a:srgbClr val="595A5A"/>
                </a:solidFill>
              </a:rPr>
              <a:t>NBI: 5MW</a:t>
            </a:r>
          </a:p>
        </p:txBody>
      </p:sp>
      <p:pic>
        <p:nvPicPr>
          <p:cNvPr id="3" name="Bild 2" descr="all-modules-reduced-1_Seite_062_Bild_000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8" r="1"/>
          <a:stretch/>
        </p:blipFill>
        <p:spPr>
          <a:xfrm>
            <a:off x="5549900" y="2603193"/>
            <a:ext cx="3804189" cy="41181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hteck 9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62</a:t>
            </a:r>
          </a:p>
        </p:txBody>
      </p:sp>
      <p:sp>
        <p:nvSpPr>
          <p:cNvPr id="11" name="Rechteck 10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chemeClr val="tx1">
                    <a:lumMod val="65000"/>
                    <a:lumOff val="35000"/>
                  </a:schemeClr>
                </a:solidFill>
              </a:rPr>
              <a:t>Image: CCFE, www.ccfe.ac.uk</a:t>
            </a:r>
          </a:p>
        </p:txBody>
      </p:sp>
    </p:spTree>
    <p:extLst>
      <p:ext uri="{BB962C8B-B14F-4D97-AF65-F5344CB8AC3E}">
        <p14:creationId xmlns:p14="http://schemas.microsoft.com/office/powerpoint/2010/main" val="24994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m7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355600" y="900000"/>
            <a:ext cx="5854700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4" y="1078973"/>
            <a:ext cx="5605206" cy="5509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 smtClean="0">
                <a:solidFill>
                  <a:srgbClr val="595A5A"/>
                </a:solidFill>
              </a:rPr>
              <a:t>MAST UPGRADE </a:t>
            </a:r>
            <a:r>
              <a:rPr lang="de-DE" sz="2800" dirty="0">
                <a:solidFill>
                  <a:srgbClr val="595A5A"/>
                </a:solidFill>
              </a:rPr>
              <a:t>– CHARACTERISTICS </a:t>
            </a:r>
          </a:p>
          <a:p>
            <a:r>
              <a:rPr lang="de-DE" sz="2000" dirty="0">
                <a:solidFill>
                  <a:srgbClr val="595A5A"/>
                </a:solidFill>
              </a:rPr>
              <a:t>Spherical tokamak </a:t>
            </a:r>
          </a:p>
          <a:p>
            <a:pPr marL="144000" indent="-176400">
              <a:buFont typeface="Arial"/>
              <a:buChar char="•"/>
            </a:pPr>
            <a:r>
              <a:rPr lang="de-DE" sz="2000" dirty="0">
                <a:solidFill>
                  <a:srgbClr val="595A5A"/>
                </a:solidFill>
              </a:rPr>
              <a:t>Large minor radius compared to major radius </a:t>
            </a:r>
          </a:p>
          <a:p>
            <a:pPr marL="144000" indent="-176400">
              <a:buFont typeface="Arial"/>
              <a:buChar char="•"/>
            </a:pPr>
            <a:r>
              <a:rPr lang="de-DE" sz="2000" dirty="0">
                <a:solidFill>
                  <a:srgbClr val="595A5A"/>
                </a:solidFill>
              </a:rPr>
              <a:t>Thin central column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 dirty="0">
                <a:solidFill>
                  <a:srgbClr val="595A5A"/>
                </a:solidFill>
              </a:rPr>
              <a:t>Better confinement in high field region </a:t>
            </a:r>
          </a:p>
          <a:p>
            <a:r>
              <a:rPr lang="de-DE" sz="2000" dirty="0">
                <a:solidFill>
                  <a:srgbClr val="595A5A"/>
                </a:solidFill>
              </a:rPr>
              <a:t>High shaping capability </a:t>
            </a:r>
          </a:p>
          <a:p>
            <a:pPr marL="144000" indent="-176400">
              <a:buFont typeface="Arial"/>
              <a:buChar char="•"/>
            </a:pPr>
            <a:r>
              <a:rPr lang="de-DE" sz="2000" dirty="0">
                <a:solidFill>
                  <a:srgbClr val="595A5A"/>
                </a:solidFill>
              </a:rPr>
              <a:t>Single null and double null divertor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 dirty="0">
                <a:solidFill>
                  <a:srgbClr val="595A5A"/>
                </a:solidFill>
              </a:rPr>
              <a:t>Super-X divertor, a magnetic configuration that strongly reduces the particle and heat impact onto the walls </a:t>
            </a:r>
          </a:p>
          <a:p>
            <a:pPr marL="144000" indent="-176400"/>
            <a:r>
              <a:rPr lang="de-DE" sz="2000" dirty="0">
                <a:solidFill>
                  <a:srgbClr val="595A5A"/>
                </a:solidFill>
              </a:rPr>
              <a:t>Fast imaging capabilities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 dirty="0">
                <a:solidFill>
                  <a:srgbClr val="595A5A"/>
                </a:solidFill>
              </a:rPr>
              <a:t>To analyse filamentary structures at the plasma edge </a:t>
            </a:r>
          </a:p>
          <a:p>
            <a:pPr marL="144000" indent="-176400"/>
            <a:r>
              <a:rPr lang="de-DE" sz="2000" dirty="0">
                <a:solidFill>
                  <a:srgbClr val="595A5A"/>
                </a:solidFill>
              </a:rPr>
              <a:t>MAST-Upgrade </a:t>
            </a:r>
          </a:p>
          <a:p>
            <a:pPr marL="144000" indent="-176400">
              <a:buFont typeface="Arial"/>
              <a:buChar char="•"/>
            </a:pPr>
            <a:r>
              <a:rPr lang="de-DE" sz="2000" dirty="0">
                <a:solidFill>
                  <a:srgbClr val="595A5A"/>
                </a:solidFill>
              </a:rPr>
              <a:t>More heating power, higher toroidal field, higher plasma current, increased pulse length</a:t>
            </a:r>
          </a:p>
        </p:txBody>
      </p:sp>
      <p:pic>
        <p:nvPicPr>
          <p:cNvPr id="2" name="Bild 1" descr="all-modules-reduced-1_Seite_063_Bild_000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0" b="-1"/>
          <a:stretch/>
        </p:blipFill>
        <p:spPr>
          <a:xfrm>
            <a:off x="6210300" y="899999"/>
            <a:ext cx="2933700" cy="28881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hteck 9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63</a:t>
            </a:r>
          </a:p>
        </p:txBody>
      </p:sp>
      <p:sp>
        <p:nvSpPr>
          <p:cNvPr id="11" name="Rechteck 10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chemeClr val="tx1">
                    <a:lumMod val="65000"/>
                    <a:lumOff val="35000"/>
                  </a:schemeClr>
                </a:solidFill>
              </a:rPr>
              <a:t>Image: CCFE, www.ccfe.ac.uk</a:t>
            </a:r>
          </a:p>
        </p:txBody>
      </p:sp>
    </p:spTree>
    <p:extLst>
      <p:ext uri="{BB962C8B-B14F-4D97-AF65-F5344CB8AC3E}">
        <p14:creationId xmlns:p14="http://schemas.microsoft.com/office/powerpoint/2010/main" val="13649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m7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355600" y="900000"/>
            <a:ext cx="5854700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4" y="1078973"/>
            <a:ext cx="5605206" cy="2534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 smtClean="0">
                <a:solidFill>
                  <a:srgbClr val="595A5A"/>
                </a:solidFill>
              </a:rPr>
              <a:t>MAST UPGRADE </a:t>
            </a:r>
            <a:r>
              <a:rPr lang="de-DE" sz="2800" dirty="0">
                <a:solidFill>
                  <a:srgbClr val="595A5A"/>
                </a:solidFill>
              </a:rPr>
              <a:t>– SALIENT RESULTS </a:t>
            </a:r>
          </a:p>
          <a:p>
            <a:pPr>
              <a:spcAft>
                <a:spcPts val="800"/>
              </a:spcAft>
            </a:pPr>
            <a:r>
              <a:rPr lang="de-DE" sz="2000" dirty="0">
                <a:solidFill>
                  <a:srgbClr val="595A5A"/>
                </a:solidFill>
              </a:rPr>
              <a:t>Improved understanding of the high confinement mode (H-mode) </a:t>
            </a:r>
          </a:p>
          <a:p>
            <a:pPr marL="144000" indent="-176400">
              <a:buFont typeface="Arial"/>
              <a:buChar char="•"/>
            </a:pPr>
            <a:r>
              <a:rPr lang="de-DE" sz="2000" dirty="0">
                <a:solidFill>
                  <a:srgbClr val="595A5A"/>
                </a:solidFill>
              </a:rPr>
              <a:t>Fast, wide angle camera reveals filament structures at the plasma edge </a:t>
            </a:r>
          </a:p>
          <a:p>
            <a:pPr marL="144000" indent="-176400">
              <a:buFont typeface="Arial"/>
              <a:buChar char="•"/>
            </a:pPr>
            <a:r>
              <a:rPr lang="de-DE" sz="2000" dirty="0">
                <a:solidFill>
                  <a:srgbClr val="595A5A"/>
                </a:solidFill>
              </a:rPr>
              <a:t>Evolution of the total light emitted by the plasma reveals the repeated energy and material bursts</a:t>
            </a:r>
          </a:p>
        </p:txBody>
      </p:sp>
      <p:pic>
        <p:nvPicPr>
          <p:cNvPr id="3" name="Bild 2" descr="all-modules-reduced-1_Seite_064_Bild_00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5555743"/>
            <a:ext cx="5854700" cy="924257"/>
          </a:xfrm>
          <a:prstGeom prst="rect">
            <a:avLst/>
          </a:prstGeom>
        </p:spPr>
      </p:pic>
      <p:pic>
        <p:nvPicPr>
          <p:cNvPr id="4" name="Bild 3" descr="all-modules-reduced-1_Seite_064_Bild_00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2" y="2893119"/>
            <a:ext cx="2942642" cy="2662624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64</a:t>
            </a:r>
          </a:p>
        </p:txBody>
      </p:sp>
      <p:sp>
        <p:nvSpPr>
          <p:cNvPr id="12" name="Rechteck 11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chemeClr val="tx1">
                    <a:lumMod val="65000"/>
                    <a:lumOff val="35000"/>
                  </a:schemeClr>
                </a:solidFill>
              </a:rPr>
              <a:t>Image: CCFE, www.ccfe.ac.uk</a:t>
            </a:r>
          </a:p>
        </p:txBody>
      </p:sp>
    </p:spTree>
    <p:extLst>
      <p:ext uri="{BB962C8B-B14F-4D97-AF65-F5344CB8AC3E}">
        <p14:creationId xmlns:p14="http://schemas.microsoft.com/office/powerpoint/2010/main" val="6357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m7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355600" y="900000"/>
            <a:ext cx="7897344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4" y="1078973"/>
            <a:ext cx="7637206" cy="45858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solidFill>
                  <a:srgbClr val="595A5A"/>
                </a:solidFill>
              </a:rPr>
              <a:t>TCV – TOKAMAK À CONFIGURATION VARIABLE</a:t>
            </a:r>
          </a:p>
          <a:p>
            <a:pPr>
              <a:spcAft>
                <a:spcPts val="800"/>
              </a:spcAft>
            </a:pPr>
            <a:r>
              <a:rPr lang="de-DE" sz="2000" dirty="0">
                <a:solidFill>
                  <a:srgbClr val="595A5A"/>
                </a:solidFill>
              </a:rPr>
              <a:t>Located in Lausanne, </a:t>
            </a:r>
            <a:r>
              <a:rPr lang="de-DE" sz="2000" dirty="0" smtClean="0">
                <a:solidFill>
                  <a:srgbClr val="595A5A"/>
                </a:solidFill>
              </a:rPr>
              <a:t>Switzerland. </a:t>
            </a:r>
            <a:r>
              <a:rPr lang="de-DE" sz="2000" dirty="0">
                <a:solidFill>
                  <a:srgbClr val="595A5A"/>
                </a:solidFill>
              </a:rPr>
              <a:t>Operated since 1992 by CRPP/EPFL</a:t>
            </a:r>
          </a:p>
          <a:p>
            <a:pPr>
              <a:spcAft>
                <a:spcPts val="800"/>
              </a:spcAft>
            </a:pPr>
            <a:r>
              <a:rPr lang="de-DE" sz="2000" dirty="0">
                <a:solidFill>
                  <a:srgbClr val="595A5A"/>
                </a:solidFill>
              </a:rPr>
              <a:t>Very high plasma shaping capabilities. High ECRH power. Flexible microwave launching system. Real time plasma control. </a:t>
            </a:r>
          </a:p>
          <a:p>
            <a:r>
              <a:rPr lang="de-DE" sz="2000" dirty="0">
                <a:solidFill>
                  <a:srgbClr val="595A5A"/>
                </a:solidFill>
              </a:rPr>
              <a:t>Major radius: 0.9m </a:t>
            </a:r>
          </a:p>
          <a:p>
            <a:pPr>
              <a:spcAft>
                <a:spcPts val="800"/>
              </a:spcAft>
            </a:pPr>
            <a:r>
              <a:rPr lang="de-DE" sz="2000" dirty="0">
                <a:solidFill>
                  <a:srgbClr val="595A5A"/>
                </a:solidFill>
              </a:rPr>
              <a:t>Minor radius: 0.25m 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solidFill>
                  <a:srgbClr val="595A5A"/>
                </a:solidFill>
              </a:rPr>
              <a:t>Elongation: 0.9 – 2.7 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solidFill>
                  <a:srgbClr val="595A5A"/>
                </a:solidFill>
              </a:rPr>
              <a:t>Magnetic field: 1.5T 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solidFill>
                  <a:srgbClr val="595A5A"/>
                </a:solidFill>
              </a:rPr>
              <a:t>Plasma current: 1MA </a:t>
            </a:r>
          </a:p>
          <a:p>
            <a:r>
              <a:rPr lang="en-US" sz="2000" dirty="0">
                <a:solidFill>
                  <a:srgbClr val="595A5A"/>
                </a:solidFill>
              </a:rPr>
              <a:t>Heating systems </a:t>
            </a:r>
          </a:p>
          <a:p>
            <a:pPr marL="144000" indent="-176400">
              <a:buFont typeface="Arial"/>
              <a:buChar char="•"/>
            </a:pPr>
            <a:r>
              <a:rPr lang="pl-PL" sz="2000" dirty="0">
                <a:solidFill>
                  <a:srgbClr val="595A5A"/>
                </a:solidFill>
              </a:rPr>
              <a:t>ECRH: 4.5MW </a:t>
            </a:r>
          </a:p>
          <a:p>
            <a:pPr marL="144000" indent="-176400">
              <a:buFont typeface="Arial"/>
              <a:buChar char="•"/>
            </a:pPr>
            <a:r>
              <a:rPr lang="pl-PL" sz="2000" dirty="0">
                <a:solidFill>
                  <a:srgbClr val="595A5A"/>
                </a:solidFill>
              </a:rPr>
              <a:t>NBI: 1MW (2015)</a:t>
            </a:r>
            <a:endParaRPr lang="de-DE" sz="2000" dirty="0">
              <a:solidFill>
                <a:srgbClr val="595A5A"/>
              </a:solidFill>
            </a:endParaRPr>
          </a:p>
        </p:txBody>
      </p:sp>
      <p:pic>
        <p:nvPicPr>
          <p:cNvPr id="2" name="Bild 1" descr="all-modules-reduced-1_Seite_065_Bild_00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2851402"/>
            <a:ext cx="5039844" cy="3844497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65</a:t>
            </a:r>
          </a:p>
        </p:txBody>
      </p:sp>
      <p:sp>
        <p:nvSpPr>
          <p:cNvPr id="12" name="Rechteck 11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Image: Swiss Plasma Centre, http://spc.epfl.ch</a:t>
            </a:r>
          </a:p>
        </p:txBody>
      </p:sp>
    </p:spTree>
    <p:extLst>
      <p:ext uri="{BB962C8B-B14F-4D97-AF65-F5344CB8AC3E}">
        <p14:creationId xmlns:p14="http://schemas.microsoft.com/office/powerpoint/2010/main" val="29689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Microsoft Office PowerPoint</Application>
  <PresentationFormat>On-screen Show (4:3)</PresentationFormat>
  <Paragraphs>177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Kidambi Misha</dc:creator>
  <cp:lastModifiedBy>Kidambi Misha</cp:lastModifiedBy>
  <cp:revision>1</cp:revision>
  <dcterms:created xsi:type="dcterms:W3CDTF">2006-08-16T00:00:00Z</dcterms:created>
  <dcterms:modified xsi:type="dcterms:W3CDTF">2017-01-25T09:47:44Z</dcterms:modified>
</cp:coreProperties>
</file>